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840" r:id="rId4"/>
    <p:sldMasterId id="2147483853" r:id="rId5"/>
  </p:sldMasterIdLst>
  <p:notesMasterIdLst>
    <p:notesMasterId r:id="rId65"/>
  </p:notesMasterIdLst>
  <p:handoutMasterIdLst>
    <p:handoutMasterId r:id="rId66"/>
  </p:handoutMasterIdLst>
  <p:sldIdLst>
    <p:sldId id="286" r:id="rId6"/>
    <p:sldId id="816" r:id="rId7"/>
    <p:sldId id="829" r:id="rId8"/>
    <p:sldId id="830" r:id="rId9"/>
    <p:sldId id="832" r:id="rId10"/>
    <p:sldId id="833" r:id="rId11"/>
    <p:sldId id="817" r:id="rId12"/>
    <p:sldId id="672" r:id="rId13"/>
    <p:sldId id="834" r:id="rId14"/>
    <p:sldId id="839" r:id="rId15"/>
    <p:sldId id="845" r:id="rId16"/>
    <p:sldId id="847" r:id="rId17"/>
    <p:sldId id="836" r:id="rId18"/>
    <p:sldId id="837" r:id="rId19"/>
    <p:sldId id="846" r:id="rId20"/>
    <p:sldId id="841" r:id="rId21"/>
    <p:sldId id="842" r:id="rId22"/>
    <p:sldId id="843" r:id="rId23"/>
    <p:sldId id="848" r:id="rId24"/>
    <p:sldId id="849" r:id="rId25"/>
    <p:sldId id="850" r:id="rId26"/>
    <p:sldId id="851" r:id="rId27"/>
    <p:sldId id="852" r:id="rId28"/>
    <p:sldId id="853" r:id="rId29"/>
    <p:sldId id="854" r:id="rId30"/>
    <p:sldId id="857" r:id="rId31"/>
    <p:sldId id="856" r:id="rId32"/>
    <p:sldId id="858" r:id="rId33"/>
    <p:sldId id="859" r:id="rId34"/>
    <p:sldId id="860" r:id="rId35"/>
    <p:sldId id="861" r:id="rId36"/>
    <p:sldId id="824" r:id="rId37"/>
    <p:sldId id="827" r:id="rId38"/>
    <p:sldId id="862" r:id="rId39"/>
    <p:sldId id="863" r:id="rId40"/>
    <p:sldId id="864" r:id="rId41"/>
    <p:sldId id="865" r:id="rId42"/>
    <p:sldId id="866" r:id="rId43"/>
    <p:sldId id="867" r:id="rId44"/>
    <p:sldId id="868" r:id="rId45"/>
    <p:sldId id="869" r:id="rId46"/>
    <p:sldId id="871" r:id="rId47"/>
    <p:sldId id="870" r:id="rId48"/>
    <p:sldId id="872" r:id="rId49"/>
    <p:sldId id="874" r:id="rId50"/>
    <p:sldId id="873" r:id="rId51"/>
    <p:sldId id="875" r:id="rId52"/>
    <p:sldId id="876" r:id="rId53"/>
    <p:sldId id="877" r:id="rId54"/>
    <p:sldId id="878" r:id="rId55"/>
    <p:sldId id="879" r:id="rId56"/>
    <p:sldId id="825" r:id="rId57"/>
    <p:sldId id="828" r:id="rId58"/>
    <p:sldId id="880" r:id="rId59"/>
    <p:sldId id="882" r:id="rId60"/>
    <p:sldId id="885" r:id="rId61"/>
    <p:sldId id="826" r:id="rId62"/>
    <p:sldId id="886" r:id="rId63"/>
    <p:sldId id="667" r:id="rId64"/>
  </p:sldIdLst>
  <p:sldSz cx="9144000" cy="6858000" type="screen4x3"/>
  <p:notesSz cx="7077075" cy="9393238"/>
  <p:embeddedFontLst>
    <p:embeddedFont>
      <p:font typeface="Consolas" pitchFamily="49" charset="0"/>
      <p:regular r:id="rId67"/>
      <p:bold r:id="rId68"/>
      <p:italic r:id="rId69"/>
      <p:boldItalic r:id="rId70"/>
    </p:embeddedFont>
    <p:embeddedFont>
      <p:font typeface="Wingdings 3" pitchFamily="18" charset="2"/>
      <p:regular r:id="rId71"/>
    </p:embeddedFont>
    <p:embeddedFont>
      <p:font typeface="Corbel" pitchFamily="34" charset="0"/>
      <p:regular r:id="rId72"/>
      <p:bold r:id="rId73"/>
      <p:italic r:id="rId74"/>
      <p:boldItalic r:id="rId75"/>
    </p:embeddedFont>
    <p:embeddedFont>
      <p:font typeface="Wingdings 2" pitchFamily="18" charset="2"/>
      <p:regular r:id="rId76"/>
    </p:embeddedFont>
    <p:embeddedFont>
      <p:font typeface="Calibri" pitchFamily="34" charset="0"/>
      <p:regular r:id="rId77"/>
      <p:bold r:id="rId78"/>
      <p:italic r:id="rId79"/>
      <p:boldItalic r:id="rId80"/>
    </p:embeddedFont>
    <p:embeddedFont>
      <p:font typeface="Maiandra GD" pitchFamily="34" charset="0"/>
      <p:regular r:id="rId81"/>
    </p:embeddedFont>
    <p:embeddedFont>
      <p:font typeface="Comic Sans MS" pitchFamily="66" charset="0"/>
      <p:regular r:id="rId82"/>
      <p:bold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0000FF"/>
    <a:srgbClr val="873624"/>
    <a:srgbClr val="674616"/>
    <a:srgbClr val="452E0E"/>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5" d="100"/>
          <a:sy n="65" d="100"/>
        </p:scale>
        <p:origin x="-8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font" Target="fonts/font2.fntdata"/><Relationship Id="rId76" Type="http://schemas.openxmlformats.org/officeDocument/2006/relationships/font" Target="fonts/font10.fntdata"/><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74" Type="http://schemas.openxmlformats.org/officeDocument/2006/relationships/font" Target="fonts/font8.fntdata"/><Relationship Id="rId79" Type="http://schemas.openxmlformats.org/officeDocument/2006/relationships/font" Target="fonts/font13.fntdata"/><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font" Target="fonts/font16.fntdata"/><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1.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FB5193A9-7317-4CCA-90E9-50567C143BF4}" type="datetimeFigureOut">
              <a:rPr lang="en-US" smtClean="0"/>
              <a:t>4/4/2013</a:t>
            </a:fld>
            <a:endParaRPr lang="en-US"/>
          </a:p>
        </p:txBody>
      </p:sp>
      <p:sp>
        <p:nvSpPr>
          <p:cNvPr id="4" name="Footer Placeholder 3"/>
          <p:cNvSpPr>
            <a:spLocks noGrp="1"/>
          </p:cNvSpPr>
          <p:nvPr>
            <p:ph type="ftr" sz="quarter" idx="2"/>
          </p:nvPr>
        </p:nvSpPr>
        <p:spPr>
          <a:xfrm>
            <a:off x="0" y="8921750"/>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921750"/>
            <a:ext cx="3067050" cy="469900"/>
          </a:xfrm>
          <a:prstGeom prst="rect">
            <a:avLst/>
          </a:prstGeom>
        </p:spPr>
        <p:txBody>
          <a:bodyPr vert="horz" lIns="91440" tIns="45720" rIns="91440" bIns="45720" rtlCol="0" anchor="b"/>
          <a:lstStyle>
            <a:lvl1pPr algn="r">
              <a:defRPr sz="1200"/>
            </a:lvl1pPr>
          </a:lstStyle>
          <a:p>
            <a:fld id="{73624773-5D73-4552-A91A-C16A8C5BE3AD}" type="slidenum">
              <a:rPr lang="en-US" smtClean="0"/>
              <a:t>‹#›</a:t>
            </a:fld>
            <a:endParaRPr lang="en-US"/>
          </a:p>
        </p:txBody>
      </p:sp>
    </p:spTree>
    <p:extLst>
      <p:ext uri="{BB962C8B-B14F-4D97-AF65-F5344CB8AC3E}">
        <p14:creationId xmlns:p14="http://schemas.microsoft.com/office/powerpoint/2010/main" val="3657915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7B34B8F4-0805-485F-8892-DE25F035A09D}" type="datetimeFigureOut">
              <a:rPr lang="en-US" smtClean="0"/>
              <a:t>4/4/2013</a:t>
            </a:fld>
            <a:endParaRPr lang="en-US"/>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62463"/>
            <a:ext cx="5661025" cy="42259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1750"/>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921750"/>
            <a:ext cx="3067050" cy="469900"/>
          </a:xfrm>
          <a:prstGeom prst="rect">
            <a:avLst/>
          </a:prstGeom>
        </p:spPr>
        <p:txBody>
          <a:bodyPr vert="horz" lIns="91440" tIns="45720" rIns="91440" bIns="45720" rtlCol="0" anchor="b"/>
          <a:lstStyle>
            <a:lvl1pPr algn="r">
              <a:defRPr sz="1200"/>
            </a:lvl1pPr>
          </a:lstStyle>
          <a:p>
            <a:fld id="{8353DF8D-29B6-49BE-ACAE-6FA7E7F9F2C0}" type="slidenum">
              <a:rPr lang="en-US" smtClean="0"/>
              <a:t>‹#›</a:t>
            </a:fld>
            <a:endParaRPr lang="en-US"/>
          </a:p>
        </p:txBody>
      </p:sp>
    </p:spTree>
    <p:extLst>
      <p:ext uri="{BB962C8B-B14F-4D97-AF65-F5344CB8AC3E}">
        <p14:creationId xmlns:p14="http://schemas.microsoft.com/office/powerpoint/2010/main" val="2372134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oday.msnbc.msn.com/id/34861316/ns/today-books/t/how-men-perceive-womens-work-behavior/"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oday.msnbc.msn.com/id/34861316/ns/today-books/t/how-men-perceive-womens-work-behavior/"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3DF8D-29B6-49BE-ACAE-6FA7E7F9F2C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6669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http://today.msnbc.msn.com/id/34861316/ns/today-books/t/how-men-perceive-womens-work-behavior/#</a:t>
            </a:r>
            <a:endParaRPr lang="en-US" dirty="0"/>
          </a:p>
        </p:txBody>
      </p:sp>
      <p:sp>
        <p:nvSpPr>
          <p:cNvPr id="4" name="Slide Number Placeholder 3"/>
          <p:cNvSpPr>
            <a:spLocks noGrp="1"/>
          </p:cNvSpPr>
          <p:nvPr>
            <p:ph type="sldNum" sz="quarter" idx="10"/>
          </p:nvPr>
        </p:nvSpPr>
        <p:spPr/>
        <p:txBody>
          <a:bodyPr/>
          <a:lstStyle/>
          <a:p>
            <a:fld id="{8353DF8D-29B6-49BE-ACAE-6FA7E7F9F2C0}" type="slidenum">
              <a:rPr lang="en-US" smtClean="0"/>
              <a:t>35</a:t>
            </a:fld>
            <a:endParaRPr lang="en-US"/>
          </a:p>
        </p:txBody>
      </p:sp>
    </p:spTree>
    <p:extLst>
      <p:ext uri="{BB962C8B-B14F-4D97-AF65-F5344CB8AC3E}">
        <p14:creationId xmlns:p14="http://schemas.microsoft.com/office/powerpoint/2010/main" val="146463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http://today.msnbc.msn.com/id/34861316/ns/today-books/t/how-men-perceive-womens-work-behavior/#</a:t>
            </a:r>
            <a:endParaRPr lang="en-US" dirty="0"/>
          </a:p>
        </p:txBody>
      </p:sp>
      <p:sp>
        <p:nvSpPr>
          <p:cNvPr id="4" name="Slide Number Placeholder 3"/>
          <p:cNvSpPr>
            <a:spLocks noGrp="1"/>
          </p:cNvSpPr>
          <p:nvPr>
            <p:ph type="sldNum" sz="quarter" idx="10"/>
          </p:nvPr>
        </p:nvSpPr>
        <p:spPr/>
        <p:txBody>
          <a:bodyPr/>
          <a:lstStyle/>
          <a:p>
            <a:fld id="{8353DF8D-29B6-49BE-ACAE-6FA7E7F9F2C0}" type="slidenum">
              <a:rPr lang="en-US" smtClean="0"/>
              <a:t>36</a:t>
            </a:fld>
            <a:endParaRPr lang="en-US"/>
          </a:p>
        </p:txBody>
      </p:sp>
    </p:spTree>
    <p:extLst>
      <p:ext uri="{BB962C8B-B14F-4D97-AF65-F5344CB8AC3E}">
        <p14:creationId xmlns:p14="http://schemas.microsoft.com/office/powerpoint/2010/main" val="146463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58D0C37-8CD9-4AC1-B6D3-AD5C8E361ECB}"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58D0C37-8CD9-4AC1-B6D3-AD5C8E361ECB}"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a:prstGeom prst="rect">
            <a:avLst/>
          </a:prstGeo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a:prstGeom prst="rect">
            <a:avLst/>
          </a:prstGeo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extLst>
      <p:ext uri="{BB962C8B-B14F-4D97-AF65-F5344CB8AC3E}">
        <p14:creationId xmlns:p14="http://schemas.microsoft.com/office/powerpoint/2010/main" val="35985930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914400" y="1783560"/>
            <a:ext cx="7772400" cy="457200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8929307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a:prstGeom prst="rect">
            <a:avLst/>
          </a:prstGeo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a:prstGeom prst="rect">
            <a:avLst/>
          </a:prstGeo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extLst>
      <p:ext uri="{BB962C8B-B14F-4D97-AF65-F5344CB8AC3E}">
        <p14:creationId xmlns:p14="http://schemas.microsoft.com/office/powerpoint/2010/main" val="2663103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41553206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a:prstGeom prst="rect">
            <a:avLst/>
          </a:prstGeo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a:prstGeom prst="rect">
            <a:avLst/>
          </a:prstGeo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a:prstGeom prst="rect">
            <a:avLst/>
          </a:prstGeo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58D0C37-8CD9-4AC1-B6D3-AD5C8E361ECB}"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extLst>
      <p:ext uri="{BB962C8B-B14F-4D97-AF65-F5344CB8AC3E}">
        <p14:creationId xmlns:p14="http://schemas.microsoft.com/office/powerpoint/2010/main" val="19795123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30929578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33319978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a:prstGeom prst="rect">
            <a:avLst/>
          </a:prstGeo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a:prstGeom prst="rect">
            <a:avLst/>
          </a:prstGeo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4474586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a:prstGeom prst="rect">
            <a:avLst/>
          </a:prstGeo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prstGeom prst="rect">
            <a:avLst/>
          </a:prstGeo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a:prstGeom prst="rect">
            <a:avLst/>
          </a:prstGeo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F488121-3355-4A57-8346-4230DF24FDD9}" type="datetimeFigureOut">
              <a:rPr lang="en-US" smtClean="0"/>
              <a:t>4/4/2013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27689763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1783560"/>
            <a:ext cx="7772400" cy="4572000"/>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7542983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a:prstGeom prst="rect">
            <a:avLst/>
          </a:prstGeo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14310701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smtClean="0"/>
          </a:p>
        </p:txBody>
      </p:sp>
      <p:sp>
        <p:nvSpPr>
          <p:cNvPr id="4" name="Rectangle 2"/>
          <p:cNvSpPr>
            <a:spLocks noGrp="1" noChangeArrowheads="1"/>
          </p:cNvSpPr>
          <p:nvPr>
            <p:ph type="ftr" sz="quarter" idx="10"/>
          </p:nvPr>
        </p:nvSpPr>
        <p:spPr/>
        <p:txBody>
          <a:bodyPr/>
          <a:lstStyle>
            <a:lvl1pPr>
              <a:defRPr/>
            </a:lvl1pPr>
          </a:lstStyle>
          <a:p>
            <a:pPr>
              <a:defRPr/>
            </a:pPr>
            <a:r>
              <a:rPr lang="en-US">
                <a:solidFill>
                  <a:srgbClr val="000000"/>
                </a:solidFill>
              </a:rPr>
              <a:t>Revised 3/5/2008</a:t>
            </a:r>
          </a:p>
        </p:txBody>
      </p:sp>
    </p:spTree>
    <p:extLst>
      <p:ext uri="{BB962C8B-B14F-4D97-AF65-F5344CB8AC3E}">
        <p14:creationId xmlns:p14="http://schemas.microsoft.com/office/powerpoint/2010/main" val="40676481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58D0C37-8CD9-4AC1-B6D3-AD5C8E361ECB}"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a:prstGeom prst="rect">
            <a:avLst/>
          </a:prstGeo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a:prstGeom prst="rect">
            <a:avLst/>
          </a:prstGeo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extLst>
      <p:ext uri="{BB962C8B-B14F-4D97-AF65-F5344CB8AC3E}">
        <p14:creationId xmlns:p14="http://schemas.microsoft.com/office/powerpoint/2010/main" val="5341478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914400" y="1783560"/>
            <a:ext cx="7772400" cy="457200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42833100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a:prstGeom prst="rect">
            <a:avLst/>
          </a:prstGeo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a:prstGeom prst="rect">
            <a:avLst/>
          </a:prstGeo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extLst>
      <p:ext uri="{BB962C8B-B14F-4D97-AF65-F5344CB8AC3E}">
        <p14:creationId xmlns:p14="http://schemas.microsoft.com/office/powerpoint/2010/main" val="32336990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15368043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a:prstGeom prst="rect">
            <a:avLst/>
          </a:prstGeo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a:prstGeom prst="rect">
            <a:avLst/>
          </a:prstGeo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a:prstGeom prst="rect">
            <a:avLst/>
          </a:prstGeo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58D0C37-8CD9-4AC1-B6D3-AD5C8E361ECB}"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extLst>
      <p:ext uri="{BB962C8B-B14F-4D97-AF65-F5344CB8AC3E}">
        <p14:creationId xmlns:p14="http://schemas.microsoft.com/office/powerpoint/2010/main" val="36365859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7829592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15412133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a:prstGeom prst="rect">
            <a:avLst/>
          </a:prstGeo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a:prstGeom prst="rect">
            <a:avLst/>
          </a:prstGeo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30068466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a:prstGeom prst="rect">
            <a:avLst/>
          </a:prstGeo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prstGeom prst="rect">
            <a:avLst/>
          </a:prstGeo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a:prstGeom prst="rect">
            <a:avLst/>
          </a:prstGeo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F488121-3355-4A57-8346-4230DF24FDD9}" type="datetimeFigureOut">
              <a:rPr lang="en-US" smtClean="0"/>
              <a:t>4/4/2013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30001811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1783560"/>
            <a:ext cx="7772400" cy="4572000"/>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37815931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a:prstGeom prst="rect">
            <a:avLst/>
          </a:prstGeo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t>‹#›</a:t>
            </a:fld>
            <a:endParaRPr lang="en-US"/>
          </a:p>
        </p:txBody>
      </p:sp>
    </p:spTree>
    <p:extLst>
      <p:ext uri="{BB962C8B-B14F-4D97-AF65-F5344CB8AC3E}">
        <p14:creationId xmlns:p14="http://schemas.microsoft.com/office/powerpoint/2010/main" val="38891095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17" name="Footer Placeholder 16"/>
          <p:cNvSpPr>
            <a:spLocks noGrp="1"/>
          </p:cNvSpPr>
          <p:nvPr>
            <p:ph type="ftr" sz="quarter" idx="11"/>
          </p:nvPr>
        </p:nvSpPr>
        <p:spPr/>
        <p:txBody>
          <a:bodyPr/>
          <a:lstStyle>
            <a:extLst/>
          </a:lstStyle>
          <a:p>
            <a:endParaRPr lang="en-US">
              <a:solidFill>
                <a:srgbClr val="ECE9C6"/>
              </a:solidFill>
            </a:endParaRPr>
          </a:p>
        </p:txBody>
      </p:sp>
      <p:sp>
        <p:nvSpPr>
          <p:cNvPr id="29" name="Slide Number Placeholder 28"/>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a:prstGeom prst="rect">
            <a:avLst/>
          </a:prstGeo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a:prstGeom prst="rect">
            <a:avLst/>
          </a:prstGeo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7062166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914400" y="1783560"/>
            <a:ext cx="7772400" cy="457200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5" name="Footer Placeholder 4"/>
          <p:cNvSpPr>
            <a:spLocks noGrp="1"/>
          </p:cNvSpPr>
          <p:nvPr>
            <p:ph type="ftr" sz="quarter" idx="11"/>
          </p:nvPr>
        </p:nvSpPr>
        <p:spPr/>
        <p:txBody>
          <a:bodyPr/>
          <a:lstStyle>
            <a:extLst/>
          </a:lstStyle>
          <a:p>
            <a:endParaRPr lang="en-US">
              <a:solidFill>
                <a:srgbClr val="ECE9C6"/>
              </a:solidFill>
            </a:endParaRPr>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6644975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a:prstGeom prst="rect">
            <a:avLst/>
          </a:prstGeo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5" name="Footer Placeholder 4"/>
          <p:cNvSpPr>
            <a:spLocks noGrp="1"/>
          </p:cNvSpPr>
          <p:nvPr>
            <p:ph type="ftr" sz="quarter" idx="11"/>
          </p:nvPr>
        </p:nvSpPr>
        <p:spPr/>
        <p:txBody>
          <a:bodyPr/>
          <a:lstStyle>
            <a:extLst/>
          </a:lstStyle>
          <a:p>
            <a:endParaRPr lang="en-US">
              <a:solidFill>
                <a:srgbClr val="ECE9C6"/>
              </a:solidFill>
            </a:endParaRPr>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a:prstGeom prst="rect">
            <a:avLst/>
          </a:prstGeo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2113223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6" name="Footer Placeholder 5"/>
          <p:cNvSpPr>
            <a:spLocks noGrp="1"/>
          </p:cNvSpPr>
          <p:nvPr>
            <p:ph type="ftr" sz="quarter" idx="11"/>
          </p:nvPr>
        </p:nvSpPr>
        <p:spPr/>
        <p:txBody>
          <a:bodyPr/>
          <a:lstStyle>
            <a:extLst/>
          </a:lstStyle>
          <a:p>
            <a:endParaRPr lang="en-US">
              <a:solidFill>
                <a:srgbClr val="ECE9C6"/>
              </a:solidFill>
            </a:endParaRPr>
          </a:p>
        </p:txBody>
      </p:sp>
      <p:sp>
        <p:nvSpPr>
          <p:cNvPr id="7" name="Slide Number Placeholder 6"/>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9982516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a:prstGeom prst="rect">
            <a:avLst/>
          </a:prstGeo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a:prstGeom prst="rect">
            <a:avLst/>
          </a:prstGeo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a:prstGeom prst="rect">
            <a:avLst/>
          </a:prstGeo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8" name="Footer Placeholder 7"/>
          <p:cNvSpPr>
            <a:spLocks noGrp="1"/>
          </p:cNvSpPr>
          <p:nvPr>
            <p:ph type="ftr" sz="quarter" idx="11"/>
          </p:nvPr>
        </p:nvSpPr>
        <p:spPr/>
        <p:txBody>
          <a:bodyPr/>
          <a:lstStyle>
            <a:extLst/>
          </a:lstStyle>
          <a:p>
            <a:endParaRPr lang="en-US">
              <a:solidFill>
                <a:srgbClr val="ECE9C6"/>
              </a:solidFill>
            </a:endParaRPr>
          </a:p>
        </p:txBody>
      </p:sp>
      <p:sp>
        <p:nvSpPr>
          <p:cNvPr id="9" name="Slide Number Placeholder 8"/>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2588358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8D0C37-8CD9-4AC1-B6D3-AD5C8E361EC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4" name="Footer Placeholder 3"/>
          <p:cNvSpPr>
            <a:spLocks noGrp="1"/>
          </p:cNvSpPr>
          <p:nvPr>
            <p:ph type="ftr" sz="quarter" idx="11"/>
          </p:nvPr>
        </p:nvSpPr>
        <p:spPr/>
        <p:txBody>
          <a:bodyPr/>
          <a:lstStyle>
            <a:extLst/>
          </a:lstStyle>
          <a:p>
            <a:endParaRPr lang="en-US">
              <a:solidFill>
                <a:srgbClr val="ECE9C6"/>
              </a:solidFill>
            </a:endParaRPr>
          </a:p>
        </p:txBody>
      </p:sp>
      <p:sp>
        <p:nvSpPr>
          <p:cNvPr id="5" name="Slide Number Placeholder 4"/>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0518038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3" name="Footer Placeholder 2"/>
          <p:cNvSpPr>
            <a:spLocks noGrp="1"/>
          </p:cNvSpPr>
          <p:nvPr>
            <p:ph type="ftr" sz="quarter" idx="11"/>
          </p:nvPr>
        </p:nvSpPr>
        <p:spPr/>
        <p:txBody>
          <a:bodyPr/>
          <a:lstStyle>
            <a:extLst/>
          </a:lstStyle>
          <a:p>
            <a:endParaRPr lang="en-US">
              <a:solidFill>
                <a:srgbClr val="ECE9C6"/>
              </a:solidFill>
            </a:endParaRPr>
          </a:p>
        </p:txBody>
      </p:sp>
      <p:sp>
        <p:nvSpPr>
          <p:cNvPr id="4" name="Slide Number Placeholder 3"/>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119064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a:prstGeom prst="rect">
            <a:avLst/>
          </a:prstGeo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a:prstGeom prst="rect">
            <a:avLst/>
          </a:prstGeo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6" name="Footer Placeholder 5"/>
          <p:cNvSpPr>
            <a:spLocks noGrp="1"/>
          </p:cNvSpPr>
          <p:nvPr>
            <p:ph type="ftr" sz="quarter" idx="11"/>
          </p:nvPr>
        </p:nvSpPr>
        <p:spPr/>
        <p:txBody>
          <a:bodyPr/>
          <a:lstStyle>
            <a:extLst/>
          </a:lstStyle>
          <a:p>
            <a:endParaRPr lang="en-US">
              <a:solidFill>
                <a:srgbClr val="ECE9C6"/>
              </a:solidFill>
            </a:endParaRPr>
          </a:p>
        </p:txBody>
      </p:sp>
      <p:sp>
        <p:nvSpPr>
          <p:cNvPr id="7" name="Slide Number Placeholder 6"/>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14167479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a:prstGeom prst="rect">
            <a:avLst/>
          </a:prstGeo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prstGeom prst="rect">
            <a:avLst/>
          </a:prstGeo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a:prstGeom prst="rect">
            <a:avLst/>
          </a:prstGeo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ECE9C6"/>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5271077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1783560"/>
            <a:ext cx="7772400" cy="4572000"/>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5" name="Footer Placeholder 4"/>
          <p:cNvSpPr>
            <a:spLocks noGrp="1"/>
          </p:cNvSpPr>
          <p:nvPr>
            <p:ph type="ftr" sz="quarter" idx="11"/>
          </p:nvPr>
        </p:nvSpPr>
        <p:spPr/>
        <p:txBody>
          <a:bodyPr/>
          <a:lstStyle>
            <a:extLst/>
          </a:lstStyle>
          <a:p>
            <a:endParaRPr lang="en-US">
              <a:solidFill>
                <a:srgbClr val="ECE9C6"/>
              </a:solidFill>
            </a:endParaRPr>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0335258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a:prstGeom prst="rect">
            <a:avLst/>
          </a:prstGeo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5" name="Footer Placeholder 4"/>
          <p:cNvSpPr>
            <a:spLocks noGrp="1"/>
          </p:cNvSpPr>
          <p:nvPr>
            <p:ph type="ftr" sz="quarter" idx="11"/>
          </p:nvPr>
        </p:nvSpPr>
        <p:spPr/>
        <p:txBody>
          <a:bodyPr/>
          <a:lstStyle>
            <a:extLst/>
          </a:lstStyle>
          <a:p>
            <a:endParaRPr lang="en-US">
              <a:solidFill>
                <a:srgbClr val="ECE9C6"/>
              </a:solidFill>
            </a:endParaRPr>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17738561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smtClean="0"/>
          </a:p>
        </p:txBody>
      </p:sp>
      <p:sp>
        <p:nvSpPr>
          <p:cNvPr id="4" name="Rectangle 2"/>
          <p:cNvSpPr>
            <a:spLocks noGrp="1" noChangeArrowheads="1"/>
          </p:cNvSpPr>
          <p:nvPr>
            <p:ph type="ftr" sz="quarter" idx="10"/>
          </p:nvPr>
        </p:nvSpPr>
        <p:spPr/>
        <p:txBody>
          <a:bodyPr/>
          <a:lstStyle>
            <a:lvl1pPr>
              <a:defRPr/>
            </a:lvl1pPr>
          </a:lstStyle>
          <a:p>
            <a:pPr>
              <a:defRPr/>
            </a:pPr>
            <a:r>
              <a:rPr lang="en-US">
                <a:solidFill>
                  <a:srgbClr val="000000"/>
                </a:solidFill>
              </a:rPr>
              <a:t>Revised 3/5/2008</a:t>
            </a:r>
          </a:p>
        </p:txBody>
      </p:sp>
    </p:spTree>
    <p:extLst>
      <p:ext uri="{BB962C8B-B14F-4D97-AF65-F5344CB8AC3E}">
        <p14:creationId xmlns:p14="http://schemas.microsoft.com/office/powerpoint/2010/main" val="10424572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17" name="Footer Placeholder 16"/>
          <p:cNvSpPr>
            <a:spLocks noGrp="1"/>
          </p:cNvSpPr>
          <p:nvPr>
            <p:ph type="ftr" sz="quarter" idx="11"/>
          </p:nvPr>
        </p:nvSpPr>
        <p:spPr/>
        <p:txBody>
          <a:bodyPr/>
          <a:lstStyle>
            <a:extLst/>
          </a:lstStyle>
          <a:p>
            <a:endParaRPr lang="en-US">
              <a:solidFill>
                <a:srgbClr val="ECE9C6"/>
              </a:solidFill>
            </a:endParaRPr>
          </a:p>
        </p:txBody>
      </p:sp>
      <p:sp>
        <p:nvSpPr>
          <p:cNvPr id="29" name="Slide Number Placeholder 28"/>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22563391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5" name="Footer Placeholder 4"/>
          <p:cNvSpPr>
            <a:spLocks noGrp="1"/>
          </p:cNvSpPr>
          <p:nvPr>
            <p:ph type="ftr" sz="quarter" idx="11"/>
          </p:nvPr>
        </p:nvSpPr>
        <p:spPr/>
        <p:txBody>
          <a:bodyPr/>
          <a:lstStyle>
            <a:extLst/>
          </a:lstStyle>
          <a:p>
            <a:endParaRPr lang="en-US">
              <a:solidFill>
                <a:srgbClr val="ECE9C6"/>
              </a:solidFill>
            </a:endParaRPr>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0004332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5" name="Footer Placeholder 4"/>
          <p:cNvSpPr>
            <a:spLocks noGrp="1"/>
          </p:cNvSpPr>
          <p:nvPr>
            <p:ph type="ftr" sz="quarter" idx="11"/>
          </p:nvPr>
        </p:nvSpPr>
        <p:spPr/>
        <p:txBody>
          <a:bodyPr/>
          <a:lstStyle>
            <a:extLst/>
          </a:lstStyle>
          <a:p>
            <a:endParaRPr lang="en-US">
              <a:solidFill>
                <a:srgbClr val="ECE9C6"/>
              </a:solidFill>
            </a:endParaRPr>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22819873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58D0C37-8CD9-4AC1-B6D3-AD5C8E361ECB}"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6" name="Footer Placeholder 5"/>
          <p:cNvSpPr>
            <a:spLocks noGrp="1"/>
          </p:cNvSpPr>
          <p:nvPr>
            <p:ph type="ftr" sz="quarter" idx="11"/>
          </p:nvPr>
        </p:nvSpPr>
        <p:spPr/>
        <p:txBody>
          <a:bodyPr/>
          <a:lstStyle>
            <a:extLst/>
          </a:lstStyle>
          <a:p>
            <a:endParaRPr lang="en-US">
              <a:solidFill>
                <a:srgbClr val="ECE9C6"/>
              </a:solidFill>
            </a:endParaRPr>
          </a:p>
        </p:txBody>
      </p:sp>
      <p:sp>
        <p:nvSpPr>
          <p:cNvPr id="7" name="Slide Number Placeholder 6"/>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9447435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8" name="Footer Placeholder 7"/>
          <p:cNvSpPr>
            <a:spLocks noGrp="1"/>
          </p:cNvSpPr>
          <p:nvPr>
            <p:ph type="ftr" sz="quarter" idx="11"/>
          </p:nvPr>
        </p:nvSpPr>
        <p:spPr/>
        <p:txBody>
          <a:bodyPr/>
          <a:lstStyle>
            <a:extLst/>
          </a:lstStyle>
          <a:p>
            <a:endParaRPr lang="en-US">
              <a:solidFill>
                <a:srgbClr val="ECE9C6"/>
              </a:solidFill>
            </a:endParaRPr>
          </a:p>
        </p:txBody>
      </p:sp>
      <p:sp>
        <p:nvSpPr>
          <p:cNvPr id="9" name="Slide Number Placeholder 8"/>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25583009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4" name="Footer Placeholder 3"/>
          <p:cNvSpPr>
            <a:spLocks noGrp="1"/>
          </p:cNvSpPr>
          <p:nvPr>
            <p:ph type="ftr" sz="quarter" idx="11"/>
          </p:nvPr>
        </p:nvSpPr>
        <p:spPr/>
        <p:txBody>
          <a:bodyPr/>
          <a:lstStyle>
            <a:extLst/>
          </a:lstStyle>
          <a:p>
            <a:endParaRPr lang="en-US">
              <a:solidFill>
                <a:srgbClr val="ECE9C6"/>
              </a:solidFill>
            </a:endParaRPr>
          </a:p>
        </p:txBody>
      </p:sp>
      <p:sp>
        <p:nvSpPr>
          <p:cNvPr id="5" name="Slide Number Placeholder 4"/>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26125408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3" name="Footer Placeholder 2"/>
          <p:cNvSpPr>
            <a:spLocks noGrp="1"/>
          </p:cNvSpPr>
          <p:nvPr>
            <p:ph type="ftr" sz="quarter" idx="11"/>
          </p:nvPr>
        </p:nvSpPr>
        <p:spPr/>
        <p:txBody>
          <a:bodyPr/>
          <a:lstStyle>
            <a:extLst/>
          </a:lstStyle>
          <a:p>
            <a:endParaRPr lang="en-US">
              <a:solidFill>
                <a:srgbClr val="ECE9C6"/>
              </a:solidFill>
            </a:endParaRPr>
          </a:p>
        </p:txBody>
      </p:sp>
      <p:sp>
        <p:nvSpPr>
          <p:cNvPr id="4" name="Slide Number Placeholder 3"/>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42693843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6" name="Footer Placeholder 5"/>
          <p:cNvSpPr>
            <a:spLocks noGrp="1"/>
          </p:cNvSpPr>
          <p:nvPr>
            <p:ph type="ftr" sz="quarter" idx="11"/>
          </p:nvPr>
        </p:nvSpPr>
        <p:spPr/>
        <p:txBody>
          <a:bodyPr/>
          <a:lstStyle>
            <a:extLst/>
          </a:lstStyle>
          <a:p>
            <a:endParaRPr lang="en-US">
              <a:solidFill>
                <a:srgbClr val="ECE9C6"/>
              </a:solidFill>
            </a:endParaRPr>
          </a:p>
        </p:txBody>
      </p:sp>
      <p:sp>
        <p:nvSpPr>
          <p:cNvPr id="7" name="Slide Number Placeholder 6"/>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40611807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ECE9C6"/>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41954297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5" name="Footer Placeholder 4"/>
          <p:cNvSpPr>
            <a:spLocks noGrp="1"/>
          </p:cNvSpPr>
          <p:nvPr>
            <p:ph type="ftr" sz="quarter" idx="11"/>
          </p:nvPr>
        </p:nvSpPr>
        <p:spPr/>
        <p:txBody>
          <a:bodyPr/>
          <a:lstStyle>
            <a:extLst/>
          </a:lstStyle>
          <a:p>
            <a:endParaRPr lang="en-US">
              <a:solidFill>
                <a:srgbClr val="ECE9C6"/>
              </a:solidFill>
            </a:endParaRPr>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22013442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5" name="Footer Placeholder 4"/>
          <p:cNvSpPr>
            <a:spLocks noGrp="1"/>
          </p:cNvSpPr>
          <p:nvPr>
            <p:ph type="ftr" sz="quarter" idx="11"/>
          </p:nvPr>
        </p:nvSpPr>
        <p:spPr/>
        <p:txBody>
          <a:bodyPr/>
          <a:lstStyle>
            <a:extLst/>
          </a:lstStyle>
          <a:p>
            <a:endParaRPr lang="en-US">
              <a:solidFill>
                <a:srgbClr val="ECE9C6"/>
              </a:solidFill>
            </a:endParaRPr>
          </a:p>
        </p:txBody>
      </p:sp>
      <p:sp>
        <p:nvSpPr>
          <p:cNvPr id="6" name="Slide Number Placeholder 5"/>
          <p:cNvSpPr>
            <a:spLocks noGrp="1"/>
          </p:cNvSpPr>
          <p:nvPr>
            <p:ph type="sldNum" sz="quarter" idx="12"/>
          </p:nvPr>
        </p:nvSpPr>
        <p:spPr/>
        <p:txBody>
          <a:bodyPr/>
          <a:lstStyle>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21517542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58D0C37-8CD9-4AC1-B6D3-AD5C8E361EC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58D0C37-8CD9-4AC1-B6D3-AD5C8E361EC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488121-3355-4A57-8346-4230DF24FDD9}" type="datetimeFigureOut">
              <a:rPr lang="en-US" smtClean="0"/>
              <a:t>4/4/2013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8D0C37-8CD9-4AC1-B6D3-AD5C8E361EC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F488121-3355-4A57-8346-4230DF24FDD9}" type="datetimeFigureOut">
              <a:rPr lang="en-US" smtClean="0"/>
              <a:t>4/4/2013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58D0C37-8CD9-4AC1-B6D3-AD5C8E361EC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F488121-3355-4A57-8346-4230DF24FDD9}" type="datetimeFigureOut">
              <a:rPr lang="en-US" smtClean="0"/>
              <a:t>4/4/2013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58D0C37-8CD9-4AC1-B6D3-AD5C8E361EC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F488121-3355-4A57-8346-4230DF24FDD9}" type="datetimeFigureOut">
              <a:rPr lang="en-US" smtClean="0"/>
              <a:t>4/4/2013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58D0C37-8CD9-4AC1-B6D3-AD5C8E361ECB}" type="slidenum">
              <a:rPr lang="en-US" smtClean="0"/>
              <a:t>‹#›</a:t>
            </a:fld>
            <a:endParaRPr lang="en-US"/>
          </a:p>
        </p:txBody>
      </p:sp>
      <p:pic>
        <p:nvPicPr>
          <p:cNvPr id="1026" name="Picture 2" descr="Las Vegas Skyline"/>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34421" t="1735" r="24670" b="-1735"/>
          <a:stretch/>
        </p:blipFill>
        <p:spPr bwMode="auto">
          <a:xfrm>
            <a:off x="0" y="0"/>
            <a:ext cx="3958814"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316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67" r:id="rId12"/>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F488121-3355-4A57-8346-4230DF24FDD9}" type="datetimeFigureOut">
              <a:rPr lang="en-US" smtClean="0"/>
              <a:t>4/4/2013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58D0C37-8CD9-4AC1-B6D3-AD5C8E361ECB}" type="slidenum">
              <a:rPr lang="en-US" smtClean="0"/>
              <a:t>‹#›</a:t>
            </a:fld>
            <a:endParaRPr lang="en-US"/>
          </a:p>
        </p:txBody>
      </p:sp>
      <p:pic>
        <p:nvPicPr>
          <p:cNvPr id="1026" name="Picture 2" descr="Las Vegas Skyline"/>
          <p:cNvPicPr>
            <a:picLocks noChangeAspect="1" noChangeArrowheads="1"/>
          </p:cNvPicPr>
          <p:nvPr userDrawn="1"/>
        </p:nvPicPr>
        <p:blipFill rotWithShape="1">
          <a:blip r:embed="rId13">
            <a:lum bright="70000" contrast="-70000"/>
            <a:extLst>
              <a:ext uri="{28A0092B-C50C-407E-A947-70E740481C1C}">
                <a14:useLocalDpi xmlns:a14="http://schemas.microsoft.com/office/drawing/2010/main" val="0"/>
              </a:ext>
            </a:extLst>
          </a:blip>
          <a:srcRect l="34421" t="1735" r="24670" b="-1735"/>
          <a:stretch/>
        </p:blipFill>
        <p:spPr bwMode="auto">
          <a:xfrm>
            <a:off x="0" y="0"/>
            <a:ext cx="3958814"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43414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ECE9C6"/>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58D0C37-8CD9-4AC1-B6D3-AD5C8E361ECB}" type="slidenum">
              <a:rPr lang="en-US" smtClean="0">
                <a:solidFill>
                  <a:srgbClr val="ECE9C6"/>
                </a:solidFill>
              </a:rPr>
              <a:pPr/>
              <a:t>‹#›</a:t>
            </a:fld>
            <a:endParaRPr lang="en-US">
              <a:solidFill>
                <a:srgbClr val="ECE9C6"/>
              </a:solidFill>
            </a:endParaRPr>
          </a:p>
        </p:txBody>
      </p:sp>
      <p:pic>
        <p:nvPicPr>
          <p:cNvPr id="1026" name="Picture 2" descr="Las Vegas Skyline"/>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34421" t="1735" r="24670" b="-1735"/>
          <a:stretch/>
        </p:blipFill>
        <p:spPr bwMode="auto">
          <a:xfrm>
            <a:off x="0" y="0"/>
            <a:ext cx="3958814"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17039"/>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F488121-3355-4A57-8346-4230DF24FDD9}" type="datetimeFigureOut">
              <a:rPr lang="en-US" smtClean="0">
                <a:solidFill>
                  <a:srgbClr val="ECE9C6"/>
                </a:solidFill>
              </a:rPr>
              <a:pPr/>
              <a:t>4/4/2013</a:t>
            </a:fld>
            <a:endParaRPr lang="en-US">
              <a:solidFill>
                <a:srgbClr val="ECE9C6"/>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ECE9C6"/>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1350741580"/>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0180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0.gstatic.com/images?q=tbn:ANd9GcSnoVsMsjgVF9quf_22oK0BRUlFXMrLt2VhfRqfXUnELAcP1D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3075" cy="2619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7400" y="151904"/>
            <a:ext cx="4800600" cy="923330"/>
          </a:xfrm>
          <a:prstGeom prst="rect">
            <a:avLst/>
          </a:prstGeom>
          <a:noFill/>
        </p:spPr>
        <p:txBody>
          <a:bodyPr wrap="square" rtlCol="0">
            <a:spAutoFit/>
          </a:bodyPr>
          <a:lstStyle/>
          <a:p>
            <a:pPr algn="ctr"/>
            <a:r>
              <a:rPr lang="en-US" sz="5400" dirty="0" smtClean="0">
                <a:solidFill>
                  <a:srgbClr val="FFFF99"/>
                </a:solidFill>
                <a:latin typeface="+mj-lt"/>
              </a:rPr>
              <a:t>Apron</a:t>
            </a:r>
            <a:endParaRPr lang="en-US" sz="5400" dirty="0">
              <a:solidFill>
                <a:srgbClr val="FFFF99"/>
              </a:solidFill>
              <a:latin typeface="+mj-lt"/>
            </a:endParaRPr>
          </a:p>
        </p:txBody>
      </p:sp>
      <p:sp>
        <p:nvSpPr>
          <p:cNvPr id="9" name="TextBox 8"/>
          <p:cNvSpPr txBox="1"/>
          <p:nvPr/>
        </p:nvSpPr>
        <p:spPr>
          <a:xfrm>
            <a:off x="2362200" y="1066800"/>
            <a:ext cx="4267200" cy="584775"/>
          </a:xfrm>
          <a:prstGeom prst="rect">
            <a:avLst/>
          </a:prstGeom>
          <a:noFill/>
        </p:spPr>
        <p:txBody>
          <a:bodyPr wrap="square" rtlCol="0">
            <a:spAutoFit/>
          </a:bodyPr>
          <a:lstStyle/>
          <a:p>
            <a:pPr algn="ctr"/>
            <a:r>
              <a:rPr lang="en-US" sz="3200" i="1" dirty="0" smtClean="0"/>
              <a:t>Made for themselves</a:t>
            </a:r>
            <a:endParaRPr lang="en-US" sz="3200" i="1" dirty="0"/>
          </a:p>
        </p:txBody>
      </p:sp>
      <p:sp>
        <p:nvSpPr>
          <p:cNvPr id="10" name="TextBox 9"/>
          <p:cNvSpPr txBox="1"/>
          <p:nvPr/>
        </p:nvSpPr>
        <p:spPr>
          <a:xfrm>
            <a:off x="1434152" y="2623924"/>
            <a:ext cx="5181600" cy="954107"/>
          </a:xfrm>
          <a:prstGeom prst="rect">
            <a:avLst/>
          </a:prstGeom>
          <a:noFill/>
        </p:spPr>
        <p:txBody>
          <a:bodyPr wrap="square" rtlCol="0">
            <a:spAutoFit/>
          </a:bodyPr>
          <a:lstStyle/>
          <a:p>
            <a:pPr algn="ctr"/>
            <a:r>
              <a:rPr lang="en-US" sz="2800" i="1" dirty="0" smtClean="0"/>
              <a:t>Girdle-like</a:t>
            </a:r>
          </a:p>
          <a:p>
            <a:pPr algn="ctr"/>
            <a:r>
              <a:rPr lang="en-US" sz="2800" i="1" dirty="0" smtClean="0"/>
              <a:t>Loin Cloth type of garments</a:t>
            </a:r>
          </a:p>
        </p:txBody>
      </p:sp>
      <p:sp>
        <p:nvSpPr>
          <p:cNvPr id="11" name="TextBox 10"/>
          <p:cNvSpPr txBox="1"/>
          <p:nvPr/>
        </p:nvSpPr>
        <p:spPr>
          <a:xfrm>
            <a:off x="152400" y="4590871"/>
            <a:ext cx="8763000" cy="1200329"/>
          </a:xfrm>
          <a:prstGeom prst="rect">
            <a:avLst/>
          </a:prstGeom>
          <a:noFill/>
        </p:spPr>
        <p:txBody>
          <a:bodyPr wrap="square" rtlCol="0">
            <a:spAutoFit/>
          </a:bodyPr>
          <a:lstStyle/>
          <a:p>
            <a:r>
              <a:rPr lang="en-US" sz="2400" dirty="0" smtClean="0"/>
              <a:t>William </a:t>
            </a:r>
            <a:r>
              <a:rPr lang="en-US" sz="2400" dirty="0" err="1" smtClean="0"/>
              <a:t>Gesenius</a:t>
            </a:r>
            <a:r>
              <a:rPr lang="en-US" sz="2400" dirty="0" smtClean="0"/>
              <a:t>, </a:t>
            </a:r>
            <a:r>
              <a:rPr lang="en-US" sz="2400" i="1" dirty="0" smtClean="0"/>
              <a:t>Hebrew-</a:t>
            </a:r>
            <a:r>
              <a:rPr lang="en-US" sz="2400" i="1" dirty="0" err="1" smtClean="0"/>
              <a:t>Chaldee</a:t>
            </a:r>
            <a:r>
              <a:rPr lang="en-US" sz="2400" i="1" dirty="0" smtClean="0"/>
              <a:t> Lexicon of the Old Testament</a:t>
            </a:r>
            <a:r>
              <a:rPr lang="en-US" sz="2400" dirty="0" smtClean="0"/>
              <a:t>, 260</a:t>
            </a:r>
          </a:p>
          <a:p>
            <a:r>
              <a:rPr lang="en-US" sz="2400" dirty="0" smtClean="0"/>
              <a:t>H.C. </a:t>
            </a:r>
            <a:r>
              <a:rPr lang="en-US" sz="2400" dirty="0" err="1" smtClean="0"/>
              <a:t>Leupold</a:t>
            </a:r>
            <a:r>
              <a:rPr lang="en-US" sz="2400" i="1" dirty="0" smtClean="0"/>
              <a:t>, Exposition of Genesis</a:t>
            </a:r>
            <a:r>
              <a:rPr lang="en-US" sz="2400" dirty="0" smtClean="0"/>
              <a:t>, I: 154-155</a:t>
            </a:r>
          </a:p>
          <a:p>
            <a:r>
              <a:rPr lang="en-US" sz="2400" dirty="0" smtClean="0"/>
              <a:t>C.F. </a:t>
            </a:r>
            <a:r>
              <a:rPr lang="en-US" sz="2400" dirty="0" err="1" smtClean="0"/>
              <a:t>Keil</a:t>
            </a:r>
            <a:r>
              <a:rPr lang="en-US" sz="2400" dirty="0" smtClean="0"/>
              <a:t> and F. </a:t>
            </a:r>
            <a:r>
              <a:rPr lang="en-US" sz="2400" dirty="0" err="1" smtClean="0"/>
              <a:t>Delitzsch</a:t>
            </a:r>
            <a:r>
              <a:rPr lang="en-US" sz="2400" dirty="0" smtClean="0"/>
              <a:t>, </a:t>
            </a:r>
            <a:r>
              <a:rPr lang="en-US" sz="2400" i="1" dirty="0" smtClean="0"/>
              <a:t>The Pulpit Commentary</a:t>
            </a:r>
            <a:r>
              <a:rPr lang="en-US" sz="2400" dirty="0" smtClean="0"/>
              <a:t>, I: 59</a:t>
            </a:r>
            <a:endParaRPr lang="en-US" sz="2400" dirty="0"/>
          </a:p>
        </p:txBody>
      </p:sp>
      <p:grpSp>
        <p:nvGrpSpPr>
          <p:cNvPr id="12" name="Group 11"/>
          <p:cNvGrpSpPr/>
          <p:nvPr/>
        </p:nvGrpSpPr>
        <p:grpSpPr>
          <a:xfrm>
            <a:off x="6777037" y="-46258"/>
            <a:ext cx="2976563" cy="4542058"/>
            <a:chOff x="3119437" y="1828800"/>
            <a:chExt cx="2976563" cy="4542058"/>
          </a:xfrm>
        </p:grpSpPr>
        <p:pic>
          <p:nvPicPr>
            <p:cNvPr id="13"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37" y="18288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05640" y="5170529"/>
              <a:ext cx="1680760" cy="120032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V. 10</a:t>
              </a:r>
            </a:p>
            <a:p>
              <a:pPr algn="ctr"/>
              <a:r>
                <a:rPr lang="en-US" sz="2400" b="1" dirty="0" smtClean="0">
                  <a:effectLst>
                    <a:outerShdw blurRad="38100" dist="38100" dir="2700000" algn="tl">
                      <a:srgbClr val="000000">
                        <a:alpha val="43137"/>
                      </a:srgbClr>
                    </a:outerShdw>
                  </a:effectLst>
                </a:rPr>
                <a:t>“Naked”</a:t>
              </a:r>
            </a:p>
            <a:p>
              <a:pPr algn="ctr"/>
              <a:r>
                <a:rPr lang="en-US" sz="2400" b="1" dirty="0" smtClean="0">
                  <a:effectLst>
                    <a:outerShdw blurRad="38100" dist="38100" dir="2700000" algn="tl">
                      <a:srgbClr val="000000">
                        <a:alpha val="43137"/>
                      </a:srgbClr>
                    </a:outerShdw>
                  </a:effectLst>
                </a:rPr>
                <a:t>(Relatively)</a:t>
              </a:r>
              <a:endParaRPr lang="en-US" sz="2400" b="1" dirty="0">
                <a:effectLst>
                  <a:outerShdw blurRad="38100" dist="38100" dir="2700000" algn="tl">
                    <a:srgbClr val="000000">
                      <a:alpha val="43137"/>
                    </a:srgbClr>
                  </a:outerShdw>
                </a:effectLst>
              </a:endParaRPr>
            </a:p>
          </p:txBody>
        </p:sp>
        <p:sp>
          <p:nvSpPr>
            <p:cNvPr id="15" name="Freeform 14"/>
            <p:cNvSpPr/>
            <p:nvPr/>
          </p:nvSpPr>
          <p:spPr>
            <a:xfrm>
              <a:off x="4325510" y="3888188"/>
              <a:ext cx="477078" cy="429370"/>
            </a:xfrm>
            <a:custGeom>
              <a:avLst/>
              <a:gdLst>
                <a:gd name="connsiteX0" fmla="*/ 31805 w 477078"/>
                <a:gd name="connsiteY0" fmla="*/ 0 h 429370"/>
                <a:gd name="connsiteX1" fmla="*/ 453224 w 477078"/>
                <a:gd name="connsiteY1" fmla="*/ 0 h 429370"/>
                <a:gd name="connsiteX2" fmla="*/ 461175 w 477078"/>
                <a:gd name="connsiteY2" fmla="*/ 174929 h 429370"/>
                <a:gd name="connsiteX3" fmla="*/ 477078 w 477078"/>
                <a:gd name="connsiteY3" fmla="*/ 389614 h 429370"/>
                <a:gd name="connsiteX4" fmla="*/ 278295 w 477078"/>
                <a:gd name="connsiteY4" fmla="*/ 429370 h 429370"/>
                <a:gd name="connsiteX5" fmla="*/ 0 w 477078"/>
                <a:gd name="connsiteY5" fmla="*/ 365760 h 429370"/>
                <a:gd name="connsiteX6" fmla="*/ 31805 w 477078"/>
                <a:gd name="connsiteY6" fmla="*/ 0 h 42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078" h="429370">
                  <a:moveTo>
                    <a:pt x="31805" y="0"/>
                  </a:moveTo>
                  <a:lnTo>
                    <a:pt x="453224" y="0"/>
                  </a:lnTo>
                  <a:lnTo>
                    <a:pt x="461175" y="174929"/>
                  </a:lnTo>
                  <a:lnTo>
                    <a:pt x="477078" y="389614"/>
                  </a:lnTo>
                  <a:lnTo>
                    <a:pt x="278295" y="429370"/>
                  </a:lnTo>
                  <a:lnTo>
                    <a:pt x="0" y="365760"/>
                  </a:lnTo>
                  <a:lnTo>
                    <a:pt x="31805" y="0"/>
                  </a:lnTo>
                  <a:close/>
                </a:path>
              </a:pathLst>
            </a:custGeom>
            <a:solidFill>
              <a:schemeClr val="bg1"/>
            </a:solidFill>
            <a:ln w="28575">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23460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2036270" y="358637"/>
            <a:ext cx="2133600" cy="64135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3600" dirty="0">
                <a:solidFill>
                  <a:srgbClr val="FFFFFF"/>
                </a:solidFill>
                <a:effectLst>
                  <a:outerShdw blurRad="38100" dist="38100" dir="2700000" algn="tl">
                    <a:srgbClr val="000000"/>
                  </a:outerShdw>
                </a:effectLst>
              </a:rPr>
              <a:t>Genesis 3</a:t>
            </a:r>
          </a:p>
        </p:txBody>
      </p:sp>
      <p:sp>
        <p:nvSpPr>
          <p:cNvPr id="6" name="Rectangle 5"/>
          <p:cNvSpPr/>
          <p:nvPr/>
        </p:nvSpPr>
        <p:spPr>
          <a:xfrm>
            <a:off x="5291663" y="17593"/>
            <a:ext cx="3852337"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i="1" cap="none" spc="0" dirty="0" smtClean="0">
                <a:ln/>
                <a:solidFill>
                  <a:schemeClr val="accent3"/>
                </a:solidFill>
                <a:effectLst/>
                <a:latin typeface="+mj-lt"/>
              </a:rPr>
              <a:t>Divinely Made</a:t>
            </a:r>
          </a:p>
          <a:p>
            <a:pPr algn="ctr"/>
            <a:r>
              <a:rPr lang="en-US" sz="4000" b="1" i="1" dirty="0" smtClean="0">
                <a:ln/>
                <a:solidFill>
                  <a:schemeClr val="accent3"/>
                </a:solidFill>
                <a:latin typeface="+mj-lt"/>
              </a:rPr>
              <a:t>Clothing</a:t>
            </a:r>
            <a:endParaRPr lang="en-US" sz="4000" b="1" i="1" cap="none" spc="0" dirty="0">
              <a:ln/>
              <a:solidFill>
                <a:schemeClr val="accent3"/>
              </a:solidFill>
              <a:effectLst/>
              <a:latin typeface="+mj-lt"/>
            </a:endParaRPr>
          </a:p>
        </p:txBody>
      </p:sp>
      <p:pic>
        <p:nvPicPr>
          <p:cNvPr id="26" name="Picture 2" descr="http://t0.gstatic.com/images?q=tbn:ANd9GcSnoVsMsjgVF9quf_22oK0BRUlFXMrLt2VhfRqfXUnELAcP1D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3075" cy="2619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56872" y="1752600"/>
            <a:ext cx="2976563" cy="4542058"/>
            <a:chOff x="1056872" y="1839871"/>
            <a:chExt cx="2976563" cy="4542058"/>
          </a:xfrm>
        </p:grpSpPr>
        <p:pic>
          <p:nvPicPr>
            <p:cNvPr id="13"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72" y="1839871"/>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43075" y="5181600"/>
              <a:ext cx="1533525" cy="120032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V. 7</a:t>
              </a:r>
            </a:p>
            <a:p>
              <a:pPr algn="ctr"/>
              <a:r>
                <a:rPr lang="en-US" sz="2400" b="1" dirty="0" smtClean="0">
                  <a:effectLst>
                    <a:outerShdw blurRad="38100" dist="38100" dir="2700000" algn="tl">
                      <a:srgbClr val="000000">
                        <a:alpha val="43137"/>
                      </a:srgbClr>
                    </a:outerShdw>
                  </a:effectLst>
                </a:rPr>
                <a:t>“Naked”</a:t>
              </a:r>
            </a:p>
            <a:p>
              <a:pPr algn="ctr"/>
              <a:r>
                <a:rPr lang="en-US" sz="2400" b="1" dirty="0" smtClean="0">
                  <a:effectLst>
                    <a:outerShdw blurRad="38100" dist="38100" dir="2700000" algn="tl">
                      <a:srgbClr val="000000">
                        <a:alpha val="43137"/>
                      </a:srgbClr>
                    </a:outerShdw>
                  </a:effectLst>
                </a:rPr>
                <a:t>(Nude)</a:t>
              </a:r>
              <a:endParaRPr lang="en-US" sz="2400" b="1" dirty="0">
                <a:effectLst>
                  <a:outerShdw blurRad="38100" dist="38100" dir="2700000" algn="tl">
                    <a:srgbClr val="000000">
                      <a:alpha val="43137"/>
                    </a:srgbClr>
                  </a:outerShdw>
                </a:effectLst>
              </a:endParaRPr>
            </a:p>
          </p:txBody>
        </p:sp>
      </p:grpSp>
      <p:grpSp>
        <p:nvGrpSpPr>
          <p:cNvPr id="9" name="Group 8"/>
          <p:cNvGrpSpPr/>
          <p:nvPr/>
        </p:nvGrpSpPr>
        <p:grpSpPr>
          <a:xfrm>
            <a:off x="3075767" y="1775051"/>
            <a:ext cx="2976563" cy="4542058"/>
            <a:chOff x="3119437" y="1828800"/>
            <a:chExt cx="2976563" cy="4542058"/>
          </a:xfrm>
        </p:grpSpPr>
        <p:pic>
          <p:nvPicPr>
            <p:cNvPr id="17"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37" y="18288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805640" y="5170529"/>
              <a:ext cx="1680760" cy="120032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V. 10</a:t>
              </a:r>
            </a:p>
            <a:p>
              <a:pPr algn="ctr"/>
              <a:r>
                <a:rPr lang="en-US" sz="2400" b="1" dirty="0" smtClean="0">
                  <a:effectLst>
                    <a:outerShdw blurRad="38100" dist="38100" dir="2700000" algn="tl">
                      <a:srgbClr val="000000">
                        <a:alpha val="43137"/>
                      </a:srgbClr>
                    </a:outerShdw>
                  </a:effectLst>
                </a:rPr>
                <a:t>“Naked”</a:t>
              </a:r>
            </a:p>
            <a:p>
              <a:pPr algn="ctr"/>
              <a:r>
                <a:rPr lang="en-US" sz="2400" b="1" dirty="0" smtClean="0">
                  <a:effectLst>
                    <a:outerShdw blurRad="38100" dist="38100" dir="2700000" algn="tl">
                      <a:srgbClr val="000000">
                        <a:alpha val="43137"/>
                      </a:srgbClr>
                    </a:outerShdw>
                  </a:effectLst>
                </a:rPr>
                <a:t>(Relatively)</a:t>
              </a:r>
              <a:endParaRPr lang="en-US" sz="2400" b="1" dirty="0">
                <a:effectLst>
                  <a:outerShdw blurRad="38100" dist="38100" dir="2700000" algn="tl">
                    <a:srgbClr val="000000">
                      <a:alpha val="43137"/>
                    </a:srgbClr>
                  </a:outerShdw>
                </a:effectLst>
              </a:endParaRPr>
            </a:p>
          </p:txBody>
        </p:sp>
        <p:sp>
          <p:nvSpPr>
            <p:cNvPr id="8" name="Freeform 7"/>
            <p:cNvSpPr/>
            <p:nvPr/>
          </p:nvSpPr>
          <p:spPr>
            <a:xfrm>
              <a:off x="4325510" y="3888188"/>
              <a:ext cx="477078" cy="429370"/>
            </a:xfrm>
            <a:custGeom>
              <a:avLst/>
              <a:gdLst>
                <a:gd name="connsiteX0" fmla="*/ 31805 w 477078"/>
                <a:gd name="connsiteY0" fmla="*/ 0 h 429370"/>
                <a:gd name="connsiteX1" fmla="*/ 453224 w 477078"/>
                <a:gd name="connsiteY1" fmla="*/ 0 h 429370"/>
                <a:gd name="connsiteX2" fmla="*/ 461175 w 477078"/>
                <a:gd name="connsiteY2" fmla="*/ 174929 h 429370"/>
                <a:gd name="connsiteX3" fmla="*/ 477078 w 477078"/>
                <a:gd name="connsiteY3" fmla="*/ 389614 h 429370"/>
                <a:gd name="connsiteX4" fmla="*/ 278295 w 477078"/>
                <a:gd name="connsiteY4" fmla="*/ 429370 h 429370"/>
                <a:gd name="connsiteX5" fmla="*/ 0 w 477078"/>
                <a:gd name="connsiteY5" fmla="*/ 365760 h 429370"/>
                <a:gd name="connsiteX6" fmla="*/ 31805 w 477078"/>
                <a:gd name="connsiteY6" fmla="*/ 0 h 42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078" h="429370">
                  <a:moveTo>
                    <a:pt x="31805" y="0"/>
                  </a:moveTo>
                  <a:lnTo>
                    <a:pt x="453224" y="0"/>
                  </a:lnTo>
                  <a:lnTo>
                    <a:pt x="461175" y="174929"/>
                  </a:lnTo>
                  <a:lnTo>
                    <a:pt x="477078" y="389614"/>
                  </a:lnTo>
                  <a:lnTo>
                    <a:pt x="278295" y="429370"/>
                  </a:lnTo>
                  <a:lnTo>
                    <a:pt x="0" y="365760"/>
                  </a:lnTo>
                  <a:lnTo>
                    <a:pt x="31805" y="0"/>
                  </a:lnTo>
                  <a:close/>
                </a:path>
              </a:pathLst>
            </a:custGeom>
            <a:solidFill>
              <a:schemeClr val="bg1"/>
            </a:solidFill>
            <a:ln w="28575">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962400" y="1457980"/>
            <a:ext cx="1219200" cy="523220"/>
          </a:xfrm>
          <a:prstGeom prst="rect">
            <a:avLst/>
          </a:prstGeom>
          <a:noFill/>
        </p:spPr>
        <p:txBody>
          <a:bodyPr wrap="square" rtlCol="0">
            <a:spAutoFit/>
          </a:bodyPr>
          <a:lstStyle/>
          <a:p>
            <a:r>
              <a:rPr lang="en-US" sz="2800" dirty="0" smtClean="0"/>
              <a:t>Apron</a:t>
            </a:r>
            <a:endParaRPr lang="en-US" sz="2800" dirty="0"/>
          </a:p>
        </p:txBody>
      </p:sp>
      <p:grpSp>
        <p:nvGrpSpPr>
          <p:cNvPr id="14" name="Group 13"/>
          <p:cNvGrpSpPr/>
          <p:nvPr/>
        </p:nvGrpSpPr>
        <p:grpSpPr>
          <a:xfrm>
            <a:off x="5176837" y="1752600"/>
            <a:ext cx="3438123" cy="4542058"/>
            <a:chOff x="1056872" y="1839871"/>
            <a:chExt cx="3438123" cy="4542058"/>
          </a:xfrm>
        </p:grpSpPr>
        <p:pic>
          <p:nvPicPr>
            <p:cNvPr id="15"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72" y="1839871"/>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366435" y="5181600"/>
              <a:ext cx="3128560" cy="120032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V. 21</a:t>
              </a:r>
            </a:p>
            <a:p>
              <a:pPr algn="ctr"/>
              <a:r>
                <a:rPr lang="en-US" sz="2400" b="1" dirty="0" smtClean="0">
                  <a:effectLst>
                    <a:outerShdw blurRad="38100" dist="38100" dir="2700000" algn="tl">
                      <a:srgbClr val="000000">
                        <a:alpha val="43137"/>
                      </a:srgbClr>
                    </a:outerShdw>
                  </a:effectLst>
                </a:rPr>
                <a:t>Clothed</a:t>
              </a:r>
            </a:p>
            <a:p>
              <a:pPr algn="ctr"/>
              <a:r>
                <a:rPr lang="en-US" sz="2400" b="1" dirty="0" smtClean="0">
                  <a:effectLst>
                    <a:outerShdw blurRad="38100" dist="38100" dir="2700000" algn="tl">
                      <a:srgbClr val="000000">
                        <a:alpha val="43137"/>
                      </a:srgbClr>
                    </a:outerShdw>
                  </a:effectLst>
                </a:rPr>
                <a:t>Nakedness Covered</a:t>
              </a:r>
              <a:endParaRPr lang="en-US" sz="2400" b="1" dirty="0">
                <a:effectLst>
                  <a:outerShdw blurRad="38100" dist="38100" dir="2700000" algn="tl">
                    <a:srgbClr val="000000">
                      <a:alpha val="43137"/>
                    </a:srgbClr>
                  </a:outerShdw>
                </a:effectLst>
              </a:endParaRPr>
            </a:p>
          </p:txBody>
        </p:sp>
      </p:grpSp>
      <p:sp>
        <p:nvSpPr>
          <p:cNvPr id="22" name="TextBox 21"/>
          <p:cNvSpPr txBox="1"/>
          <p:nvPr/>
        </p:nvSpPr>
        <p:spPr>
          <a:xfrm>
            <a:off x="6019800" y="1447800"/>
            <a:ext cx="1219200" cy="523220"/>
          </a:xfrm>
          <a:prstGeom prst="rect">
            <a:avLst/>
          </a:prstGeom>
          <a:noFill/>
        </p:spPr>
        <p:txBody>
          <a:bodyPr wrap="square" rtlCol="0">
            <a:spAutoFit/>
          </a:bodyPr>
          <a:lstStyle/>
          <a:p>
            <a:pPr algn="ctr"/>
            <a:r>
              <a:rPr lang="en-US" sz="2800" dirty="0" smtClean="0"/>
              <a:t>Tunic</a:t>
            </a:r>
            <a:endParaRPr lang="en-US" sz="2800" dirty="0"/>
          </a:p>
        </p:txBody>
      </p:sp>
      <p:grpSp>
        <p:nvGrpSpPr>
          <p:cNvPr id="23" name="Group 22"/>
          <p:cNvGrpSpPr/>
          <p:nvPr/>
        </p:nvGrpSpPr>
        <p:grpSpPr>
          <a:xfrm>
            <a:off x="7315200" y="2523856"/>
            <a:ext cx="1600200" cy="2286000"/>
            <a:chOff x="7315200" y="2523856"/>
            <a:chExt cx="1600200" cy="2286000"/>
          </a:xfrm>
        </p:grpSpPr>
        <p:sp>
          <p:nvSpPr>
            <p:cNvPr id="24" name="TextBox 23"/>
            <p:cNvSpPr txBox="1"/>
            <p:nvPr/>
          </p:nvSpPr>
          <p:spPr>
            <a:xfrm>
              <a:off x="7315200" y="2971800"/>
              <a:ext cx="1600200" cy="1323439"/>
            </a:xfrm>
            <a:prstGeom prst="rect">
              <a:avLst/>
            </a:prstGeom>
            <a:noFill/>
          </p:spPr>
          <p:txBody>
            <a:bodyPr wrap="square" rtlCol="0">
              <a:spAutoFit/>
            </a:bodyPr>
            <a:lstStyle/>
            <a:p>
              <a:pPr algn="ctr" fontAlgn="base">
                <a:spcBef>
                  <a:spcPct val="0"/>
                </a:spcBef>
                <a:spcAft>
                  <a:spcPct val="0"/>
                </a:spcAft>
              </a:pPr>
              <a:r>
                <a:rPr lang="en-US" sz="2000" b="1" dirty="0" smtClean="0">
                  <a:solidFill>
                    <a:srgbClr val="FFFF00"/>
                  </a:solidFill>
                  <a:effectLst>
                    <a:outerShdw blurRad="38100" dist="38100" dir="2700000" algn="tl">
                      <a:srgbClr val="000000">
                        <a:alpha val="43137"/>
                      </a:srgbClr>
                    </a:outerShdw>
                  </a:effectLst>
                </a:rPr>
                <a:t>From The</a:t>
              </a:r>
            </a:p>
            <a:p>
              <a:pPr algn="ctr" fontAlgn="base">
                <a:spcBef>
                  <a:spcPct val="0"/>
                </a:spcBef>
                <a:spcAft>
                  <a:spcPct val="0"/>
                </a:spcAft>
              </a:pPr>
              <a:r>
                <a:rPr lang="en-US" sz="2000" b="1" dirty="0" smtClean="0">
                  <a:solidFill>
                    <a:srgbClr val="FFFF00"/>
                  </a:solidFill>
                  <a:effectLst>
                    <a:outerShdw blurRad="38100" dist="38100" dir="2700000" algn="tl">
                      <a:srgbClr val="000000">
                        <a:alpha val="43137"/>
                      </a:srgbClr>
                    </a:outerShdw>
                  </a:effectLst>
                </a:rPr>
                <a:t>Shoulder</a:t>
              </a:r>
            </a:p>
            <a:p>
              <a:pPr algn="ctr" fontAlgn="base">
                <a:spcBef>
                  <a:spcPct val="0"/>
                </a:spcBef>
                <a:spcAft>
                  <a:spcPct val="0"/>
                </a:spcAft>
              </a:pPr>
              <a:r>
                <a:rPr lang="en-US" sz="2000" b="1" dirty="0" smtClean="0">
                  <a:solidFill>
                    <a:srgbClr val="FFFF00"/>
                  </a:solidFill>
                  <a:effectLst>
                    <a:outerShdw blurRad="38100" dist="38100" dir="2700000" algn="tl">
                      <a:srgbClr val="000000">
                        <a:alpha val="43137"/>
                      </a:srgbClr>
                    </a:outerShdw>
                  </a:effectLst>
                </a:rPr>
                <a:t>To The</a:t>
              </a:r>
            </a:p>
            <a:p>
              <a:pPr algn="ctr" fontAlgn="base">
                <a:spcBef>
                  <a:spcPct val="0"/>
                </a:spcBef>
                <a:spcAft>
                  <a:spcPct val="0"/>
                </a:spcAft>
              </a:pPr>
              <a:r>
                <a:rPr lang="en-US" sz="2000" b="1" dirty="0" smtClean="0">
                  <a:solidFill>
                    <a:srgbClr val="FFFF00"/>
                  </a:solidFill>
                  <a:effectLst>
                    <a:outerShdw blurRad="38100" dist="38100" dir="2700000" algn="tl">
                      <a:srgbClr val="000000">
                        <a:alpha val="43137"/>
                      </a:srgbClr>
                    </a:outerShdw>
                  </a:effectLst>
                </a:rPr>
                <a:t>Knee</a:t>
              </a:r>
            </a:p>
          </p:txBody>
        </p:sp>
        <p:sp>
          <p:nvSpPr>
            <p:cNvPr id="25" name="Bent Arrow 24"/>
            <p:cNvSpPr/>
            <p:nvPr/>
          </p:nvSpPr>
          <p:spPr>
            <a:xfrm rot="20159070" flipH="1">
              <a:off x="7543800" y="2523856"/>
              <a:ext cx="533400" cy="533400"/>
            </a:xfrm>
            <a:prstGeom prst="bentArrow">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7" name="Bent Arrow 26"/>
            <p:cNvSpPr/>
            <p:nvPr/>
          </p:nvSpPr>
          <p:spPr>
            <a:xfrm rot="1103542" flipH="1" flipV="1">
              <a:off x="7553056" y="4276456"/>
              <a:ext cx="533400" cy="533400"/>
            </a:xfrm>
            <a:prstGeom prst="bentArrow">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sp>
        <p:nvSpPr>
          <p:cNvPr id="3" name="Freeform 2"/>
          <p:cNvSpPr/>
          <p:nvPr/>
        </p:nvSpPr>
        <p:spPr>
          <a:xfrm>
            <a:off x="6254496" y="2895600"/>
            <a:ext cx="665683" cy="1544726"/>
          </a:xfrm>
          <a:custGeom>
            <a:avLst/>
            <a:gdLst>
              <a:gd name="connsiteX0" fmla="*/ 241402 w 665683"/>
              <a:gd name="connsiteY0" fmla="*/ 21946 h 1514246"/>
              <a:gd name="connsiteX1" fmla="*/ 358445 w 665683"/>
              <a:gd name="connsiteY1" fmla="*/ 58522 h 1514246"/>
              <a:gd name="connsiteX2" fmla="*/ 460858 w 665683"/>
              <a:gd name="connsiteY2" fmla="*/ 0 h 1514246"/>
              <a:gd name="connsiteX3" fmla="*/ 592531 w 665683"/>
              <a:gd name="connsiteY3" fmla="*/ 138989 h 1514246"/>
              <a:gd name="connsiteX4" fmla="*/ 643738 w 665683"/>
              <a:gd name="connsiteY4" fmla="*/ 277978 h 1514246"/>
              <a:gd name="connsiteX5" fmla="*/ 599846 w 665683"/>
              <a:gd name="connsiteY5" fmla="*/ 321869 h 1514246"/>
              <a:gd name="connsiteX6" fmla="*/ 577901 w 665683"/>
              <a:gd name="connsiteY6" fmla="*/ 336499 h 1514246"/>
              <a:gd name="connsiteX7" fmla="*/ 555955 w 665683"/>
              <a:gd name="connsiteY7" fmla="*/ 365760 h 1514246"/>
              <a:gd name="connsiteX8" fmla="*/ 555955 w 665683"/>
              <a:gd name="connsiteY8" fmla="*/ 365760 h 1514246"/>
              <a:gd name="connsiteX9" fmla="*/ 512064 w 665683"/>
              <a:gd name="connsiteY9" fmla="*/ 219456 h 1514246"/>
              <a:gd name="connsiteX10" fmla="*/ 665683 w 665683"/>
              <a:gd name="connsiteY10" fmla="*/ 1463040 h 1514246"/>
              <a:gd name="connsiteX11" fmla="*/ 409651 w 665683"/>
              <a:gd name="connsiteY11" fmla="*/ 1514246 h 1514246"/>
              <a:gd name="connsiteX12" fmla="*/ 102413 w 665683"/>
              <a:gd name="connsiteY12" fmla="*/ 1477670 h 1514246"/>
              <a:gd name="connsiteX13" fmla="*/ 226771 w 665683"/>
              <a:gd name="connsiteY13" fmla="*/ 277978 h 1514246"/>
              <a:gd name="connsiteX14" fmla="*/ 153619 w 665683"/>
              <a:gd name="connsiteY14" fmla="*/ 431597 h 1514246"/>
              <a:gd name="connsiteX15" fmla="*/ 0 w 665683"/>
              <a:gd name="connsiteY15" fmla="*/ 307238 h 1514246"/>
              <a:gd name="connsiteX16" fmla="*/ 65837 w 665683"/>
              <a:gd name="connsiteY16" fmla="*/ 190195 h 1514246"/>
              <a:gd name="connsiteX17" fmla="*/ 241402 w 665683"/>
              <a:gd name="connsiteY17" fmla="*/ 21946 h 15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683" h="1514246">
                <a:moveTo>
                  <a:pt x="241402" y="21946"/>
                </a:moveTo>
                <a:lnTo>
                  <a:pt x="358445" y="58522"/>
                </a:lnTo>
                <a:lnTo>
                  <a:pt x="460858" y="0"/>
                </a:lnTo>
                <a:lnTo>
                  <a:pt x="592531" y="138989"/>
                </a:lnTo>
                <a:lnTo>
                  <a:pt x="643738" y="277978"/>
                </a:lnTo>
                <a:cubicBezTo>
                  <a:pt x="629107" y="292608"/>
                  <a:pt x="615310" y="308123"/>
                  <a:pt x="599846" y="321869"/>
                </a:cubicBezTo>
                <a:cubicBezTo>
                  <a:pt x="593275" y="327710"/>
                  <a:pt x="584766" y="331007"/>
                  <a:pt x="577901" y="336499"/>
                </a:cubicBezTo>
                <a:cubicBezTo>
                  <a:pt x="562496" y="348823"/>
                  <a:pt x="563919" y="349832"/>
                  <a:pt x="555955" y="365760"/>
                </a:cubicBezTo>
                <a:lnTo>
                  <a:pt x="555955" y="365760"/>
                </a:lnTo>
                <a:lnTo>
                  <a:pt x="512064" y="219456"/>
                </a:lnTo>
                <a:lnTo>
                  <a:pt x="665683" y="1463040"/>
                </a:lnTo>
                <a:lnTo>
                  <a:pt x="409651" y="1514246"/>
                </a:lnTo>
                <a:lnTo>
                  <a:pt x="102413" y="1477670"/>
                </a:lnTo>
                <a:lnTo>
                  <a:pt x="226771" y="277978"/>
                </a:lnTo>
                <a:lnTo>
                  <a:pt x="153619" y="431597"/>
                </a:lnTo>
                <a:lnTo>
                  <a:pt x="0" y="307238"/>
                </a:lnTo>
                <a:lnTo>
                  <a:pt x="65837" y="190195"/>
                </a:lnTo>
                <a:lnTo>
                  <a:pt x="241402" y="21946"/>
                </a:lnTo>
                <a:close/>
              </a:path>
            </a:pathLst>
          </a:custGeom>
          <a:solidFill>
            <a:schemeClr val="bg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381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7"/>
          <p:cNvSpPr txBox="1">
            <a:spLocks noChangeArrowheads="1"/>
          </p:cNvSpPr>
          <p:nvPr/>
        </p:nvSpPr>
        <p:spPr bwMode="auto">
          <a:xfrm>
            <a:off x="3657600" y="990600"/>
            <a:ext cx="5181600" cy="4524315"/>
          </a:xfrm>
          <a:prstGeom prst="rect">
            <a:avLst/>
          </a:prstGeom>
          <a:noFill/>
          <a:ln w="9525">
            <a:noFill/>
            <a:miter lim="800000"/>
            <a:headEnd/>
            <a:tailEnd/>
          </a:ln>
        </p:spPr>
        <p:txBody>
          <a:bodyPr>
            <a:spAutoFit/>
          </a:bodyPr>
          <a:lstStyle/>
          <a:p>
            <a:pPr fontAlgn="base">
              <a:spcBef>
                <a:spcPct val="50000"/>
              </a:spcBef>
              <a:spcAft>
                <a:spcPct val="0"/>
              </a:spcAft>
            </a:pPr>
            <a:r>
              <a:rPr lang="en-US" sz="2400" dirty="0">
                <a:solidFill>
                  <a:srgbClr val="FFFFFF"/>
                </a:solidFill>
                <a:latin typeface="Arial" charset="0"/>
              </a:rPr>
              <a:t>Original </a:t>
            </a:r>
            <a:r>
              <a:rPr lang="en-US" sz="2400" i="1" dirty="0">
                <a:solidFill>
                  <a:srgbClr val="FFFFFF"/>
                </a:solidFill>
                <a:latin typeface="Arial" charset="0"/>
              </a:rPr>
              <a:t>I.S.B.E.</a:t>
            </a:r>
            <a:r>
              <a:rPr lang="en-US" sz="2400" dirty="0">
                <a:solidFill>
                  <a:srgbClr val="FFFFFF"/>
                </a:solidFill>
                <a:latin typeface="Arial" charset="0"/>
              </a:rPr>
              <a:t> article on “Dress” says </a:t>
            </a:r>
            <a:r>
              <a:rPr lang="en-US" sz="2400" dirty="0" err="1">
                <a:solidFill>
                  <a:srgbClr val="FFFFFF"/>
                </a:solidFill>
                <a:latin typeface="Arial" charset="0"/>
              </a:rPr>
              <a:t>chiton</a:t>
            </a:r>
            <a:r>
              <a:rPr lang="en-US" sz="2400" dirty="0">
                <a:solidFill>
                  <a:srgbClr val="FFFFFF"/>
                </a:solidFill>
                <a:latin typeface="Arial" charset="0"/>
              </a:rPr>
              <a:t> “resembled the Roman tunic, corresponding most nearly to our long shirt, reaching below the knee always, and, in case it was designed for dress occasions, reaching almost to the ground” </a:t>
            </a:r>
            <a:r>
              <a:rPr lang="en-US" sz="2400" dirty="0">
                <a:solidFill>
                  <a:srgbClr val="FFFF99"/>
                </a:solidFill>
                <a:latin typeface="Arial" charset="0"/>
              </a:rPr>
              <a:t>(</a:t>
            </a:r>
            <a:r>
              <a:rPr lang="en-US" sz="2400" i="1" dirty="0">
                <a:solidFill>
                  <a:srgbClr val="FFFF99"/>
                </a:solidFill>
                <a:latin typeface="Arial" charset="0"/>
              </a:rPr>
              <a:t>I.S.B.E.,</a:t>
            </a:r>
            <a:r>
              <a:rPr lang="en-US" sz="2400" dirty="0">
                <a:solidFill>
                  <a:srgbClr val="FFFF99"/>
                </a:solidFill>
                <a:latin typeface="Arial" charset="0"/>
              </a:rPr>
              <a:t> II:877).</a:t>
            </a:r>
            <a:r>
              <a:rPr lang="en-US" sz="2400" dirty="0">
                <a:solidFill>
                  <a:srgbClr val="FFFFFF"/>
                </a:solidFill>
                <a:latin typeface="Arial" charset="0"/>
              </a:rPr>
              <a:t>  Later in the article, it is noted that the </a:t>
            </a:r>
            <a:r>
              <a:rPr lang="en-US" sz="2400" dirty="0" err="1">
                <a:solidFill>
                  <a:srgbClr val="FFFFFF"/>
                </a:solidFill>
                <a:latin typeface="Arial" charset="0"/>
              </a:rPr>
              <a:t>chiton</a:t>
            </a:r>
            <a:r>
              <a:rPr lang="en-US" sz="2400" dirty="0">
                <a:solidFill>
                  <a:srgbClr val="FFFFFF"/>
                </a:solidFill>
                <a:latin typeface="Arial" charset="0"/>
              </a:rPr>
              <a:t> of the peasantry was shorter like modern </a:t>
            </a:r>
            <a:r>
              <a:rPr lang="en-US" sz="2400" dirty="0" err="1">
                <a:solidFill>
                  <a:srgbClr val="FFFFFF"/>
                </a:solidFill>
                <a:latin typeface="Arial" charset="0"/>
              </a:rPr>
              <a:t>kamis</a:t>
            </a:r>
            <a:r>
              <a:rPr lang="en-US" sz="2400" dirty="0">
                <a:solidFill>
                  <a:srgbClr val="FFFFFF"/>
                </a:solidFill>
                <a:latin typeface="Arial" charset="0"/>
              </a:rPr>
              <a:t> of Syrian fellah which is to the knee.</a:t>
            </a:r>
          </a:p>
        </p:txBody>
      </p:sp>
      <p:grpSp>
        <p:nvGrpSpPr>
          <p:cNvPr id="2" name="Group 1"/>
          <p:cNvGrpSpPr/>
          <p:nvPr/>
        </p:nvGrpSpPr>
        <p:grpSpPr>
          <a:xfrm>
            <a:off x="-228600" y="642634"/>
            <a:ext cx="3962400" cy="5057714"/>
            <a:chOff x="457200" y="1219200"/>
            <a:chExt cx="2976563" cy="3569020"/>
          </a:xfrm>
        </p:grpSpPr>
        <p:pic>
          <p:nvPicPr>
            <p:cNvPr id="5" name="Picture 2" descr="C:\Users\DonnieV\Downloads\msm_440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1534859" y="2362200"/>
              <a:ext cx="665683" cy="1544726"/>
            </a:xfrm>
            <a:custGeom>
              <a:avLst/>
              <a:gdLst>
                <a:gd name="connsiteX0" fmla="*/ 241402 w 665683"/>
                <a:gd name="connsiteY0" fmla="*/ 21946 h 1514246"/>
                <a:gd name="connsiteX1" fmla="*/ 358445 w 665683"/>
                <a:gd name="connsiteY1" fmla="*/ 58522 h 1514246"/>
                <a:gd name="connsiteX2" fmla="*/ 460858 w 665683"/>
                <a:gd name="connsiteY2" fmla="*/ 0 h 1514246"/>
                <a:gd name="connsiteX3" fmla="*/ 592531 w 665683"/>
                <a:gd name="connsiteY3" fmla="*/ 138989 h 1514246"/>
                <a:gd name="connsiteX4" fmla="*/ 643738 w 665683"/>
                <a:gd name="connsiteY4" fmla="*/ 277978 h 1514246"/>
                <a:gd name="connsiteX5" fmla="*/ 599846 w 665683"/>
                <a:gd name="connsiteY5" fmla="*/ 321869 h 1514246"/>
                <a:gd name="connsiteX6" fmla="*/ 577901 w 665683"/>
                <a:gd name="connsiteY6" fmla="*/ 336499 h 1514246"/>
                <a:gd name="connsiteX7" fmla="*/ 555955 w 665683"/>
                <a:gd name="connsiteY7" fmla="*/ 365760 h 1514246"/>
                <a:gd name="connsiteX8" fmla="*/ 555955 w 665683"/>
                <a:gd name="connsiteY8" fmla="*/ 365760 h 1514246"/>
                <a:gd name="connsiteX9" fmla="*/ 512064 w 665683"/>
                <a:gd name="connsiteY9" fmla="*/ 219456 h 1514246"/>
                <a:gd name="connsiteX10" fmla="*/ 665683 w 665683"/>
                <a:gd name="connsiteY10" fmla="*/ 1463040 h 1514246"/>
                <a:gd name="connsiteX11" fmla="*/ 409651 w 665683"/>
                <a:gd name="connsiteY11" fmla="*/ 1514246 h 1514246"/>
                <a:gd name="connsiteX12" fmla="*/ 102413 w 665683"/>
                <a:gd name="connsiteY12" fmla="*/ 1477670 h 1514246"/>
                <a:gd name="connsiteX13" fmla="*/ 226771 w 665683"/>
                <a:gd name="connsiteY13" fmla="*/ 277978 h 1514246"/>
                <a:gd name="connsiteX14" fmla="*/ 153619 w 665683"/>
                <a:gd name="connsiteY14" fmla="*/ 431597 h 1514246"/>
                <a:gd name="connsiteX15" fmla="*/ 0 w 665683"/>
                <a:gd name="connsiteY15" fmla="*/ 307238 h 1514246"/>
                <a:gd name="connsiteX16" fmla="*/ 65837 w 665683"/>
                <a:gd name="connsiteY16" fmla="*/ 190195 h 1514246"/>
                <a:gd name="connsiteX17" fmla="*/ 241402 w 665683"/>
                <a:gd name="connsiteY17" fmla="*/ 21946 h 15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683" h="1514246">
                  <a:moveTo>
                    <a:pt x="241402" y="21946"/>
                  </a:moveTo>
                  <a:lnTo>
                    <a:pt x="358445" y="58522"/>
                  </a:lnTo>
                  <a:lnTo>
                    <a:pt x="460858" y="0"/>
                  </a:lnTo>
                  <a:lnTo>
                    <a:pt x="592531" y="138989"/>
                  </a:lnTo>
                  <a:lnTo>
                    <a:pt x="643738" y="277978"/>
                  </a:lnTo>
                  <a:cubicBezTo>
                    <a:pt x="629107" y="292608"/>
                    <a:pt x="615310" y="308123"/>
                    <a:pt x="599846" y="321869"/>
                  </a:cubicBezTo>
                  <a:cubicBezTo>
                    <a:pt x="593275" y="327710"/>
                    <a:pt x="584766" y="331007"/>
                    <a:pt x="577901" y="336499"/>
                  </a:cubicBezTo>
                  <a:cubicBezTo>
                    <a:pt x="562496" y="348823"/>
                    <a:pt x="563919" y="349832"/>
                    <a:pt x="555955" y="365760"/>
                  </a:cubicBezTo>
                  <a:lnTo>
                    <a:pt x="555955" y="365760"/>
                  </a:lnTo>
                  <a:lnTo>
                    <a:pt x="512064" y="219456"/>
                  </a:lnTo>
                  <a:lnTo>
                    <a:pt x="665683" y="1463040"/>
                  </a:lnTo>
                  <a:lnTo>
                    <a:pt x="409651" y="1514246"/>
                  </a:lnTo>
                  <a:lnTo>
                    <a:pt x="102413" y="1477670"/>
                  </a:lnTo>
                  <a:lnTo>
                    <a:pt x="226771" y="277978"/>
                  </a:lnTo>
                  <a:lnTo>
                    <a:pt x="153619" y="431597"/>
                  </a:lnTo>
                  <a:lnTo>
                    <a:pt x="0" y="307238"/>
                  </a:lnTo>
                  <a:lnTo>
                    <a:pt x="65837" y="190195"/>
                  </a:lnTo>
                  <a:lnTo>
                    <a:pt x="241402" y="21946"/>
                  </a:lnTo>
                  <a:close/>
                </a:path>
              </a:pathLst>
            </a:custGeom>
            <a:solidFill>
              <a:schemeClr val="bg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6" descr="http://t2.gstatic.com/images?q=tbn:ANd9GcSZHCtURo-CmD-ay-zAqmxyL9h9E61zXCdrj3iHCzxk3OdSewd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778" r="89778"/>
                    </a14:imgEffect>
                  </a14:imgLayer>
                </a14:imgProps>
              </a:ext>
              <a:ext uri="{28A0092B-C50C-407E-A947-70E740481C1C}">
                <a14:useLocalDpi xmlns:a14="http://schemas.microsoft.com/office/drawing/2010/main" val="0"/>
              </a:ext>
            </a:extLst>
          </a:blip>
          <a:srcRect/>
          <a:stretch>
            <a:fillRect/>
          </a:stretch>
        </p:blipFill>
        <p:spPr bwMode="auto">
          <a:xfrm>
            <a:off x="7315200" y="52578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241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7"/>
          <p:cNvSpPr txBox="1">
            <a:spLocks noChangeArrowheads="1"/>
          </p:cNvSpPr>
          <p:nvPr/>
        </p:nvSpPr>
        <p:spPr bwMode="auto">
          <a:xfrm>
            <a:off x="3657600" y="990600"/>
            <a:ext cx="5181600" cy="3539430"/>
          </a:xfrm>
          <a:prstGeom prst="rect">
            <a:avLst/>
          </a:prstGeom>
          <a:noFill/>
          <a:ln w="9525">
            <a:noFill/>
            <a:miter lim="800000"/>
            <a:headEnd/>
            <a:tailEnd/>
          </a:ln>
        </p:spPr>
        <p:txBody>
          <a:bodyPr>
            <a:spAutoFit/>
          </a:bodyPr>
          <a:lstStyle/>
          <a:p>
            <a:pPr fontAlgn="base">
              <a:spcBef>
                <a:spcPct val="50000"/>
              </a:spcBef>
              <a:spcAft>
                <a:spcPct val="0"/>
              </a:spcAft>
            </a:pPr>
            <a:r>
              <a:rPr lang="en-US" sz="3200" dirty="0">
                <a:solidFill>
                  <a:srgbClr val="FFFFFF"/>
                </a:solidFill>
                <a:latin typeface="Arial" charset="0"/>
              </a:rPr>
              <a:t>Hebrew:  KUTTONET--"a tunic...; generally with sleeves, coming down to the knees, rarely to the ankles" </a:t>
            </a:r>
            <a:r>
              <a:rPr lang="en-US" sz="3200" dirty="0">
                <a:solidFill>
                  <a:srgbClr val="FFFF99"/>
                </a:solidFill>
                <a:latin typeface="Arial" charset="0"/>
              </a:rPr>
              <a:t>(</a:t>
            </a:r>
            <a:r>
              <a:rPr lang="en-US" sz="3200" dirty="0" err="1">
                <a:solidFill>
                  <a:srgbClr val="FFFF99"/>
                </a:solidFill>
                <a:latin typeface="Arial" charset="0"/>
              </a:rPr>
              <a:t>Gesenius</a:t>
            </a:r>
            <a:r>
              <a:rPr lang="en-US" sz="3200" dirty="0">
                <a:solidFill>
                  <a:srgbClr val="FFFF99"/>
                </a:solidFill>
                <a:latin typeface="Arial" charset="0"/>
              </a:rPr>
              <a:t>, 420; cf. Harris, 1:459; </a:t>
            </a:r>
            <a:r>
              <a:rPr lang="en-US" sz="3200" i="1" dirty="0">
                <a:solidFill>
                  <a:srgbClr val="FFFF99"/>
                </a:solidFill>
                <a:latin typeface="Arial" charset="0"/>
              </a:rPr>
              <a:t>Brown, Driver, Briggs</a:t>
            </a:r>
            <a:r>
              <a:rPr lang="en-US" sz="3200" dirty="0">
                <a:solidFill>
                  <a:srgbClr val="FFFF99"/>
                </a:solidFill>
                <a:latin typeface="Arial" charset="0"/>
              </a:rPr>
              <a:t>, 509).</a:t>
            </a:r>
          </a:p>
        </p:txBody>
      </p:sp>
      <p:grpSp>
        <p:nvGrpSpPr>
          <p:cNvPr id="4" name="Group 3"/>
          <p:cNvGrpSpPr/>
          <p:nvPr/>
        </p:nvGrpSpPr>
        <p:grpSpPr>
          <a:xfrm>
            <a:off x="-228600" y="642634"/>
            <a:ext cx="3962400" cy="5057714"/>
            <a:chOff x="457200" y="1219200"/>
            <a:chExt cx="2976563" cy="3569020"/>
          </a:xfrm>
        </p:grpSpPr>
        <p:pic>
          <p:nvPicPr>
            <p:cNvPr id="5" name="Picture 2" descr="C:\Users\DonnieV\Downloads\msm_440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1534859" y="2362200"/>
              <a:ext cx="665683" cy="1544726"/>
            </a:xfrm>
            <a:custGeom>
              <a:avLst/>
              <a:gdLst>
                <a:gd name="connsiteX0" fmla="*/ 241402 w 665683"/>
                <a:gd name="connsiteY0" fmla="*/ 21946 h 1514246"/>
                <a:gd name="connsiteX1" fmla="*/ 358445 w 665683"/>
                <a:gd name="connsiteY1" fmla="*/ 58522 h 1514246"/>
                <a:gd name="connsiteX2" fmla="*/ 460858 w 665683"/>
                <a:gd name="connsiteY2" fmla="*/ 0 h 1514246"/>
                <a:gd name="connsiteX3" fmla="*/ 592531 w 665683"/>
                <a:gd name="connsiteY3" fmla="*/ 138989 h 1514246"/>
                <a:gd name="connsiteX4" fmla="*/ 643738 w 665683"/>
                <a:gd name="connsiteY4" fmla="*/ 277978 h 1514246"/>
                <a:gd name="connsiteX5" fmla="*/ 599846 w 665683"/>
                <a:gd name="connsiteY5" fmla="*/ 321869 h 1514246"/>
                <a:gd name="connsiteX6" fmla="*/ 577901 w 665683"/>
                <a:gd name="connsiteY6" fmla="*/ 336499 h 1514246"/>
                <a:gd name="connsiteX7" fmla="*/ 555955 w 665683"/>
                <a:gd name="connsiteY7" fmla="*/ 365760 h 1514246"/>
                <a:gd name="connsiteX8" fmla="*/ 555955 w 665683"/>
                <a:gd name="connsiteY8" fmla="*/ 365760 h 1514246"/>
                <a:gd name="connsiteX9" fmla="*/ 512064 w 665683"/>
                <a:gd name="connsiteY9" fmla="*/ 219456 h 1514246"/>
                <a:gd name="connsiteX10" fmla="*/ 665683 w 665683"/>
                <a:gd name="connsiteY10" fmla="*/ 1463040 h 1514246"/>
                <a:gd name="connsiteX11" fmla="*/ 409651 w 665683"/>
                <a:gd name="connsiteY11" fmla="*/ 1514246 h 1514246"/>
                <a:gd name="connsiteX12" fmla="*/ 102413 w 665683"/>
                <a:gd name="connsiteY12" fmla="*/ 1477670 h 1514246"/>
                <a:gd name="connsiteX13" fmla="*/ 226771 w 665683"/>
                <a:gd name="connsiteY13" fmla="*/ 277978 h 1514246"/>
                <a:gd name="connsiteX14" fmla="*/ 153619 w 665683"/>
                <a:gd name="connsiteY14" fmla="*/ 431597 h 1514246"/>
                <a:gd name="connsiteX15" fmla="*/ 0 w 665683"/>
                <a:gd name="connsiteY15" fmla="*/ 307238 h 1514246"/>
                <a:gd name="connsiteX16" fmla="*/ 65837 w 665683"/>
                <a:gd name="connsiteY16" fmla="*/ 190195 h 1514246"/>
                <a:gd name="connsiteX17" fmla="*/ 241402 w 665683"/>
                <a:gd name="connsiteY17" fmla="*/ 21946 h 15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683" h="1514246">
                  <a:moveTo>
                    <a:pt x="241402" y="21946"/>
                  </a:moveTo>
                  <a:lnTo>
                    <a:pt x="358445" y="58522"/>
                  </a:lnTo>
                  <a:lnTo>
                    <a:pt x="460858" y="0"/>
                  </a:lnTo>
                  <a:lnTo>
                    <a:pt x="592531" y="138989"/>
                  </a:lnTo>
                  <a:lnTo>
                    <a:pt x="643738" y="277978"/>
                  </a:lnTo>
                  <a:cubicBezTo>
                    <a:pt x="629107" y="292608"/>
                    <a:pt x="615310" y="308123"/>
                    <a:pt x="599846" y="321869"/>
                  </a:cubicBezTo>
                  <a:cubicBezTo>
                    <a:pt x="593275" y="327710"/>
                    <a:pt x="584766" y="331007"/>
                    <a:pt x="577901" y="336499"/>
                  </a:cubicBezTo>
                  <a:cubicBezTo>
                    <a:pt x="562496" y="348823"/>
                    <a:pt x="563919" y="349832"/>
                    <a:pt x="555955" y="365760"/>
                  </a:cubicBezTo>
                  <a:lnTo>
                    <a:pt x="555955" y="365760"/>
                  </a:lnTo>
                  <a:lnTo>
                    <a:pt x="512064" y="219456"/>
                  </a:lnTo>
                  <a:lnTo>
                    <a:pt x="665683" y="1463040"/>
                  </a:lnTo>
                  <a:lnTo>
                    <a:pt x="409651" y="1514246"/>
                  </a:lnTo>
                  <a:lnTo>
                    <a:pt x="102413" y="1477670"/>
                  </a:lnTo>
                  <a:lnTo>
                    <a:pt x="226771" y="277978"/>
                  </a:lnTo>
                  <a:lnTo>
                    <a:pt x="153619" y="431597"/>
                  </a:lnTo>
                  <a:lnTo>
                    <a:pt x="0" y="307238"/>
                  </a:lnTo>
                  <a:lnTo>
                    <a:pt x="65837" y="190195"/>
                  </a:lnTo>
                  <a:lnTo>
                    <a:pt x="241402" y="21946"/>
                  </a:lnTo>
                  <a:close/>
                </a:path>
              </a:pathLst>
            </a:custGeom>
            <a:solidFill>
              <a:schemeClr val="bg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http://t2.gstatic.com/images?q=tbn:ANd9GcSZHCtURo-CmD-ay-zAqmxyL9h9E61zXCdrj3iHCzxk3OdSewd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778" r="89778"/>
                    </a14:imgEffect>
                  </a14:imgLayer>
                </a14:imgProps>
              </a:ext>
              <a:ext uri="{28A0092B-C50C-407E-A947-70E740481C1C}">
                <a14:useLocalDpi xmlns:a14="http://schemas.microsoft.com/office/drawing/2010/main" val="0"/>
              </a:ext>
            </a:extLst>
          </a:blip>
          <a:srcRect/>
          <a:stretch>
            <a:fillRect/>
          </a:stretch>
        </p:blipFill>
        <p:spPr bwMode="auto">
          <a:xfrm>
            <a:off x="7315200" y="52578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3022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7"/>
          <p:cNvSpPr txBox="1">
            <a:spLocks noChangeArrowheads="1"/>
          </p:cNvSpPr>
          <p:nvPr/>
        </p:nvSpPr>
        <p:spPr bwMode="auto">
          <a:xfrm>
            <a:off x="3657600" y="228600"/>
            <a:ext cx="5181600" cy="6370975"/>
          </a:xfrm>
          <a:prstGeom prst="rect">
            <a:avLst/>
          </a:prstGeom>
          <a:noFill/>
          <a:ln w="9525">
            <a:noFill/>
            <a:miter lim="800000"/>
            <a:headEnd/>
            <a:tailEnd/>
          </a:ln>
        </p:spPr>
        <p:txBody>
          <a:bodyPr>
            <a:spAutoFit/>
          </a:bodyPr>
          <a:lstStyle/>
          <a:p>
            <a:pPr fontAlgn="base">
              <a:spcBef>
                <a:spcPct val="50000"/>
              </a:spcBef>
              <a:spcAft>
                <a:spcPct val="0"/>
              </a:spcAft>
            </a:pPr>
            <a:r>
              <a:rPr lang="en-US" sz="2400" dirty="0">
                <a:solidFill>
                  <a:srgbClr val="FFFFFF"/>
                </a:solidFill>
                <a:effectLst>
                  <a:outerShdw blurRad="38100" dist="38100" dir="2700000" algn="tl">
                    <a:srgbClr val="000000">
                      <a:alpha val="43137"/>
                    </a:srgbClr>
                  </a:outerShdw>
                </a:effectLst>
                <a:latin typeface="Arial" charset="0"/>
              </a:rPr>
              <a:t>Wright says, “The tunic (inappropriately translated ‘coat’) was a shirt which was worn next to the skin.  It was made of leather, hair-cloth, wool, linen, or in modern times, usually of cotton.  The simplest form of it was without sleeves and reached to the knees or sometimes to the ankles.  The well-to-do wore it with sleeves and extending to the ankles.  Women as well as men wore it [see Cant. 5:3, A.R.V.], although there was no doubt a difference in style and pattern in what was worn by the two” </a:t>
            </a:r>
            <a:r>
              <a:rPr lang="en-US" sz="2400" dirty="0">
                <a:solidFill>
                  <a:srgbClr val="FFFF99"/>
                </a:solidFill>
                <a:effectLst>
                  <a:outerShdw blurRad="38100" dist="38100" dir="2700000" algn="tl">
                    <a:srgbClr val="000000">
                      <a:alpha val="43137"/>
                    </a:srgbClr>
                  </a:outerShdw>
                </a:effectLst>
                <a:latin typeface="Arial" charset="0"/>
              </a:rPr>
              <a:t>(Fred H. Wight, </a:t>
            </a:r>
            <a:r>
              <a:rPr lang="en-US" sz="2400" i="1" dirty="0">
                <a:solidFill>
                  <a:srgbClr val="FFFF99"/>
                </a:solidFill>
                <a:effectLst>
                  <a:outerShdw blurRad="38100" dist="38100" dir="2700000" algn="tl">
                    <a:srgbClr val="000000">
                      <a:alpha val="43137"/>
                    </a:srgbClr>
                  </a:outerShdw>
                </a:effectLst>
                <a:latin typeface="Arial" charset="0"/>
              </a:rPr>
              <a:t>Manners and Customs of  Bible Lands</a:t>
            </a:r>
            <a:r>
              <a:rPr lang="en-US" sz="2400" dirty="0">
                <a:solidFill>
                  <a:srgbClr val="FFFF99"/>
                </a:solidFill>
                <a:effectLst>
                  <a:outerShdw blurRad="38100" dist="38100" dir="2700000" algn="tl">
                    <a:srgbClr val="000000">
                      <a:alpha val="43137"/>
                    </a:srgbClr>
                  </a:outerShdw>
                </a:effectLst>
                <a:latin typeface="Arial" charset="0"/>
              </a:rPr>
              <a:t>, 91).</a:t>
            </a:r>
          </a:p>
        </p:txBody>
      </p:sp>
      <p:grpSp>
        <p:nvGrpSpPr>
          <p:cNvPr id="5" name="Group 4"/>
          <p:cNvGrpSpPr/>
          <p:nvPr/>
        </p:nvGrpSpPr>
        <p:grpSpPr>
          <a:xfrm>
            <a:off x="-228600" y="642634"/>
            <a:ext cx="3962400" cy="5057714"/>
            <a:chOff x="457200" y="1219200"/>
            <a:chExt cx="2976563" cy="3569020"/>
          </a:xfrm>
        </p:grpSpPr>
        <p:pic>
          <p:nvPicPr>
            <p:cNvPr id="6" name="Picture 2" descr="C:\Users\DonnieV\Downloads\msm_440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1534859" y="2362200"/>
              <a:ext cx="665683" cy="1544726"/>
            </a:xfrm>
            <a:custGeom>
              <a:avLst/>
              <a:gdLst>
                <a:gd name="connsiteX0" fmla="*/ 241402 w 665683"/>
                <a:gd name="connsiteY0" fmla="*/ 21946 h 1514246"/>
                <a:gd name="connsiteX1" fmla="*/ 358445 w 665683"/>
                <a:gd name="connsiteY1" fmla="*/ 58522 h 1514246"/>
                <a:gd name="connsiteX2" fmla="*/ 460858 w 665683"/>
                <a:gd name="connsiteY2" fmla="*/ 0 h 1514246"/>
                <a:gd name="connsiteX3" fmla="*/ 592531 w 665683"/>
                <a:gd name="connsiteY3" fmla="*/ 138989 h 1514246"/>
                <a:gd name="connsiteX4" fmla="*/ 643738 w 665683"/>
                <a:gd name="connsiteY4" fmla="*/ 277978 h 1514246"/>
                <a:gd name="connsiteX5" fmla="*/ 599846 w 665683"/>
                <a:gd name="connsiteY5" fmla="*/ 321869 h 1514246"/>
                <a:gd name="connsiteX6" fmla="*/ 577901 w 665683"/>
                <a:gd name="connsiteY6" fmla="*/ 336499 h 1514246"/>
                <a:gd name="connsiteX7" fmla="*/ 555955 w 665683"/>
                <a:gd name="connsiteY7" fmla="*/ 365760 h 1514246"/>
                <a:gd name="connsiteX8" fmla="*/ 555955 w 665683"/>
                <a:gd name="connsiteY8" fmla="*/ 365760 h 1514246"/>
                <a:gd name="connsiteX9" fmla="*/ 512064 w 665683"/>
                <a:gd name="connsiteY9" fmla="*/ 219456 h 1514246"/>
                <a:gd name="connsiteX10" fmla="*/ 665683 w 665683"/>
                <a:gd name="connsiteY10" fmla="*/ 1463040 h 1514246"/>
                <a:gd name="connsiteX11" fmla="*/ 409651 w 665683"/>
                <a:gd name="connsiteY11" fmla="*/ 1514246 h 1514246"/>
                <a:gd name="connsiteX12" fmla="*/ 102413 w 665683"/>
                <a:gd name="connsiteY12" fmla="*/ 1477670 h 1514246"/>
                <a:gd name="connsiteX13" fmla="*/ 226771 w 665683"/>
                <a:gd name="connsiteY13" fmla="*/ 277978 h 1514246"/>
                <a:gd name="connsiteX14" fmla="*/ 153619 w 665683"/>
                <a:gd name="connsiteY14" fmla="*/ 431597 h 1514246"/>
                <a:gd name="connsiteX15" fmla="*/ 0 w 665683"/>
                <a:gd name="connsiteY15" fmla="*/ 307238 h 1514246"/>
                <a:gd name="connsiteX16" fmla="*/ 65837 w 665683"/>
                <a:gd name="connsiteY16" fmla="*/ 190195 h 1514246"/>
                <a:gd name="connsiteX17" fmla="*/ 241402 w 665683"/>
                <a:gd name="connsiteY17" fmla="*/ 21946 h 15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683" h="1514246">
                  <a:moveTo>
                    <a:pt x="241402" y="21946"/>
                  </a:moveTo>
                  <a:lnTo>
                    <a:pt x="358445" y="58522"/>
                  </a:lnTo>
                  <a:lnTo>
                    <a:pt x="460858" y="0"/>
                  </a:lnTo>
                  <a:lnTo>
                    <a:pt x="592531" y="138989"/>
                  </a:lnTo>
                  <a:lnTo>
                    <a:pt x="643738" y="277978"/>
                  </a:lnTo>
                  <a:cubicBezTo>
                    <a:pt x="629107" y="292608"/>
                    <a:pt x="615310" y="308123"/>
                    <a:pt x="599846" y="321869"/>
                  </a:cubicBezTo>
                  <a:cubicBezTo>
                    <a:pt x="593275" y="327710"/>
                    <a:pt x="584766" y="331007"/>
                    <a:pt x="577901" y="336499"/>
                  </a:cubicBezTo>
                  <a:cubicBezTo>
                    <a:pt x="562496" y="348823"/>
                    <a:pt x="563919" y="349832"/>
                    <a:pt x="555955" y="365760"/>
                  </a:cubicBezTo>
                  <a:lnTo>
                    <a:pt x="555955" y="365760"/>
                  </a:lnTo>
                  <a:lnTo>
                    <a:pt x="512064" y="219456"/>
                  </a:lnTo>
                  <a:lnTo>
                    <a:pt x="665683" y="1463040"/>
                  </a:lnTo>
                  <a:lnTo>
                    <a:pt x="409651" y="1514246"/>
                  </a:lnTo>
                  <a:lnTo>
                    <a:pt x="102413" y="1477670"/>
                  </a:lnTo>
                  <a:lnTo>
                    <a:pt x="226771" y="277978"/>
                  </a:lnTo>
                  <a:lnTo>
                    <a:pt x="153619" y="431597"/>
                  </a:lnTo>
                  <a:lnTo>
                    <a:pt x="0" y="307238"/>
                  </a:lnTo>
                  <a:lnTo>
                    <a:pt x="65837" y="190195"/>
                  </a:lnTo>
                  <a:lnTo>
                    <a:pt x="241402" y="21946"/>
                  </a:lnTo>
                  <a:close/>
                </a:path>
              </a:pathLst>
            </a:custGeom>
            <a:solidFill>
              <a:schemeClr val="bg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57115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2036270" y="358637"/>
            <a:ext cx="2133600" cy="64135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3600" dirty="0">
                <a:solidFill>
                  <a:srgbClr val="FFFFFF"/>
                </a:solidFill>
                <a:effectLst>
                  <a:outerShdw blurRad="38100" dist="38100" dir="2700000" algn="tl">
                    <a:srgbClr val="000000"/>
                  </a:outerShdw>
                </a:effectLst>
              </a:rPr>
              <a:t>Genesis 3</a:t>
            </a:r>
          </a:p>
        </p:txBody>
      </p:sp>
      <p:sp>
        <p:nvSpPr>
          <p:cNvPr id="6" name="Rectangle 5"/>
          <p:cNvSpPr/>
          <p:nvPr/>
        </p:nvSpPr>
        <p:spPr>
          <a:xfrm>
            <a:off x="5291663" y="17593"/>
            <a:ext cx="3852337"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i="1" cap="none" spc="0" dirty="0" smtClean="0">
                <a:ln/>
                <a:solidFill>
                  <a:schemeClr val="accent3"/>
                </a:solidFill>
                <a:effectLst/>
                <a:latin typeface="+mj-lt"/>
              </a:rPr>
              <a:t>Divinely Made</a:t>
            </a:r>
          </a:p>
          <a:p>
            <a:pPr algn="ctr"/>
            <a:r>
              <a:rPr lang="en-US" sz="4000" b="1" i="1" dirty="0" smtClean="0">
                <a:ln/>
                <a:solidFill>
                  <a:schemeClr val="accent3"/>
                </a:solidFill>
                <a:latin typeface="+mj-lt"/>
              </a:rPr>
              <a:t>Clothing</a:t>
            </a:r>
            <a:endParaRPr lang="en-US" sz="4000" b="1" i="1" cap="none" spc="0" dirty="0">
              <a:ln/>
              <a:solidFill>
                <a:schemeClr val="accent3"/>
              </a:solidFill>
              <a:effectLst/>
              <a:latin typeface="+mj-lt"/>
            </a:endParaRPr>
          </a:p>
        </p:txBody>
      </p:sp>
      <p:pic>
        <p:nvPicPr>
          <p:cNvPr id="26" name="Picture 2" descr="http://t0.gstatic.com/images?q=tbn:ANd9GcSnoVsMsjgVF9quf_22oK0BRUlFXMrLt2VhfRqfXUnELAcP1D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3075" cy="2619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56872" y="1752600"/>
            <a:ext cx="2976563" cy="4542058"/>
            <a:chOff x="1056872" y="1839871"/>
            <a:chExt cx="2976563" cy="4542058"/>
          </a:xfrm>
        </p:grpSpPr>
        <p:pic>
          <p:nvPicPr>
            <p:cNvPr id="13"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72" y="1839871"/>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43075" y="5181600"/>
              <a:ext cx="1533525" cy="120032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V. 7</a:t>
              </a:r>
            </a:p>
            <a:p>
              <a:pPr algn="ctr"/>
              <a:r>
                <a:rPr lang="en-US" sz="2400" b="1" dirty="0" smtClean="0">
                  <a:effectLst>
                    <a:outerShdw blurRad="38100" dist="38100" dir="2700000" algn="tl">
                      <a:srgbClr val="000000">
                        <a:alpha val="43137"/>
                      </a:srgbClr>
                    </a:outerShdw>
                  </a:effectLst>
                </a:rPr>
                <a:t>“Naked”</a:t>
              </a:r>
            </a:p>
            <a:p>
              <a:pPr algn="ctr"/>
              <a:r>
                <a:rPr lang="en-US" sz="2400" b="1" dirty="0" smtClean="0">
                  <a:effectLst>
                    <a:outerShdw blurRad="38100" dist="38100" dir="2700000" algn="tl">
                      <a:srgbClr val="000000">
                        <a:alpha val="43137"/>
                      </a:srgbClr>
                    </a:outerShdw>
                  </a:effectLst>
                </a:rPr>
                <a:t>(Nude)</a:t>
              </a:r>
              <a:endParaRPr lang="en-US" sz="2400" b="1" dirty="0">
                <a:effectLst>
                  <a:outerShdw blurRad="38100" dist="38100" dir="2700000" algn="tl">
                    <a:srgbClr val="000000">
                      <a:alpha val="43137"/>
                    </a:srgbClr>
                  </a:outerShdw>
                </a:effectLst>
              </a:endParaRPr>
            </a:p>
          </p:txBody>
        </p:sp>
      </p:grpSp>
      <p:grpSp>
        <p:nvGrpSpPr>
          <p:cNvPr id="9" name="Group 8"/>
          <p:cNvGrpSpPr/>
          <p:nvPr/>
        </p:nvGrpSpPr>
        <p:grpSpPr>
          <a:xfrm>
            <a:off x="3075767" y="1775051"/>
            <a:ext cx="2976563" cy="4542058"/>
            <a:chOff x="3119437" y="1828800"/>
            <a:chExt cx="2976563" cy="4542058"/>
          </a:xfrm>
        </p:grpSpPr>
        <p:pic>
          <p:nvPicPr>
            <p:cNvPr id="17"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37" y="18288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805640" y="5170529"/>
              <a:ext cx="1680760" cy="120032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V. 10</a:t>
              </a:r>
            </a:p>
            <a:p>
              <a:pPr algn="ctr"/>
              <a:r>
                <a:rPr lang="en-US" sz="2400" b="1" dirty="0" smtClean="0">
                  <a:effectLst>
                    <a:outerShdw blurRad="38100" dist="38100" dir="2700000" algn="tl">
                      <a:srgbClr val="000000">
                        <a:alpha val="43137"/>
                      </a:srgbClr>
                    </a:outerShdw>
                  </a:effectLst>
                </a:rPr>
                <a:t>“Naked”</a:t>
              </a:r>
            </a:p>
            <a:p>
              <a:pPr algn="ctr"/>
              <a:r>
                <a:rPr lang="en-US" sz="2400" b="1" dirty="0" smtClean="0">
                  <a:effectLst>
                    <a:outerShdw blurRad="38100" dist="38100" dir="2700000" algn="tl">
                      <a:srgbClr val="000000">
                        <a:alpha val="43137"/>
                      </a:srgbClr>
                    </a:outerShdw>
                  </a:effectLst>
                </a:rPr>
                <a:t>(Relatively)</a:t>
              </a:r>
              <a:endParaRPr lang="en-US" sz="2400" b="1" dirty="0">
                <a:effectLst>
                  <a:outerShdw blurRad="38100" dist="38100" dir="2700000" algn="tl">
                    <a:srgbClr val="000000">
                      <a:alpha val="43137"/>
                    </a:srgbClr>
                  </a:outerShdw>
                </a:effectLst>
              </a:endParaRPr>
            </a:p>
          </p:txBody>
        </p:sp>
        <p:sp>
          <p:nvSpPr>
            <p:cNvPr id="8" name="Freeform 7"/>
            <p:cNvSpPr/>
            <p:nvPr/>
          </p:nvSpPr>
          <p:spPr>
            <a:xfrm>
              <a:off x="4325510" y="3888188"/>
              <a:ext cx="477078" cy="429370"/>
            </a:xfrm>
            <a:custGeom>
              <a:avLst/>
              <a:gdLst>
                <a:gd name="connsiteX0" fmla="*/ 31805 w 477078"/>
                <a:gd name="connsiteY0" fmla="*/ 0 h 429370"/>
                <a:gd name="connsiteX1" fmla="*/ 453224 w 477078"/>
                <a:gd name="connsiteY1" fmla="*/ 0 h 429370"/>
                <a:gd name="connsiteX2" fmla="*/ 461175 w 477078"/>
                <a:gd name="connsiteY2" fmla="*/ 174929 h 429370"/>
                <a:gd name="connsiteX3" fmla="*/ 477078 w 477078"/>
                <a:gd name="connsiteY3" fmla="*/ 389614 h 429370"/>
                <a:gd name="connsiteX4" fmla="*/ 278295 w 477078"/>
                <a:gd name="connsiteY4" fmla="*/ 429370 h 429370"/>
                <a:gd name="connsiteX5" fmla="*/ 0 w 477078"/>
                <a:gd name="connsiteY5" fmla="*/ 365760 h 429370"/>
                <a:gd name="connsiteX6" fmla="*/ 31805 w 477078"/>
                <a:gd name="connsiteY6" fmla="*/ 0 h 42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078" h="429370">
                  <a:moveTo>
                    <a:pt x="31805" y="0"/>
                  </a:moveTo>
                  <a:lnTo>
                    <a:pt x="453224" y="0"/>
                  </a:lnTo>
                  <a:lnTo>
                    <a:pt x="461175" y="174929"/>
                  </a:lnTo>
                  <a:lnTo>
                    <a:pt x="477078" y="389614"/>
                  </a:lnTo>
                  <a:lnTo>
                    <a:pt x="278295" y="429370"/>
                  </a:lnTo>
                  <a:lnTo>
                    <a:pt x="0" y="365760"/>
                  </a:lnTo>
                  <a:lnTo>
                    <a:pt x="31805" y="0"/>
                  </a:lnTo>
                  <a:close/>
                </a:path>
              </a:pathLst>
            </a:custGeom>
            <a:solidFill>
              <a:schemeClr val="bg1"/>
            </a:solidFill>
            <a:ln w="28575">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962400" y="1457980"/>
            <a:ext cx="1219200" cy="523220"/>
          </a:xfrm>
          <a:prstGeom prst="rect">
            <a:avLst/>
          </a:prstGeom>
          <a:noFill/>
        </p:spPr>
        <p:txBody>
          <a:bodyPr wrap="square" rtlCol="0">
            <a:spAutoFit/>
          </a:bodyPr>
          <a:lstStyle/>
          <a:p>
            <a:r>
              <a:rPr lang="en-US" sz="2800" dirty="0" smtClean="0"/>
              <a:t>Apron</a:t>
            </a:r>
            <a:endParaRPr lang="en-US" sz="2800" dirty="0"/>
          </a:p>
        </p:txBody>
      </p:sp>
      <p:grpSp>
        <p:nvGrpSpPr>
          <p:cNvPr id="14" name="Group 13"/>
          <p:cNvGrpSpPr/>
          <p:nvPr/>
        </p:nvGrpSpPr>
        <p:grpSpPr>
          <a:xfrm>
            <a:off x="5176837" y="1752600"/>
            <a:ext cx="3438123" cy="4542058"/>
            <a:chOff x="1056872" y="1839871"/>
            <a:chExt cx="3438123" cy="4542058"/>
          </a:xfrm>
        </p:grpSpPr>
        <p:pic>
          <p:nvPicPr>
            <p:cNvPr id="15"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72" y="1839871"/>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366435" y="5181600"/>
              <a:ext cx="3128560" cy="120032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V. 21</a:t>
              </a:r>
            </a:p>
            <a:p>
              <a:pPr algn="ctr"/>
              <a:r>
                <a:rPr lang="en-US" sz="2400" b="1" dirty="0" smtClean="0">
                  <a:effectLst>
                    <a:outerShdw blurRad="38100" dist="38100" dir="2700000" algn="tl">
                      <a:srgbClr val="000000">
                        <a:alpha val="43137"/>
                      </a:srgbClr>
                    </a:outerShdw>
                  </a:effectLst>
                </a:rPr>
                <a:t>Clothed</a:t>
              </a:r>
            </a:p>
            <a:p>
              <a:pPr algn="ctr"/>
              <a:r>
                <a:rPr lang="en-US" sz="2400" b="1" dirty="0" smtClean="0">
                  <a:effectLst>
                    <a:outerShdw blurRad="38100" dist="38100" dir="2700000" algn="tl">
                      <a:srgbClr val="000000">
                        <a:alpha val="43137"/>
                      </a:srgbClr>
                    </a:outerShdw>
                  </a:effectLst>
                </a:rPr>
                <a:t>Nakedness Covered</a:t>
              </a:r>
              <a:endParaRPr lang="en-US" sz="2400" b="1" dirty="0">
                <a:effectLst>
                  <a:outerShdw blurRad="38100" dist="38100" dir="2700000" algn="tl">
                    <a:srgbClr val="000000">
                      <a:alpha val="43137"/>
                    </a:srgbClr>
                  </a:outerShdw>
                </a:effectLst>
              </a:endParaRPr>
            </a:p>
          </p:txBody>
        </p:sp>
      </p:grpSp>
      <p:sp>
        <p:nvSpPr>
          <p:cNvPr id="22" name="TextBox 21"/>
          <p:cNvSpPr txBox="1"/>
          <p:nvPr/>
        </p:nvSpPr>
        <p:spPr>
          <a:xfrm>
            <a:off x="6019800" y="1447800"/>
            <a:ext cx="1219200" cy="523220"/>
          </a:xfrm>
          <a:prstGeom prst="rect">
            <a:avLst/>
          </a:prstGeom>
          <a:noFill/>
        </p:spPr>
        <p:txBody>
          <a:bodyPr wrap="square" rtlCol="0">
            <a:spAutoFit/>
          </a:bodyPr>
          <a:lstStyle/>
          <a:p>
            <a:pPr algn="ctr"/>
            <a:r>
              <a:rPr lang="en-US" sz="2800" dirty="0" smtClean="0"/>
              <a:t>Tunic</a:t>
            </a:r>
            <a:endParaRPr lang="en-US" sz="2800" dirty="0"/>
          </a:p>
        </p:txBody>
      </p:sp>
      <p:grpSp>
        <p:nvGrpSpPr>
          <p:cNvPr id="23" name="Group 22"/>
          <p:cNvGrpSpPr/>
          <p:nvPr/>
        </p:nvGrpSpPr>
        <p:grpSpPr>
          <a:xfrm>
            <a:off x="7315200" y="2523856"/>
            <a:ext cx="1600200" cy="2286000"/>
            <a:chOff x="7315200" y="2523856"/>
            <a:chExt cx="1600200" cy="2286000"/>
          </a:xfrm>
        </p:grpSpPr>
        <p:sp>
          <p:nvSpPr>
            <p:cNvPr id="24" name="TextBox 23"/>
            <p:cNvSpPr txBox="1"/>
            <p:nvPr/>
          </p:nvSpPr>
          <p:spPr>
            <a:xfrm>
              <a:off x="7315200" y="2971800"/>
              <a:ext cx="1600200" cy="1323439"/>
            </a:xfrm>
            <a:prstGeom prst="rect">
              <a:avLst/>
            </a:prstGeom>
            <a:noFill/>
          </p:spPr>
          <p:txBody>
            <a:bodyPr wrap="square" rtlCol="0">
              <a:spAutoFit/>
            </a:bodyPr>
            <a:lstStyle/>
            <a:p>
              <a:pPr algn="ctr" fontAlgn="base">
                <a:spcBef>
                  <a:spcPct val="0"/>
                </a:spcBef>
                <a:spcAft>
                  <a:spcPct val="0"/>
                </a:spcAft>
              </a:pPr>
              <a:r>
                <a:rPr lang="en-US" sz="2000" b="1" dirty="0" smtClean="0">
                  <a:solidFill>
                    <a:srgbClr val="FFFF00"/>
                  </a:solidFill>
                  <a:effectLst>
                    <a:outerShdw blurRad="38100" dist="38100" dir="2700000" algn="tl">
                      <a:srgbClr val="000000">
                        <a:alpha val="43137"/>
                      </a:srgbClr>
                    </a:outerShdw>
                  </a:effectLst>
                </a:rPr>
                <a:t>From The</a:t>
              </a:r>
            </a:p>
            <a:p>
              <a:pPr algn="ctr" fontAlgn="base">
                <a:spcBef>
                  <a:spcPct val="0"/>
                </a:spcBef>
                <a:spcAft>
                  <a:spcPct val="0"/>
                </a:spcAft>
              </a:pPr>
              <a:r>
                <a:rPr lang="en-US" sz="2000" b="1" dirty="0" smtClean="0">
                  <a:solidFill>
                    <a:srgbClr val="FFFF00"/>
                  </a:solidFill>
                  <a:effectLst>
                    <a:outerShdw blurRad="38100" dist="38100" dir="2700000" algn="tl">
                      <a:srgbClr val="000000">
                        <a:alpha val="43137"/>
                      </a:srgbClr>
                    </a:outerShdw>
                  </a:effectLst>
                </a:rPr>
                <a:t>Shoulder</a:t>
              </a:r>
            </a:p>
            <a:p>
              <a:pPr algn="ctr" fontAlgn="base">
                <a:spcBef>
                  <a:spcPct val="0"/>
                </a:spcBef>
                <a:spcAft>
                  <a:spcPct val="0"/>
                </a:spcAft>
              </a:pPr>
              <a:r>
                <a:rPr lang="en-US" sz="2000" b="1" dirty="0" smtClean="0">
                  <a:solidFill>
                    <a:srgbClr val="FFFF00"/>
                  </a:solidFill>
                  <a:effectLst>
                    <a:outerShdw blurRad="38100" dist="38100" dir="2700000" algn="tl">
                      <a:srgbClr val="000000">
                        <a:alpha val="43137"/>
                      </a:srgbClr>
                    </a:outerShdw>
                  </a:effectLst>
                </a:rPr>
                <a:t>To The</a:t>
              </a:r>
            </a:p>
            <a:p>
              <a:pPr algn="ctr" fontAlgn="base">
                <a:spcBef>
                  <a:spcPct val="0"/>
                </a:spcBef>
                <a:spcAft>
                  <a:spcPct val="0"/>
                </a:spcAft>
              </a:pPr>
              <a:r>
                <a:rPr lang="en-US" sz="2000" b="1" dirty="0" smtClean="0">
                  <a:solidFill>
                    <a:srgbClr val="FFFF00"/>
                  </a:solidFill>
                  <a:effectLst>
                    <a:outerShdw blurRad="38100" dist="38100" dir="2700000" algn="tl">
                      <a:srgbClr val="000000">
                        <a:alpha val="43137"/>
                      </a:srgbClr>
                    </a:outerShdw>
                  </a:effectLst>
                </a:rPr>
                <a:t>Knee</a:t>
              </a:r>
            </a:p>
          </p:txBody>
        </p:sp>
        <p:sp>
          <p:nvSpPr>
            <p:cNvPr id="25" name="Bent Arrow 24"/>
            <p:cNvSpPr/>
            <p:nvPr/>
          </p:nvSpPr>
          <p:spPr>
            <a:xfrm rot="20159070" flipH="1">
              <a:off x="7543800" y="2523856"/>
              <a:ext cx="533400" cy="533400"/>
            </a:xfrm>
            <a:prstGeom prst="bentArrow">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7" name="Bent Arrow 26"/>
            <p:cNvSpPr/>
            <p:nvPr/>
          </p:nvSpPr>
          <p:spPr>
            <a:xfrm rot="1103542" flipH="1" flipV="1">
              <a:off x="7553056" y="4276456"/>
              <a:ext cx="533400" cy="533400"/>
            </a:xfrm>
            <a:prstGeom prst="bentArrow">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sp>
        <p:nvSpPr>
          <p:cNvPr id="3" name="Freeform 2"/>
          <p:cNvSpPr/>
          <p:nvPr/>
        </p:nvSpPr>
        <p:spPr>
          <a:xfrm>
            <a:off x="6254496" y="2895600"/>
            <a:ext cx="665683" cy="1544726"/>
          </a:xfrm>
          <a:custGeom>
            <a:avLst/>
            <a:gdLst>
              <a:gd name="connsiteX0" fmla="*/ 241402 w 665683"/>
              <a:gd name="connsiteY0" fmla="*/ 21946 h 1514246"/>
              <a:gd name="connsiteX1" fmla="*/ 358445 w 665683"/>
              <a:gd name="connsiteY1" fmla="*/ 58522 h 1514246"/>
              <a:gd name="connsiteX2" fmla="*/ 460858 w 665683"/>
              <a:gd name="connsiteY2" fmla="*/ 0 h 1514246"/>
              <a:gd name="connsiteX3" fmla="*/ 592531 w 665683"/>
              <a:gd name="connsiteY3" fmla="*/ 138989 h 1514246"/>
              <a:gd name="connsiteX4" fmla="*/ 643738 w 665683"/>
              <a:gd name="connsiteY4" fmla="*/ 277978 h 1514246"/>
              <a:gd name="connsiteX5" fmla="*/ 599846 w 665683"/>
              <a:gd name="connsiteY5" fmla="*/ 321869 h 1514246"/>
              <a:gd name="connsiteX6" fmla="*/ 577901 w 665683"/>
              <a:gd name="connsiteY6" fmla="*/ 336499 h 1514246"/>
              <a:gd name="connsiteX7" fmla="*/ 555955 w 665683"/>
              <a:gd name="connsiteY7" fmla="*/ 365760 h 1514246"/>
              <a:gd name="connsiteX8" fmla="*/ 555955 w 665683"/>
              <a:gd name="connsiteY8" fmla="*/ 365760 h 1514246"/>
              <a:gd name="connsiteX9" fmla="*/ 512064 w 665683"/>
              <a:gd name="connsiteY9" fmla="*/ 219456 h 1514246"/>
              <a:gd name="connsiteX10" fmla="*/ 665683 w 665683"/>
              <a:gd name="connsiteY10" fmla="*/ 1463040 h 1514246"/>
              <a:gd name="connsiteX11" fmla="*/ 409651 w 665683"/>
              <a:gd name="connsiteY11" fmla="*/ 1514246 h 1514246"/>
              <a:gd name="connsiteX12" fmla="*/ 102413 w 665683"/>
              <a:gd name="connsiteY12" fmla="*/ 1477670 h 1514246"/>
              <a:gd name="connsiteX13" fmla="*/ 226771 w 665683"/>
              <a:gd name="connsiteY13" fmla="*/ 277978 h 1514246"/>
              <a:gd name="connsiteX14" fmla="*/ 153619 w 665683"/>
              <a:gd name="connsiteY14" fmla="*/ 431597 h 1514246"/>
              <a:gd name="connsiteX15" fmla="*/ 0 w 665683"/>
              <a:gd name="connsiteY15" fmla="*/ 307238 h 1514246"/>
              <a:gd name="connsiteX16" fmla="*/ 65837 w 665683"/>
              <a:gd name="connsiteY16" fmla="*/ 190195 h 1514246"/>
              <a:gd name="connsiteX17" fmla="*/ 241402 w 665683"/>
              <a:gd name="connsiteY17" fmla="*/ 21946 h 15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683" h="1514246">
                <a:moveTo>
                  <a:pt x="241402" y="21946"/>
                </a:moveTo>
                <a:lnTo>
                  <a:pt x="358445" y="58522"/>
                </a:lnTo>
                <a:lnTo>
                  <a:pt x="460858" y="0"/>
                </a:lnTo>
                <a:lnTo>
                  <a:pt x="592531" y="138989"/>
                </a:lnTo>
                <a:lnTo>
                  <a:pt x="643738" y="277978"/>
                </a:lnTo>
                <a:cubicBezTo>
                  <a:pt x="629107" y="292608"/>
                  <a:pt x="615310" y="308123"/>
                  <a:pt x="599846" y="321869"/>
                </a:cubicBezTo>
                <a:cubicBezTo>
                  <a:pt x="593275" y="327710"/>
                  <a:pt x="584766" y="331007"/>
                  <a:pt x="577901" y="336499"/>
                </a:cubicBezTo>
                <a:cubicBezTo>
                  <a:pt x="562496" y="348823"/>
                  <a:pt x="563919" y="349832"/>
                  <a:pt x="555955" y="365760"/>
                </a:cubicBezTo>
                <a:lnTo>
                  <a:pt x="555955" y="365760"/>
                </a:lnTo>
                <a:lnTo>
                  <a:pt x="512064" y="219456"/>
                </a:lnTo>
                <a:lnTo>
                  <a:pt x="665683" y="1463040"/>
                </a:lnTo>
                <a:lnTo>
                  <a:pt x="409651" y="1514246"/>
                </a:lnTo>
                <a:lnTo>
                  <a:pt x="102413" y="1477670"/>
                </a:lnTo>
                <a:lnTo>
                  <a:pt x="226771" y="277978"/>
                </a:lnTo>
                <a:lnTo>
                  <a:pt x="153619" y="431597"/>
                </a:lnTo>
                <a:lnTo>
                  <a:pt x="0" y="307238"/>
                </a:lnTo>
                <a:lnTo>
                  <a:pt x="65837" y="190195"/>
                </a:lnTo>
                <a:lnTo>
                  <a:pt x="241402" y="21946"/>
                </a:lnTo>
                <a:close/>
              </a:path>
            </a:pathLst>
          </a:custGeom>
          <a:solidFill>
            <a:schemeClr val="bg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0680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smtClean="0">
                <a:solidFill>
                  <a:prstClr val="white"/>
                </a:solidFill>
                <a:latin typeface="Maiandra GD" pitchFamily="34" charset="0"/>
              </a:rPr>
              <a:t>Simple Principles For Dress</a:t>
            </a:r>
            <a:endParaRPr lang="en-US" sz="3600" dirty="0">
              <a:solidFill>
                <a:prstClr val="white"/>
              </a:solidFill>
              <a:latin typeface="Maiandra GD" pitchFamily="34" charset="0"/>
            </a:endParaRPr>
          </a:p>
        </p:txBody>
      </p:sp>
      <p:sp>
        <p:nvSpPr>
          <p:cNvPr id="4" name="TextBox 3"/>
          <p:cNvSpPr txBox="1"/>
          <p:nvPr/>
        </p:nvSpPr>
        <p:spPr>
          <a:xfrm>
            <a:off x="609600" y="1371600"/>
            <a:ext cx="7772400" cy="3539430"/>
          </a:xfrm>
          <a:prstGeom prst="rect">
            <a:avLst/>
          </a:prstGeom>
          <a:noFill/>
        </p:spPr>
        <p:txBody>
          <a:bodyPr wrap="square" rtlCol="0">
            <a:spAutoFit/>
          </a:bodyPr>
          <a:lstStyle/>
          <a:p>
            <a:pPr marL="457200" indent="-457200">
              <a:buFont typeface="+mj-lt"/>
              <a:buAutoNum type="alphaUcPeriod"/>
            </a:pPr>
            <a:r>
              <a:rPr lang="en-US" sz="2800" dirty="0" smtClean="0">
                <a:effectLst>
                  <a:outerShdw blurRad="38100" dist="38100" dir="2700000" algn="tl">
                    <a:srgbClr val="000000">
                      <a:alpha val="43137"/>
                    </a:srgbClr>
                  </a:outerShdw>
                </a:effectLst>
              </a:rPr>
              <a:t>Divinely Made Clothing</a:t>
            </a:r>
          </a:p>
          <a:p>
            <a:pPr marL="457200" indent="-457200">
              <a:buFont typeface="+mj-lt"/>
              <a:buAutoNum type="alphaUcPeriod"/>
            </a:pPr>
            <a:r>
              <a:rPr lang="en-US" sz="2800" dirty="0" smtClean="0">
                <a:effectLst>
                  <a:outerShdw blurRad="38100" dist="38100" dir="2700000" algn="tl">
                    <a:srgbClr val="000000">
                      <a:alpha val="43137"/>
                    </a:srgbClr>
                  </a:outerShdw>
                </a:effectLst>
              </a:rPr>
              <a:t>Nakedness is Not to be Seen (Except by Mate)</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In OT uncovering “the nakedness” of anyone other than mate – prohibited (Lev. 18:6-7)</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Implies that NORMAL STATE OF THINGS IS FOR NAKEDNESS TO BE COVERED!</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Showing nakedness – equated with shame</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Gen. 3:7</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Rev. 3:17; 16:15; 17:16</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70964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Oval 2"/>
          <p:cNvSpPr>
            <a:spLocks noChangeArrowheads="1"/>
          </p:cNvSpPr>
          <p:nvPr/>
        </p:nvSpPr>
        <p:spPr bwMode="auto">
          <a:xfrm>
            <a:off x="1066800" y="228600"/>
            <a:ext cx="7010400" cy="1143000"/>
          </a:xfrm>
          <a:prstGeom prst="ellipse">
            <a:avLst/>
          </a:prstGeom>
          <a:solidFill>
            <a:schemeClr val="bg2">
              <a:lumMod val="60000"/>
              <a:lumOff val="40000"/>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fontAlgn="base">
              <a:spcBef>
                <a:spcPct val="0"/>
              </a:spcBef>
              <a:spcAft>
                <a:spcPct val="0"/>
              </a:spcAft>
              <a:defRPr/>
            </a:pPr>
            <a:r>
              <a:rPr lang="en-US" sz="4800" b="1">
                <a:solidFill>
                  <a:srgbClr val="FFFF00"/>
                </a:solidFill>
                <a:effectLst>
                  <a:outerShdw blurRad="38100" dist="38100" dir="2700000" algn="tl">
                    <a:srgbClr val="000000"/>
                  </a:outerShdw>
                </a:effectLst>
                <a:latin typeface="Arial" charset="0"/>
              </a:rPr>
              <a:t>Nakedness</a:t>
            </a:r>
          </a:p>
        </p:txBody>
      </p:sp>
      <p:graphicFrame>
        <p:nvGraphicFramePr>
          <p:cNvPr id="7170" name="Object 3"/>
          <p:cNvGraphicFramePr>
            <a:graphicFrameLocks noChangeAspect="1"/>
          </p:cNvGraphicFramePr>
          <p:nvPr/>
        </p:nvGraphicFramePr>
        <p:xfrm>
          <a:off x="1600200" y="685800"/>
          <a:ext cx="1143000" cy="842963"/>
        </p:xfrm>
        <a:graphic>
          <a:graphicData uri="http://schemas.openxmlformats.org/presentationml/2006/ole">
            <mc:AlternateContent xmlns:mc="http://schemas.openxmlformats.org/markup-compatibility/2006">
              <mc:Choice xmlns:v="urn:schemas-microsoft-com:vml" Requires="v">
                <p:oleObj spid="_x0000_s86100" name="Drawing" r:id="rId3" imgW="800280" imgH="590400" progId="WPDraw30.Drawing">
                  <p:embed/>
                </p:oleObj>
              </mc:Choice>
              <mc:Fallback>
                <p:oleObj name="Drawing" r:id="rId3" imgW="800280" imgH="59040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685800"/>
                        <a:ext cx="114300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4"/>
          <p:cNvGraphicFramePr>
            <a:graphicFrameLocks noChangeAspect="1"/>
          </p:cNvGraphicFramePr>
          <p:nvPr/>
        </p:nvGraphicFramePr>
        <p:xfrm>
          <a:off x="6248400" y="685800"/>
          <a:ext cx="1143000" cy="844550"/>
        </p:xfrm>
        <a:graphic>
          <a:graphicData uri="http://schemas.openxmlformats.org/presentationml/2006/ole">
            <mc:AlternateContent xmlns:mc="http://schemas.openxmlformats.org/markup-compatibility/2006">
              <mc:Choice xmlns:v="urn:schemas-microsoft-com:vml" Requires="v">
                <p:oleObj spid="_x0000_s86101" name="Drawing" r:id="rId5" imgW="800280" imgH="590400" progId="WPDraw30.Drawing">
                  <p:embed/>
                </p:oleObj>
              </mc:Choice>
              <mc:Fallback>
                <p:oleObj name="Drawing" r:id="rId5" imgW="800280" imgH="590400" progId="WPDraw30.Drawing">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685800"/>
                        <a:ext cx="11430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165" name="Text Box 5"/>
          <p:cNvSpPr txBox="1">
            <a:spLocks noChangeArrowheads="1"/>
          </p:cNvSpPr>
          <p:nvPr/>
        </p:nvSpPr>
        <p:spPr bwMode="auto">
          <a:xfrm>
            <a:off x="228600" y="1600200"/>
            <a:ext cx="3429000" cy="52322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dirty="0">
                <a:solidFill>
                  <a:srgbClr val="CCCCFF"/>
                </a:solidFill>
                <a:effectLst>
                  <a:outerShdw blurRad="38100" dist="38100" dir="2700000" algn="tl">
                    <a:srgbClr val="000000"/>
                  </a:outerShdw>
                </a:effectLst>
              </a:rPr>
              <a:t>Complete Nudity</a:t>
            </a:r>
          </a:p>
        </p:txBody>
      </p:sp>
      <p:sp>
        <p:nvSpPr>
          <p:cNvPr id="348166" name="Text Box 6"/>
          <p:cNvSpPr txBox="1">
            <a:spLocks noChangeArrowheads="1"/>
          </p:cNvSpPr>
          <p:nvPr/>
        </p:nvSpPr>
        <p:spPr bwMode="auto">
          <a:xfrm>
            <a:off x="5334000" y="1600200"/>
            <a:ext cx="3429000" cy="52322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CCCCFF"/>
                </a:solidFill>
                <a:effectLst>
                  <a:outerShdw blurRad="38100" dist="38100" dir="2700000" algn="tl">
                    <a:srgbClr val="000000"/>
                  </a:outerShdw>
                </a:effectLst>
              </a:rPr>
              <a:t>Partial Nudity</a:t>
            </a:r>
          </a:p>
        </p:txBody>
      </p:sp>
      <p:sp>
        <p:nvSpPr>
          <p:cNvPr id="348167" name="Text Box 7"/>
          <p:cNvSpPr txBox="1">
            <a:spLocks noChangeArrowheads="1"/>
          </p:cNvSpPr>
          <p:nvPr/>
        </p:nvSpPr>
        <p:spPr bwMode="auto">
          <a:xfrm>
            <a:off x="304800" y="2286000"/>
            <a:ext cx="3505200" cy="82232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400">
                <a:solidFill>
                  <a:srgbClr val="FFFFFF"/>
                </a:solidFill>
                <a:effectLst>
                  <a:outerShdw blurRad="38100" dist="38100" dir="2700000" algn="tl">
                    <a:srgbClr val="000000"/>
                  </a:outerShdw>
                </a:effectLst>
                <a:latin typeface="Times New Roman" pitchFamily="18" charset="0"/>
              </a:rPr>
              <a:t>“Unclad, without clothing” (Thayer, p. 122)</a:t>
            </a:r>
          </a:p>
        </p:txBody>
      </p:sp>
      <p:sp>
        <p:nvSpPr>
          <p:cNvPr id="348168" name="Text Box 8"/>
          <p:cNvSpPr txBox="1">
            <a:spLocks noChangeArrowheads="1"/>
          </p:cNvSpPr>
          <p:nvPr/>
        </p:nvSpPr>
        <p:spPr bwMode="auto">
          <a:xfrm>
            <a:off x="4114800" y="2168525"/>
            <a:ext cx="5029200" cy="228282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400">
                <a:solidFill>
                  <a:srgbClr val="FFFFFF"/>
                </a:solidFill>
                <a:effectLst>
                  <a:outerShdw blurRad="38100" dist="38100" dir="2700000" algn="tl">
                    <a:srgbClr val="000000"/>
                  </a:outerShdw>
                </a:effectLst>
                <a:latin typeface="Times New Roman" pitchFamily="18" charset="0"/>
              </a:rPr>
              <a:t>“Ill-clad” or “clad in undergarment only” (Thayer, p. 122)</a:t>
            </a:r>
          </a:p>
          <a:p>
            <a:pPr algn="ctr" fontAlgn="base">
              <a:spcBef>
                <a:spcPct val="50000"/>
              </a:spcBef>
              <a:spcAft>
                <a:spcPct val="0"/>
              </a:spcAft>
              <a:defRPr/>
            </a:pPr>
            <a:r>
              <a:rPr lang="en-US" sz="2400">
                <a:solidFill>
                  <a:srgbClr val="FFFFFF"/>
                </a:solidFill>
                <a:effectLst>
                  <a:outerShdw blurRad="38100" dist="38100" dir="2700000" algn="tl">
                    <a:srgbClr val="000000"/>
                  </a:outerShdw>
                </a:effectLst>
                <a:latin typeface="Times New Roman" pitchFamily="18" charset="0"/>
              </a:rPr>
              <a:t>“badly clad” or “not fully clothed” (Kittle, I:773-774)</a:t>
            </a:r>
          </a:p>
          <a:p>
            <a:pPr algn="ctr" fontAlgn="base">
              <a:spcBef>
                <a:spcPct val="50000"/>
              </a:spcBef>
              <a:spcAft>
                <a:spcPct val="0"/>
              </a:spcAft>
              <a:defRPr/>
            </a:pPr>
            <a:r>
              <a:rPr lang="en-US" sz="2400">
                <a:solidFill>
                  <a:srgbClr val="FFFFFF"/>
                </a:solidFill>
                <a:effectLst>
                  <a:outerShdw blurRad="38100" dist="38100" dir="2700000" algn="tl">
                    <a:srgbClr val="000000"/>
                  </a:outerShdw>
                </a:effectLst>
                <a:latin typeface="Times New Roman" pitchFamily="18" charset="0"/>
              </a:rPr>
              <a:t>“lightly clad” (Liddell &amp; Scott, 170)</a:t>
            </a:r>
          </a:p>
        </p:txBody>
      </p:sp>
      <p:sp>
        <p:nvSpPr>
          <p:cNvPr id="348169" name="Text Box 9"/>
          <p:cNvSpPr txBox="1">
            <a:spLocks noChangeArrowheads="1"/>
          </p:cNvSpPr>
          <p:nvPr/>
        </p:nvSpPr>
        <p:spPr bwMode="auto">
          <a:xfrm>
            <a:off x="762000" y="4800600"/>
            <a:ext cx="7543800" cy="1066800"/>
          </a:xfrm>
          <a:prstGeom prst="rect">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pPr>
            <a:r>
              <a:rPr lang="en-US" sz="3200" i="1" dirty="0">
                <a:solidFill>
                  <a:srgbClr val="FFFFFF"/>
                </a:solidFill>
                <a:effectLst>
                  <a:outerShdw blurRad="38100" dist="38100" dir="2700000" algn="tl">
                    <a:srgbClr val="000000">
                      <a:alpha val="43137"/>
                    </a:srgbClr>
                  </a:outerShdw>
                </a:effectLst>
                <a:latin typeface="Comic Sans MS" pitchFamily="66" charset="0"/>
              </a:rPr>
              <a:t>Point: One can have some clothing on</a:t>
            </a:r>
          </a:p>
          <a:p>
            <a:pPr algn="ctr" fontAlgn="base">
              <a:spcBef>
                <a:spcPct val="0"/>
              </a:spcBef>
              <a:spcAft>
                <a:spcPct val="0"/>
              </a:spcAft>
            </a:pPr>
            <a:r>
              <a:rPr lang="en-US" sz="3200" i="1" dirty="0">
                <a:solidFill>
                  <a:srgbClr val="FFFFFF"/>
                </a:solidFill>
                <a:effectLst>
                  <a:outerShdw blurRad="38100" dist="38100" dir="2700000" algn="tl">
                    <a:srgbClr val="000000">
                      <a:alpha val="43137"/>
                    </a:srgbClr>
                  </a:outerShdw>
                </a:effectLst>
                <a:latin typeface="Comic Sans MS" pitchFamily="66" charset="0"/>
              </a:rPr>
              <a:t>and still be “naked”</a:t>
            </a:r>
          </a:p>
        </p:txBody>
      </p:sp>
    </p:spTree>
    <p:extLst>
      <p:ext uri="{BB962C8B-B14F-4D97-AF65-F5344CB8AC3E}">
        <p14:creationId xmlns:p14="http://schemas.microsoft.com/office/powerpoint/2010/main" val="20553371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48165"/>
                                        </p:tgtEl>
                                        <p:attrNameLst>
                                          <p:attrName>style.visibility</p:attrName>
                                        </p:attrNameLst>
                                      </p:cBhvr>
                                      <p:to>
                                        <p:strVal val="visible"/>
                                      </p:to>
                                    </p:set>
                                    <p:animEffect transition="in" filter="wipe(right)">
                                      <p:cBhvr>
                                        <p:cTn id="7" dur="2000"/>
                                        <p:tgtEl>
                                          <p:spTgt spid="348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66"/>
                                        </p:tgtEl>
                                        <p:attrNameLst>
                                          <p:attrName>style.visibility</p:attrName>
                                        </p:attrNameLst>
                                      </p:cBhvr>
                                      <p:to>
                                        <p:strVal val="visible"/>
                                      </p:to>
                                    </p:set>
                                    <p:animEffect transition="in" filter="wipe(left)">
                                      <p:cBhvr>
                                        <p:cTn id="12" dur="2000"/>
                                        <p:tgtEl>
                                          <p:spTgt spid="34816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48167"/>
                                        </p:tgtEl>
                                        <p:attrNameLst>
                                          <p:attrName>style.visibility</p:attrName>
                                        </p:attrNameLst>
                                      </p:cBhvr>
                                      <p:to>
                                        <p:strVal val="visible"/>
                                      </p:to>
                                    </p:set>
                                    <p:anim calcmode="lin" valueType="num">
                                      <p:cBhvr additive="base">
                                        <p:cTn id="17" dur="1000" fill="hold"/>
                                        <p:tgtEl>
                                          <p:spTgt spid="348167"/>
                                        </p:tgtEl>
                                        <p:attrNameLst>
                                          <p:attrName>ppt_x</p:attrName>
                                        </p:attrNameLst>
                                      </p:cBhvr>
                                      <p:tavLst>
                                        <p:tav tm="0">
                                          <p:val>
                                            <p:strVal val="0-#ppt_w/2"/>
                                          </p:val>
                                        </p:tav>
                                        <p:tav tm="100000">
                                          <p:val>
                                            <p:strVal val="#ppt_x"/>
                                          </p:val>
                                        </p:tav>
                                      </p:tavLst>
                                    </p:anim>
                                    <p:anim calcmode="lin" valueType="num">
                                      <p:cBhvr additive="base">
                                        <p:cTn id="18" dur="1000" fill="hold"/>
                                        <p:tgtEl>
                                          <p:spTgt spid="34816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48168">
                                            <p:txEl>
                                              <p:pRg st="0" end="0"/>
                                            </p:txEl>
                                          </p:spTgt>
                                        </p:tgtEl>
                                        <p:attrNameLst>
                                          <p:attrName>style.visibility</p:attrName>
                                        </p:attrNameLst>
                                      </p:cBhvr>
                                      <p:to>
                                        <p:strVal val="visible"/>
                                      </p:to>
                                    </p:set>
                                    <p:anim calcmode="lin" valueType="num">
                                      <p:cBhvr additive="base">
                                        <p:cTn id="23" dur="1000" fill="hold"/>
                                        <p:tgtEl>
                                          <p:spTgt spid="348168">
                                            <p:txEl>
                                              <p:pRg st="0" end="0"/>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481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48168">
                                            <p:txEl>
                                              <p:pRg st="1" end="1"/>
                                            </p:txEl>
                                          </p:spTgt>
                                        </p:tgtEl>
                                        <p:attrNameLst>
                                          <p:attrName>style.visibility</p:attrName>
                                        </p:attrNameLst>
                                      </p:cBhvr>
                                      <p:to>
                                        <p:strVal val="visible"/>
                                      </p:to>
                                    </p:set>
                                    <p:anim calcmode="lin" valueType="num">
                                      <p:cBhvr additive="base">
                                        <p:cTn id="29" dur="1000" fill="hold"/>
                                        <p:tgtEl>
                                          <p:spTgt spid="348168">
                                            <p:txEl>
                                              <p:pRg st="1" end="1"/>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481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48168">
                                            <p:txEl>
                                              <p:pRg st="2" end="2"/>
                                            </p:txEl>
                                          </p:spTgt>
                                        </p:tgtEl>
                                        <p:attrNameLst>
                                          <p:attrName>style.visibility</p:attrName>
                                        </p:attrNameLst>
                                      </p:cBhvr>
                                      <p:to>
                                        <p:strVal val="visible"/>
                                      </p:to>
                                    </p:set>
                                    <p:anim calcmode="lin" valueType="num">
                                      <p:cBhvr additive="base">
                                        <p:cTn id="35" dur="1000" fill="hold"/>
                                        <p:tgtEl>
                                          <p:spTgt spid="348168">
                                            <p:txEl>
                                              <p:pRg st="2" end="2"/>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3481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8169"/>
                                        </p:tgtEl>
                                        <p:attrNameLst>
                                          <p:attrName>style.visibility</p:attrName>
                                        </p:attrNameLst>
                                      </p:cBhvr>
                                      <p:to>
                                        <p:strVal val="visible"/>
                                      </p:to>
                                    </p:set>
                                    <p:animEffect transition="in" filter="fade">
                                      <p:cBhvr>
                                        <p:cTn id="41" dur="2000"/>
                                        <p:tgtEl>
                                          <p:spTgt spid="348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5" grpId="0"/>
      <p:bldP spid="348166" grpId="0"/>
      <p:bldP spid="348167" grpId="0"/>
      <p:bldP spid="348168" grpId="0" build="p"/>
      <p:bldP spid="3481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Oval 2"/>
          <p:cNvSpPr>
            <a:spLocks noChangeArrowheads="1"/>
          </p:cNvSpPr>
          <p:nvPr/>
        </p:nvSpPr>
        <p:spPr bwMode="auto">
          <a:xfrm>
            <a:off x="1066800" y="228600"/>
            <a:ext cx="7010400" cy="1143000"/>
          </a:xfrm>
          <a:prstGeom prst="ellipse">
            <a:avLst/>
          </a:prstGeom>
          <a:solidFill>
            <a:schemeClr val="bg2">
              <a:lumMod val="60000"/>
              <a:lumOff val="40000"/>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fontAlgn="base">
              <a:spcBef>
                <a:spcPct val="0"/>
              </a:spcBef>
              <a:spcAft>
                <a:spcPct val="0"/>
              </a:spcAft>
              <a:defRPr/>
            </a:pPr>
            <a:r>
              <a:rPr lang="en-US" sz="4800" b="1">
                <a:solidFill>
                  <a:srgbClr val="FFFF00"/>
                </a:solidFill>
                <a:effectLst>
                  <a:outerShdw blurRad="38100" dist="38100" dir="2700000" algn="tl">
                    <a:srgbClr val="000000"/>
                  </a:outerShdw>
                </a:effectLst>
                <a:latin typeface="Arial" charset="0"/>
              </a:rPr>
              <a:t>Nakedness</a:t>
            </a:r>
          </a:p>
        </p:txBody>
      </p:sp>
      <p:grpSp>
        <p:nvGrpSpPr>
          <p:cNvPr id="3" name="Group 6"/>
          <p:cNvGrpSpPr>
            <a:grpSpLocks/>
          </p:cNvGrpSpPr>
          <p:nvPr/>
        </p:nvGrpSpPr>
        <p:grpSpPr bwMode="auto">
          <a:xfrm>
            <a:off x="2209800" y="4083050"/>
            <a:ext cx="4241800" cy="1098550"/>
            <a:chOff x="1344" y="1708"/>
            <a:chExt cx="2672" cy="692"/>
          </a:xfrm>
        </p:grpSpPr>
        <p:sp>
          <p:nvSpPr>
            <p:cNvPr id="8201" name="Line 7"/>
            <p:cNvSpPr>
              <a:spLocks noChangeShapeType="1"/>
            </p:cNvSpPr>
            <p:nvPr/>
          </p:nvSpPr>
          <p:spPr bwMode="auto">
            <a:xfrm>
              <a:off x="1344" y="1920"/>
              <a:ext cx="1056" cy="0"/>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FFFFFF"/>
                </a:solidFill>
              </a:endParaRPr>
            </a:p>
          </p:txBody>
        </p:sp>
        <p:sp>
          <p:nvSpPr>
            <p:cNvPr id="8202" name="Line 8"/>
            <p:cNvSpPr>
              <a:spLocks noChangeShapeType="1"/>
            </p:cNvSpPr>
            <p:nvPr/>
          </p:nvSpPr>
          <p:spPr bwMode="auto">
            <a:xfrm>
              <a:off x="1344" y="2256"/>
              <a:ext cx="1056" cy="0"/>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FFFFFF"/>
                </a:solidFill>
              </a:endParaRPr>
            </a:p>
          </p:txBody>
        </p:sp>
        <p:sp>
          <p:nvSpPr>
            <p:cNvPr id="8203" name="Text Box 9"/>
            <p:cNvSpPr txBox="1">
              <a:spLocks noChangeArrowheads="1"/>
            </p:cNvSpPr>
            <p:nvPr/>
          </p:nvSpPr>
          <p:spPr bwMode="auto">
            <a:xfrm>
              <a:off x="2352" y="1708"/>
              <a:ext cx="624" cy="692"/>
            </a:xfrm>
            <a:prstGeom prst="rect">
              <a:avLst/>
            </a:prstGeom>
            <a:noFill/>
            <a:ln w="9525">
              <a:noFill/>
              <a:miter lim="800000"/>
              <a:headEnd/>
              <a:tailEnd/>
            </a:ln>
          </p:spPr>
          <p:txBody>
            <a:bodyPr>
              <a:spAutoFit/>
            </a:bodyPr>
            <a:lstStyle/>
            <a:p>
              <a:pPr fontAlgn="base">
                <a:spcBef>
                  <a:spcPct val="50000"/>
                </a:spcBef>
                <a:spcAft>
                  <a:spcPct val="0"/>
                </a:spcAft>
              </a:pPr>
              <a:r>
                <a:rPr lang="en-US" sz="6600">
                  <a:solidFill>
                    <a:srgbClr val="FFFFFF"/>
                  </a:solidFill>
                  <a:latin typeface="Times New Roman" pitchFamily="18" charset="0"/>
                </a:rPr>
                <a:t>}</a:t>
              </a:r>
            </a:p>
          </p:txBody>
        </p:sp>
        <p:sp>
          <p:nvSpPr>
            <p:cNvPr id="349194" name="Text Box 10"/>
            <p:cNvSpPr txBox="1">
              <a:spLocks noChangeArrowheads="1"/>
            </p:cNvSpPr>
            <p:nvPr/>
          </p:nvSpPr>
          <p:spPr bwMode="auto">
            <a:xfrm>
              <a:off x="2678" y="1908"/>
              <a:ext cx="1338" cy="327"/>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2800" b="1" dirty="0">
                  <a:solidFill>
                    <a:srgbClr val="FFFFFF"/>
                  </a:solidFill>
                  <a:effectLst>
                    <a:outerShdw blurRad="38100" dist="38100" dir="2700000" algn="tl">
                      <a:srgbClr val="000000"/>
                    </a:outerShdw>
                  </a:effectLst>
                </a:rPr>
                <a:t>Nakedness</a:t>
              </a:r>
            </a:p>
          </p:txBody>
        </p:sp>
      </p:grpSp>
      <p:sp>
        <p:nvSpPr>
          <p:cNvPr id="349195" name="Text Box 11"/>
          <p:cNvSpPr txBox="1">
            <a:spLocks noChangeArrowheads="1"/>
          </p:cNvSpPr>
          <p:nvPr/>
        </p:nvSpPr>
        <p:spPr bwMode="auto">
          <a:xfrm>
            <a:off x="422275" y="1554163"/>
            <a:ext cx="8340725" cy="579437"/>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3200" b="1">
                <a:solidFill>
                  <a:srgbClr val="FFFFFF"/>
                </a:solidFill>
                <a:effectLst>
                  <a:outerShdw blurRad="38100" dist="38100" dir="2700000" algn="tl">
                    <a:srgbClr val="000000"/>
                  </a:outerShdw>
                </a:effectLst>
                <a:latin typeface="Times New Roman" pitchFamily="18" charset="0"/>
              </a:rPr>
              <a:t>Exposing the </a:t>
            </a:r>
            <a:r>
              <a:rPr lang="en-US" sz="3200" b="1">
                <a:solidFill>
                  <a:srgbClr val="FFFF00"/>
                </a:solidFill>
                <a:effectLst>
                  <a:outerShdw blurRad="38100" dist="38100" dir="2700000" algn="tl">
                    <a:srgbClr val="000000"/>
                  </a:outerShdw>
                </a:effectLst>
                <a:latin typeface="Times New Roman" pitchFamily="18" charset="0"/>
              </a:rPr>
              <a:t>thigh</a:t>
            </a:r>
            <a:r>
              <a:rPr lang="en-US" sz="3200" b="1">
                <a:solidFill>
                  <a:srgbClr val="FFFFFF"/>
                </a:solidFill>
                <a:effectLst>
                  <a:outerShdw blurRad="38100" dist="38100" dir="2700000" algn="tl">
                    <a:srgbClr val="000000"/>
                  </a:outerShdw>
                </a:effectLst>
                <a:latin typeface="Times New Roman" pitchFamily="18" charset="0"/>
              </a:rPr>
              <a:t> = exposing one’s </a:t>
            </a:r>
            <a:r>
              <a:rPr lang="en-US" sz="3200" b="1">
                <a:solidFill>
                  <a:srgbClr val="FFFF00"/>
                </a:solidFill>
                <a:effectLst>
                  <a:outerShdw blurRad="38100" dist="38100" dir="2700000" algn="tl">
                    <a:srgbClr val="000000"/>
                  </a:outerShdw>
                </a:effectLst>
                <a:latin typeface="Times New Roman" pitchFamily="18" charset="0"/>
              </a:rPr>
              <a:t>Nakedness</a:t>
            </a:r>
          </a:p>
        </p:txBody>
      </p:sp>
      <p:sp>
        <p:nvSpPr>
          <p:cNvPr id="349196" name="Text Box 12"/>
          <p:cNvSpPr txBox="1">
            <a:spLocks noChangeArrowheads="1"/>
          </p:cNvSpPr>
          <p:nvPr/>
        </p:nvSpPr>
        <p:spPr bwMode="auto">
          <a:xfrm>
            <a:off x="4473940" y="2511777"/>
            <a:ext cx="3695242" cy="1754326"/>
          </a:xfrm>
          <a:prstGeom prst="rect">
            <a:avLst/>
          </a:prstGeom>
          <a:noFill/>
          <a:ln w="9525">
            <a:noFill/>
            <a:miter lim="800000"/>
            <a:headEnd/>
            <a:tailEnd/>
          </a:ln>
          <a:effectLst/>
        </p:spPr>
        <p:txBody>
          <a:bodyPr wrap="none">
            <a:spAutoFit/>
          </a:bodyPr>
          <a:lstStyle/>
          <a:p>
            <a:pPr marL="571500" indent="-571500" fontAlgn="base">
              <a:spcBef>
                <a:spcPct val="0"/>
              </a:spcBef>
              <a:spcAft>
                <a:spcPct val="0"/>
              </a:spcAft>
              <a:buFont typeface="Wingdings" pitchFamily="2" charset="2"/>
              <a:buChar char="ü"/>
              <a:defRPr/>
            </a:pPr>
            <a:r>
              <a:rPr lang="en-US" sz="3600" b="1" dirty="0">
                <a:solidFill>
                  <a:srgbClr val="FFFF00"/>
                </a:solidFill>
                <a:effectLst>
                  <a:outerShdw blurRad="38100" dist="38100" dir="2700000" algn="tl">
                    <a:srgbClr val="000000"/>
                  </a:outerShdw>
                </a:effectLst>
              </a:rPr>
              <a:t>Gen. 3:7, 10-11</a:t>
            </a:r>
          </a:p>
          <a:p>
            <a:pPr marL="571500" indent="-571500" fontAlgn="base">
              <a:spcBef>
                <a:spcPct val="0"/>
              </a:spcBef>
              <a:spcAft>
                <a:spcPct val="0"/>
              </a:spcAft>
              <a:buFont typeface="Wingdings" pitchFamily="2" charset="2"/>
              <a:buChar char="ü"/>
              <a:defRPr/>
            </a:pPr>
            <a:r>
              <a:rPr lang="en-US" sz="3600" b="1" dirty="0" err="1">
                <a:solidFill>
                  <a:srgbClr val="FFFF00"/>
                </a:solidFill>
                <a:effectLst>
                  <a:outerShdw blurRad="38100" dist="38100" dir="2700000" algn="tl">
                    <a:srgbClr val="000000"/>
                  </a:outerShdw>
                </a:effectLst>
              </a:rPr>
              <a:t>Exo</a:t>
            </a:r>
            <a:r>
              <a:rPr lang="en-US" sz="3600" b="1" dirty="0">
                <a:solidFill>
                  <a:srgbClr val="FFFF00"/>
                </a:solidFill>
                <a:effectLst>
                  <a:outerShdw blurRad="38100" dist="38100" dir="2700000" algn="tl">
                    <a:srgbClr val="000000"/>
                  </a:outerShdw>
                </a:effectLst>
              </a:rPr>
              <a:t>. 28:42</a:t>
            </a:r>
          </a:p>
          <a:p>
            <a:pPr marL="571500" indent="-571500" fontAlgn="base">
              <a:spcBef>
                <a:spcPct val="0"/>
              </a:spcBef>
              <a:spcAft>
                <a:spcPct val="0"/>
              </a:spcAft>
              <a:buFont typeface="Wingdings" pitchFamily="2" charset="2"/>
              <a:buChar char="ü"/>
              <a:defRPr/>
            </a:pPr>
            <a:r>
              <a:rPr lang="en-US" sz="3600" b="1" dirty="0">
                <a:solidFill>
                  <a:srgbClr val="FFFF00"/>
                </a:solidFill>
                <a:effectLst>
                  <a:outerShdw blurRad="38100" dist="38100" dir="2700000" algn="tl">
                    <a:srgbClr val="000000"/>
                  </a:outerShdw>
                </a:effectLst>
              </a:rPr>
              <a:t>Isa. 47:2-3</a:t>
            </a:r>
          </a:p>
        </p:txBody>
      </p:sp>
      <p:pic>
        <p:nvPicPr>
          <p:cNvPr id="15" name="Picture 2" descr="C:\Users\DonnieV\Downloads\msm_440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 y="222218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4419600"/>
            <a:ext cx="990600" cy="533400"/>
          </a:xfrm>
          <a:prstGeom prst="rect">
            <a:avLst/>
          </a:prstGeom>
          <a:solidFill>
            <a:schemeClr val="tx1">
              <a:alpha val="7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6062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9196">
                                            <p:txEl>
                                              <p:pRg st="0" end="0"/>
                                            </p:txEl>
                                          </p:spTgt>
                                        </p:tgtEl>
                                        <p:attrNameLst>
                                          <p:attrName>style.visibility</p:attrName>
                                        </p:attrNameLst>
                                      </p:cBhvr>
                                      <p:to>
                                        <p:strVal val="visible"/>
                                      </p:to>
                                    </p:set>
                                    <p:anim calcmode="lin" valueType="num">
                                      <p:cBhvr additive="base">
                                        <p:cTn id="21" dur="1000" fill="hold"/>
                                        <p:tgtEl>
                                          <p:spTgt spid="349196">
                                            <p:txEl>
                                              <p:pRg st="0" end="0"/>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49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49196">
                                            <p:txEl>
                                              <p:pRg st="1" end="1"/>
                                            </p:txEl>
                                          </p:spTgt>
                                        </p:tgtEl>
                                        <p:attrNameLst>
                                          <p:attrName>style.visibility</p:attrName>
                                        </p:attrNameLst>
                                      </p:cBhvr>
                                      <p:to>
                                        <p:strVal val="visible"/>
                                      </p:to>
                                    </p:set>
                                    <p:anim calcmode="lin" valueType="num">
                                      <p:cBhvr additive="base">
                                        <p:cTn id="27" dur="1000" fill="hold"/>
                                        <p:tgtEl>
                                          <p:spTgt spid="349196">
                                            <p:txEl>
                                              <p:pRg st="1" end="1"/>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49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9196">
                                            <p:txEl>
                                              <p:pRg st="2" end="2"/>
                                            </p:txEl>
                                          </p:spTgt>
                                        </p:tgtEl>
                                        <p:attrNameLst>
                                          <p:attrName>style.visibility</p:attrName>
                                        </p:attrNameLst>
                                      </p:cBhvr>
                                      <p:to>
                                        <p:strVal val="visible"/>
                                      </p:to>
                                    </p:set>
                                    <p:anim calcmode="lin" valueType="num">
                                      <p:cBhvr additive="base">
                                        <p:cTn id="33" dur="1000" fill="hold"/>
                                        <p:tgtEl>
                                          <p:spTgt spid="349196">
                                            <p:txEl>
                                              <p:pRg st="2" end="2"/>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4919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6" grpId="0" uiExpand="1"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nnieV\Downloads\msm_440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 y="222218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4419600"/>
            <a:ext cx="990600" cy="533400"/>
          </a:xfrm>
          <a:prstGeom prst="rect">
            <a:avLst/>
          </a:prstGeom>
          <a:solidFill>
            <a:schemeClr val="tx1">
              <a:alpha val="7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t0.gstatic.com/images?q=tbn:ANd9GcQIYo7iSVPsn5wHpeeqnACNDYQ5NMqEAR16JBYVPItH6eU6B53x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465" y="0"/>
            <a:ext cx="3157535"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2057400" y="1219200"/>
            <a:ext cx="4343400" cy="32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057400" y="1219200"/>
            <a:ext cx="4343400" cy="3733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057400" y="762000"/>
            <a:ext cx="571500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057400" y="762000"/>
            <a:ext cx="5715000" cy="4191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0999" y="446782"/>
            <a:ext cx="5791201" cy="1077218"/>
          </a:xfrm>
          <a:prstGeom prst="rect">
            <a:avLst/>
          </a:prstGeom>
          <a:noFill/>
        </p:spPr>
        <p:txBody>
          <a:bodyPr wrap="square" rtlCol="0">
            <a:spAutoFit/>
          </a:bodyPr>
          <a:lstStyle/>
          <a:p>
            <a:r>
              <a:rPr lang="en-US" sz="3200" dirty="0" smtClean="0">
                <a:solidFill>
                  <a:schemeClr val="tx2">
                    <a:lumMod val="75000"/>
                  </a:schemeClr>
                </a:solidFill>
                <a:latin typeface="+mj-lt"/>
              </a:rPr>
              <a:t>When One Sees Your Thigh</a:t>
            </a:r>
          </a:p>
          <a:p>
            <a:r>
              <a:rPr lang="en-US" sz="3200" dirty="0" smtClean="0">
                <a:solidFill>
                  <a:schemeClr val="tx2">
                    <a:lumMod val="75000"/>
                  </a:schemeClr>
                </a:solidFill>
                <a:latin typeface="+mj-lt"/>
              </a:rPr>
              <a:t>He Sees Your Nakedness</a:t>
            </a:r>
            <a:endParaRPr lang="en-US" sz="3200" dirty="0">
              <a:solidFill>
                <a:schemeClr val="tx2">
                  <a:lumMod val="75000"/>
                </a:schemeClr>
              </a:solidFill>
              <a:latin typeface="+mj-lt"/>
            </a:endParaRPr>
          </a:p>
        </p:txBody>
      </p:sp>
      <p:sp>
        <p:nvSpPr>
          <p:cNvPr id="14" name="TextBox 13"/>
          <p:cNvSpPr txBox="1"/>
          <p:nvPr/>
        </p:nvSpPr>
        <p:spPr>
          <a:xfrm>
            <a:off x="4441209" y="3418764"/>
            <a:ext cx="4343400" cy="2308324"/>
          </a:xfrm>
          <a:prstGeom prst="rect">
            <a:avLst/>
          </a:prstGeom>
          <a:noFill/>
        </p:spPr>
        <p:txBody>
          <a:bodyPr wrap="square" rtlCol="0">
            <a:spAutoFit/>
          </a:bodyPr>
          <a:lstStyle/>
          <a:p>
            <a:pPr marL="342900" indent="-342900">
              <a:buFont typeface="Wingdings" pitchFamily="2" charset="2"/>
              <a:buChar char="§"/>
            </a:pPr>
            <a:r>
              <a:rPr lang="en-US" sz="2400" dirty="0" smtClean="0">
                <a:effectLst>
                  <a:outerShdw blurRad="38100" dist="38100" dir="2700000" algn="tl">
                    <a:srgbClr val="000000">
                      <a:alpha val="43137"/>
                    </a:srgbClr>
                  </a:outerShdw>
                </a:effectLst>
              </a:rPr>
              <a:t>Bathing suit</a:t>
            </a:r>
          </a:p>
          <a:p>
            <a:pPr marL="342900" indent="-342900">
              <a:buFont typeface="Wingdings" pitchFamily="2" charset="2"/>
              <a:buChar char="§"/>
            </a:pPr>
            <a:r>
              <a:rPr lang="en-US" sz="2400" dirty="0" smtClean="0">
                <a:effectLst>
                  <a:outerShdw blurRad="38100" dist="38100" dir="2700000" algn="tl">
                    <a:srgbClr val="000000">
                      <a:alpha val="43137"/>
                    </a:srgbClr>
                  </a:outerShdw>
                </a:effectLst>
              </a:rPr>
              <a:t>Shorts</a:t>
            </a:r>
          </a:p>
          <a:p>
            <a:pPr marL="342900" indent="-342900">
              <a:buFont typeface="Wingdings" pitchFamily="2" charset="2"/>
              <a:buChar char="§"/>
            </a:pPr>
            <a:r>
              <a:rPr lang="en-US" sz="2400" dirty="0" smtClean="0">
                <a:effectLst>
                  <a:outerShdw blurRad="38100" dist="38100" dir="2700000" algn="tl">
                    <a:srgbClr val="000000">
                      <a:alpha val="43137"/>
                    </a:srgbClr>
                  </a:outerShdw>
                </a:effectLst>
              </a:rPr>
              <a:t>Short Dress</a:t>
            </a:r>
          </a:p>
          <a:p>
            <a:pPr marL="342900" indent="-342900">
              <a:buFont typeface="Wingdings" pitchFamily="2" charset="2"/>
              <a:buChar char="§"/>
            </a:pPr>
            <a:r>
              <a:rPr lang="en-US" sz="2400" dirty="0" smtClean="0">
                <a:effectLst>
                  <a:outerShdw blurRad="38100" dist="38100" dir="2700000" algn="tl">
                    <a:srgbClr val="000000">
                      <a:alpha val="43137"/>
                    </a:srgbClr>
                  </a:outerShdw>
                </a:effectLst>
              </a:rPr>
              <a:t>Rides up above knees</a:t>
            </a:r>
          </a:p>
          <a:p>
            <a:pPr marL="342900" indent="-342900">
              <a:buFont typeface="Wingdings" pitchFamily="2" charset="2"/>
              <a:buChar char="§"/>
            </a:pPr>
            <a:r>
              <a:rPr lang="en-US" sz="2400" dirty="0" smtClean="0">
                <a:effectLst>
                  <a:outerShdw blurRad="38100" dist="38100" dir="2700000" algn="tl">
                    <a:srgbClr val="000000">
                      <a:alpha val="43137"/>
                    </a:srgbClr>
                  </a:outerShdw>
                </a:effectLst>
              </a:rPr>
              <a:t>Splits that give a peek</a:t>
            </a:r>
          </a:p>
          <a:p>
            <a:pPr marL="342900" indent="-342900">
              <a:buFont typeface="Wingdings" pitchFamily="2" charset="2"/>
              <a:buChar char="§"/>
            </a:pPr>
            <a:r>
              <a:rPr lang="en-US" sz="2400" dirty="0" smtClean="0">
                <a:effectLst>
                  <a:outerShdw blurRad="38100" dist="38100" dir="2700000" algn="tl">
                    <a:srgbClr val="000000">
                      <a:alpha val="43137"/>
                    </a:srgbClr>
                  </a:outerShdw>
                </a:effectLst>
              </a:rPr>
              <a:t>Holes in jeans</a:t>
            </a:r>
          </a:p>
        </p:txBody>
      </p:sp>
    </p:spTree>
    <p:extLst>
      <p:ext uri="{BB962C8B-B14F-4D97-AF65-F5344CB8AC3E}">
        <p14:creationId xmlns:p14="http://schemas.microsoft.com/office/powerpoint/2010/main" val="24972017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5271" y="381000"/>
            <a:ext cx="5267468" cy="150297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5500"/>
              </a:lnSpc>
            </a:pPr>
            <a:r>
              <a:rPr lang="en-US" sz="4400" b="1" i="1" dirty="0" smtClean="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rPr>
              <a:t>Sexually Attractive</a:t>
            </a:r>
          </a:p>
          <a:p>
            <a:pPr algn="ctr">
              <a:lnSpc>
                <a:spcPts val="5500"/>
              </a:lnSpc>
            </a:pPr>
            <a:r>
              <a:rPr lang="en-US" sz="4400" b="1" i="1" dirty="0" smtClean="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rPr>
              <a:t>Dress</a:t>
            </a:r>
            <a:endParaRPr lang="en-US" sz="54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endParaRPr>
          </a:p>
        </p:txBody>
      </p:sp>
      <p:pic>
        <p:nvPicPr>
          <p:cNvPr id="7" name="Picture 2" descr="http://www.singleswarehouse.co.uk/warehouselife/wp-content/uploads/2011/09/number.image_.singledatingdiv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2486" y="5105400"/>
            <a:ext cx="3211513"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43400" y="1828800"/>
            <a:ext cx="4495800" cy="830997"/>
          </a:xfrm>
          <a:prstGeom prst="rect">
            <a:avLst/>
          </a:prstGeom>
          <a:noFill/>
        </p:spPr>
        <p:txBody>
          <a:bodyPr wrap="square" rtlCol="0">
            <a:spAutoFit/>
          </a:bodyPr>
          <a:lstStyle/>
          <a:p>
            <a:pPr algn="ctr"/>
            <a:r>
              <a:rPr lang="en-US" sz="2400" i="1" dirty="0" smtClean="0">
                <a:solidFill>
                  <a:srgbClr val="FFFF00"/>
                </a:solidFill>
              </a:rPr>
              <a:t>Carefully worded title – to describe the problem</a:t>
            </a:r>
            <a:endParaRPr lang="en-US" sz="2400" i="1" dirty="0">
              <a:solidFill>
                <a:srgbClr val="FFFF00"/>
              </a:solidFill>
            </a:endParaRPr>
          </a:p>
        </p:txBody>
      </p:sp>
      <p:sp>
        <p:nvSpPr>
          <p:cNvPr id="3" name="TextBox 2"/>
          <p:cNvSpPr txBox="1"/>
          <p:nvPr/>
        </p:nvSpPr>
        <p:spPr>
          <a:xfrm>
            <a:off x="3933818" y="2875508"/>
            <a:ext cx="5210182" cy="2077492"/>
          </a:xfrm>
          <a:prstGeom prst="rect">
            <a:avLst/>
          </a:prstGeom>
          <a:noFill/>
        </p:spPr>
        <p:txBody>
          <a:bodyPr wrap="square" rtlCol="0">
            <a:spAutoFit/>
          </a:bodyPr>
          <a:lstStyle/>
          <a:p>
            <a:pPr marL="285750" indent="-285750">
              <a:buFont typeface="Wingdings" pitchFamily="2" charset="2"/>
              <a:buChar char="ü"/>
            </a:pPr>
            <a:r>
              <a:rPr lang="en-US" sz="2400" dirty="0" smtClean="0"/>
              <a:t> Perhaps “immodesty” sends different message to different people</a:t>
            </a:r>
          </a:p>
          <a:p>
            <a:pPr marL="285750" indent="-285750">
              <a:buFont typeface="Wingdings" pitchFamily="2" charset="2"/>
              <a:buChar char="ü"/>
            </a:pPr>
            <a:endParaRPr lang="en-US" sz="900" dirty="0" smtClean="0"/>
          </a:p>
          <a:p>
            <a:pPr marL="285750" indent="-285750">
              <a:buFont typeface="Wingdings" pitchFamily="2" charset="2"/>
              <a:buChar char="ü"/>
            </a:pPr>
            <a:r>
              <a:rPr lang="en-US" sz="2400" dirty="0" smtClean="0"/>
              <a:t>Thus, one whose dress is “sexually attractive” (whether know it or not) thinks she is not immodest!</a:t>
            </a:r>
            <a:endParaRPr lang="en-US" sz="2400" dirty="0"/>
          </a:p>
        </p:txBody>
      </p:sp>
    </p:spTree>
    <p:extLst>
      <p:ext uri="{BB962C8B-B14F-4D97-AF65-F5344CB8AC3E}">
        <p14:creationId xmlns:p14="http://schemas.microsoft.com/office/powerpoint/2010/main" val="1639488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smtClean="0">
                <a:solidFill>
                  <a:prstClr val="white"/>
                </a:solidFill>
                <a:latin typeface="Maiandra GD" pitchFamily="34" charset="0"/>
              </a:rPr>
              <a:t>Simple Principles For Dress</a:t>
            </a:r>
            <a:endParaRPr lang="en-US" sz="3600" dirty="0">
              <a:solidFill>
                <a:prstClr val="white"/>
              </a:solidFill>
              <a:latin typeface="Maiandra GD" pitchFamily="34" charset="0"/>
            </a:endParaRPr>
          </a:p>
        </p:txBody>
      </p:sp>
      <p:sp>
        <p:nvSpPr>
          <p:cNvPr id="4" name="TextBox 3"/>
          <p:cNvSpPr txBox="1"/>
          <p:nvPr/>
        </p:nvSpPr>
        <p:spPr>
          <a:xfrm>
            <a:off x="609600" y="1371600"/>
            <a:ext cx="8382000" cy="3600986"/>
          </a:xfrm>
          <a:prstGeom prst="rect">
            <a:avLst/>
          </a:prstGeom>
          <a:noFill/>
        </p:spPr>
        <p:txBody>
          <a:bodyPr wrap="square" rtlCol="0">
            <a:spAutoFit/>
          </a:bodyPr>
          <a:lstStyle/>
          <a:p>
            <a:pPr marL="457200" indent="-457200">
              <a:buFont typeface="+mj-lt"/>
              <a:buAutoNum type="alphaUcPeriod"/>
            </a:pPr>
            <a:r>
              <a:rPr lang="en-US" sz="2800" dirty="0" smtClean="0">
                <a:effectLst>
                  <a:outerShdw blurRad="38100" dist="38100" dir="2700000" algn="tl">
                    <a:srgbClr val="000000">
                      <a:alpha val="43137"/>
                    </a:srgbClr>
                  </a:outerShdw>
                </a:effectLst>
              </a:rPr>
              <a:t>Divinely Made Clothing</a:t>
            </a:r>
          </a:p>
          <a:p>
            <a:pPr marL="457200" indent="-457200">
              <a:buFont typeface="+mj-lt"/>
              <a:buAutoNum type="alphaUcPeriod"/>
            </a:pPr>
            <a:r>
              <a:rPr lang="en-US" sz="2800" dirty="0" smtClean="0">
                <a:effectLst>
                  <a:outerShdw blurRad="38100" dist="38100" dir="2700000" algn="tl">
                    <a:srgbClr val="000000">
                      <a:alpha val="43137"/>
                    </a:srgbClr>
                  </a:outerShdw>
                </a:effectLst>
              </a:rPr>
              <a:t>Nakedness is Not to be Seen (Except by Mate)</a:t>
            </a:r>
          </a:p>
          <a:p>
            <a:pPr marL="457200" indent="-457200">
              <a:buFont typeface="+mj-lt"/>
              <a:buAutoNum type="alphaUcPeriod"/>
            </a:pPr>
            <a:r>
              <a:rPr lang="en-US" sz="2800" dirty="0" smtClean="0">
                <a:effectLst>
                  <a:outerShdw blurRad="38100" dist="38100" dir="2700000" algn="tl">
                    <a:srgbClr val="000000">
                      <a:alpha val="43137"/>
                    </a:srgbClr>
                  </a:outerShdw>
                </a:effectLst>
              </a:rPr>
              <a:t>Men are More Visually Stimulated Than Women</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Compared to women, men are more aroused by VISUAL stimuli</a:t>
            </a:r>
          </a:p>
          <a:p>
            <a:pPr marL="1428750" lvl="2" indent="-514350">
              <a:buFont typeface="Wingdings" pitchFamily="2" charset="2"/>
              <a:buChar char="ü"/>
            </a:pPr>
            <a:r>
              <a:rPr lang="en-US" sz="2400" dirty="0" smtClean="0">
                <a:effectLst>
                  <a:outerShdw blurRad="38100" dist="38100" dir="2700000" algn="tl">
                    <a:srgbClr val="000000">
                      <a:alpha val="43137"/>
                    </a:srgbClr>
                  </a:outerShdw>
                </a:effectLst>
              </a:rPr>
              <a:t>Why porn is more of temptation for men</a:t>
            </a:r>
          </a:p>
          <a:p>
            <a:pPr marL="1428750" lvl="2" indent="-514350">
              <a:buFont typeface="Wingdings" pitchFamily="2" charset="2"/>
              <a:buChar char="ü"/>
            </a:pPr>
            <a:r>
              <a:rPr lang="en-US" sz="2400" dirty="0" smtClean="0">
                <a:effectLst>
                  <a:outerShdw blurRad="38100" dist="38100" dir="2700000" algn="tl">
                    <a:srgbClr val="000000">
                      <a:alpha val="43137"/>
                    </a:srgbClr>
                  </a:outerShdw>
                </a:effectLst>
              </a:rPr>
              <a:t>Easily look and lust (Matt. 5:28)</a:t>
            </a:r>
          </a:p>
          <a:p>
            <a:pPr marL="1428750" lvl="2" indent="-514350">
              <a:buFont typeface="Wingdings" pitchFamily="2" charset="2"/>
              <a:buChar char="ü"/>
            </a:pPr>
            <a:r>
              <a:rPr lang="en-US" sz="2400" dirty="0" smtClean="0">
                <a:effectLst>
                  <a:outerShdw blurRad="38100" dist="38100" dir="2700000" algn="tl">
                    <a:srgbClr val="000000">
                      <a:alpha val="43137"/>
                    </a:srgbClr>
                  </a:outerShdw>
                </a:effectLst>
              </a:rPr>
              <a:t>Her beauty can be a temptation (Prov. 6:25)</a:t>
            </a:r>
          </a:p>
          <a:p>
            <a:pPr marL="1428750" lvl="2" indent="-514350">
              <a:buFont typeface="Wingdings" pitchFamily="2" charset="2"/>
              <a:buChar char="ü"/>
            </a:pPr>
            <a:r>
              <a:rPr lang="en-US" sz="2400" dirty="0" smtClean="0">
                <a:effectLst>
                  <a:outerShdw blurRad="38100" dist="38100" dir="2700000" algn="tl">
                    <a:srgbClr val="000000">
                      <a:alpha val="43137"/>
                    </a:srgbClr>
                  </a:outerShdw>
                </a:effectLst>
              </a:rPr>
              <a:t>Far more quickly (“Crockpot –</a:t>
            </a:r>
            <a:r>
              <a:rPr lang="en-US" sz="2400" dirty="0" err="1" smtClean="0">
                <a:effectLst>
                  <a:outerShdw blurRad="38100" dist="38100" dir="2700000" algn="tl">
                    <a:srgbClr val="000000">
                      <a:alpha val="43137"/>
                    </a:srgbClr>
                  </a:outerShdw>
                </a:effectLst>
              </a:rPr>
              <a:t>vs</a:t>
            </a:r>
            <a:r>
              <a:rPr lang="en-US" sz="2400" dirty="0" smtClean="0">
                <a:effectLst>
                  <a:outerShdw blurRad="38100" dist="38100" dir="2700000" algn="tl">
                    <a:srgbClr val="000000">
                      <a:alpha val="43137"/>
                    </a:srgbClr>
                  </a:outerShdw>
                </a:effectLst>
              </a:rPr>
              <a:t>-microwave”)</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88289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smtClean="0">
                <a:solidFill>
                  <a:prstClr val="white"/>
                </a:solidFill>
                <a:latin typeface="Maiandra GD" pitchFamily="34" charset="0"/>
              </a:rPr>
              <a:t>Simple Principles For Dress</a:t>
            </a:r>
            <a:endParaRPr lang="en-US" sz="3600" dirty="0">
              <a:solidFill>
                <a:prstClr val="white"/>
              </a:solidFill>
              <a:latin typeface="Maiandra GD" pitchFamily="34" charset="0"/>
            </a:endParaRPr>
          </a:p>
        </p:txBody>
      </p:sp>
      <p:sp>
        <p:nvSpPr>
          <p:cNvPr id="4" name="TextBox 3"/>
          <p:cNvSpPr txBox="1"/>
          <p:nvPr/>
        </p:nvSpPr>
        <p:spPr>
          <a:xfrm>
            <a:off x="609600" y="1371600"/>
            <a:ext cx="8534400" cy="4708981"/>
          </a:xfrm>
          <a:prstGeom prst="rect">
            <a:avLst/>
          </a:prstGeom>
          <a:noFill/>
        </p:spPr>
        <p:txBody>
          <a:bodyPr wrap="square" rtlCol="0">
            <a:spAutoFit/>
          </a:bodyPr>
          <a:lstStyle/>
          <a:p>
            <a:pPr marL="457200" indent="-457200">
              <a:buFont typeface="+mj-lt"/>
              <a:buAutoNum type="alphaUcPeriod"/>
            </a:pPr>
            <a:r>
              <a:rPr lang="en-US" sz="2800" dirty="0" smtClean="0">
                <a:effectLst>
                  <a:outerShdw blurRad="38100" dist="38100" dir="2700000" algn="tl">
                    <a:srgbClr val="000000">
                      <a:alpha val="43137"/>
                    </a:srgbClr>
                  </a:outerShdw>
                </a:effectLst>
              </a:rPr>
              <a:t>Divinely Made Clothing</a:t>
            </a:r>
          </a:p>
          <a:p>
            <a:pPr marL="457200" indent="-457200">
              <a:buFont typeface="+mj-lt"/>
              <a:buAutoNum type="alphaUcPeriod"/>
            </a:pPr>
            <a:r>
              <a:rPr lang="en-US" sz="2800" dirty="0" smtClean="0">
                <a:effectLst>
                  <a:outerShdw blurRad="38100" dist="38100" dir="2700000" algn="tl">
                    <a:srgbClr val="000000">
                      <a:alpha val="43137"/>
                    </a:srgbClr>
                  </a:outerShdw>
                </a:effectLst>
              </a:rPr>
              <a:t>Nakedness is Not to be Seen (Except by Mate)</a:t>
            </a:r>
          </a:p>
          <a:p>
            <a:pPr marL="457200" indent="-457200">
              <a:buFont typeface="+mj-lt"/>
              <a:buAutoNum type="alphaUcPeriod"/>
            </a:pPr>
            <a:r>
              <a:rPr lang="en-US" sz="2800" dirty="0" smtClean="0">
                <a:effectLst>
                  <a:outerShdw blurRad="38100" dist="38100" dir="2700000" algn="tl">
                    <a:srgbClr val="000000">
                      <a:alpha val="43137"/>
                    </a:srgbClr>
                  </a:outerShdw>
                </a:effectLst>
              </a:rPr>
              <a:t>Men are More Visually Stimulated Than Women</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Compared to women, men are more aroused by VISUAL stimuli</a:t>
            </a:r>
          </a:p>
          <a:p>
            <a:pPr marL="971550" lvl="1" indent="-514350">
              <a:buFont typeface="+mj-lt"/>
              <a:buAutoNum type="arabicPeriod"/>
            </a:pPr>
            <a:r>
              <a:rPr lang="en-US" sz="2400" i="1" dirty="0" smtClean="0">
                <a:solidFill>
                  <a:srgbClr val="FFFF00"/>
                </a:solidFill>
                <a:effectLst>
                  <a:outerShdw blurRad="38100" dist="38100" dir="2700000" algn="tl">
                    <a:srgbClr val="000000">
                      <a:alpha val="43137"/>
                    </a:srgbClr>
                  </a:outerShdw>
                </a:effectLst>
              </a:rPr>
              <a:t>Ladies – it doesn’t take much – visually – to arouse a man’s sexual interest in you</a:t>
            </a:r>
            <a:r>
              <a:rPr lang="en-US" sz="2400" i="1" dirty="0">
                <a:solidFill>
                  <a:srgbClr val="FFFF00"/>
                </a:solidFill>
                <a:effectLst>
                  <a:outerShdw blurRad="38100" dist="38100" dir="2700000" algn="tl">
                    <a:srgbClr val="000000">
                      <a:alpha val="43137"/>
                    </a:srgbClr>
                  </a:outerShdw>
                </a:effectLst>
              </a:rPr>
              <a:t> </a:t>
            </a:r>
            <a:r>
              <a:rPr lang="en-US" sz="2400" i="1" dirty="0" smtClean="0">
                <a:solidFill>
                  <a:srgbClr val="FFFF00"/>
                </a:solidFill>
                <a:effectLst>
                  <a:outerShdw blurRad="38100" dist="38100" dir="2700000" algn="tl">
                    <a:srgbClr val="000000">
                      <a:alpha val="43137"/>
                    </a:srgbClr>
                  </a:outerShdw>
                </a:effectLst>
              </a:rPr>
              <a:t>(Even a hint, glimpse, or a peek)</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True – are men with dirty minds (2 Pet. 2:14)</a:t>
            </a:r>
            <a:endParaRPr lang="en-US" sz="2400" dirty="0" smtClean="0">
              <a:effectLst>
                <a:outerShdw blurRad="38100" dist="38100" dir="2700000" algn="tl">
                  <a:srgbClr val="000000">
                    <a:alpha val="43137"/>
                  </a:srgbClr>
                </a:outerShdw>
              </a:effectLst>
            </a:endParaRPr>
          </a:p>
          <a:p>
            <a:pPr marL="1428750" lvl="2" indent="-514350">
              <a:buFont typeface="Wingdings" pitchFamily="2" charset="2"/>
              <a:buChar char="ü"/>
            </a:pPr>
            <a:r>
              <a:rPr lang="en-US" sz="2400" dirty="0" smtClean="0">
                <a:effectLst>
                  <a:outerShdw blurRad="38100" dist="38100" dir="2700000" algn="tl">
                    <a:srgbClr val="000000">
                      <a:alpha val="43137"/>
                    </a:srgbClr>
                  </a:outerShdw>
                </a:effectLst>
              </a:rPr>
              <a:t>Not the man we are concerned about</a:t>
            </a:r>
          </a:p>
          <a:p>
            <a:pPr marL="1428750" lvl="2" indent="-514350">
              <a:buFont typeface="Wingdings" pitchFamily="2" charset="2"/>
              <a:buChar char="ü"/>
            </a:pPr>
            <a:r>
              <a:rPr lang="en-US" sz="2400" dirty="0" smtClean="0">
                <a:effectLst>
                  <a:outerShdw blurRad="38100" dist="38100" dir="2700000" algn="tl">
                    <a:srgbClr val="000000">
                      <a:alpha val="43137"/>
                    </a:srgbClr>
                  </a:outerShdw>
                </a:effectLst>
              </a:rPr>
              <a:t>Not all men have dirty minds – yet are tempted!</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Are good, godly men who try best be pure – who when they see sexually attractive dress – have to fight sexual thoughts!</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60716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mm, those eggs are definitely over easy."/>
          <p:cNvPicPr>
            <a:picLocks noChangeAspect="1" noChangeArrowheads="1"/>
          </p:cNvPicPr>
          <p:nvPr/>
        </p:nvPicPr>
        <p:blipFill rotWithShape="1">
          <a:blip r:embed="rId2">
            <a:extLst>
              <a:ext uri="{28A0092B-C50C-407E-A947-70E740481C1C}">
                <a14:useLocalDpi xmlns:a14="http://schemas.microsoft.com/office/drawing/2010/main" val="0"/>
              </a:ext>
            </a:extLst>
          </a:blip>
          <a:srcRect b="43222"/>
          <a:stretch/>
        </p:blipFill>
        <p:spPr bwMode="auto">
          <a:xfrm>
            <a:off x="558454" y="566634"/>
            <a:ext cx="2114799" cy="1566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0" y="748605"/>
            <a:ext cx="6172200" cy="1384995"/>
          </a:xfrm>
          <a:prstGeom prst="rect">
            <a:avLst/>
          </a:prstGeom>
          <a:noFill/>
        </p:spPr>
        <p:txBody>
          <a:bodyPr wrap="square" rtlCol="0">
            <a:spAutoFit/>
          </a:bodyPr>
          <a:lstStyle/>
          <a:p>
            <a:r>
              <a:rPr lang="en-US" sz="2800" dirty="0" smtClean="0"/>
              <a:t>For a woman to dress in a way that is sexually attractive – Then put </a:t>
            </a:r>
            <a:r>
              <a:rPr lang="en-US" sz="2800" i="1" dirty="0" smtClean="0"/>
              <a:t>all</a:t>
            </a:r>
            <a:r>
              <a:rPr lang="en-US" sz="2800" dirty="0" smtClean="0"/>
              <a:t> the blame on man for his thoughts….</a:t>
            </a:r>
          </a:p>
        </p:txBody>
      </p:sp>
      <p:grpSp>
        <p:nvGrpSpPr>
          <p:cNvPr id="4" name="Group 3"/>
          <p:cNvGrpSpPr/>
          <p:nvPr/>
        </p:nvGrpSpPr>
        <p:grpSpPr>
          <a:xfrm>
            <a:off x="493594" y="3124200"/>
            <a:ext cx="8380863" cy="2333767"/>
            <a:chOff x="493594" y="3124200"/>
            <a:chExt cx="8380863" cy="2333767"/>
          </a:xfrm>
        </p:grpSpPr>
        <p:pic>
          <p:nvPicPr>
            <p:cNvPr id="87042" name="Picture 2" descr="epic fail photos - Electrician Fail"/>
            <p:cNvPicPr>
              <a:picLocks noChangeAspect="1" noChangeArrowheads="1"/>
            </p:cNvPicPr>
            <p:nvPr/>
          </p:nvPicPr>
          <p:blipFill rotWithShape="1">
            <a:blip r:embed="rId3">
              <a:extLst>
                <a:ext uri="{28A0092B-C50C-407E-A947-70E740481C1C}">
                  <a14:useLocalDpi xmlns:a14="http://schemas.microsoft.com/office/drawing/2010/main" val="0"/>
                </a:ext>
              </a:extLst>
            </a:blip>
            <a:srcRect l="3224" t="17190" r="6507" b="17123"/>
            <a:stretch/>
          </p:blipFill>
          <p:spPr bwMode="auto">
            <a:xfrm>
              <a:off x="4575411" y="3124200"/>
              <a:ext cx="4299046" cy="2333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594" y="3352800"/>
              <a:ext cx="4346811" cy="1384995"/>
            </a:xfrm>
            <a:prstGeom prst="rect">
              <a:avLst/>
            </a:prstGeom>
            <a:noFill/>
          </p:spPr>
          <p:txBody>
            <a:bodyPr wrap="square" rtlCol="0">
              <a:spAutoFit/>
            </a:bodyPr>
            <a:lstStyle/>
            <a:p>
              <a:r>
                <a:rPr lang="en-US" sz="2800" dirty="0" smtClean="0"/>
                <a:t>Like leaving bare wires exposed – Then </a:t>
              </a:r>
              <a:r>
                <a:rPr lang="en-US" sz="2800" i="1" dirty="0" smtClean="0"/>
                <a:t>blame the child</a:t>
              </a:r>
              <a:r>
                <a:rPr lang="en-US" sz="2800" dirty="0" smtClean="0"/>
                <a:t> who gets shocked!</a:t>
              </a:r>
            </a:p>
          </p:txBody>
        </p:sp>
      </p:grpSp>
    </p:spTree>
    <p:extLst>
      <p:ext uri="{BB962C8B-B14F-4D97-AF65-F5344CB8AC3E}">
        <p14:creationId xmlns:p14="http://schemas.microsoft.com/office/powerpoint/2010/main" val="10136126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smtClean="0">
                <a:solidFill>
                  <a:prstClr val="white"/>
                </a:solidFill>
                <a:latin typeface="Maiandra GD" pitchFamily="34" charset="0"/>
              </a:rPr>
              <a:t>Simple Principles For Dress</a:t>
            </a:r>
            <a:endParaRPr lang="en-US" sz="3600" dirty="0">
              <a:solidFill>
                <a:prstClr val="white"/>
              </a:solidFill>
              <a:latin typeface="Maiandra GD" pitchFamily="34" charset="0"/>
            </a:endParaRPr>
          </a:p>
        </p:txBody>
      </p:sp>
      <p:sp>
        <p:nvSpPr>
          <p:cNvPr id="4" name="TextBox 3"/>
          <p:cNvSpPr txBox="1"/>
          <p:nvPr/>
        </p:nvSpPr>
        <p:spPr>
          <a:xfrm>
            <a:off x="609600" y="1371600"/>
            <a:ext cx="8534400" cy="1815882"/>
          </a:xfrm>
          <a:prstGeom prst="rect">
            <a:avLst/>
          </a:prstGeom>
          <a:noFill/>
        </p:spPr>
        <p:txBody>
          <a:bodyPr wrap="square" rtlCol="0">
            <a:spAutoFit/>
          </a:bodyPr>
          <a:lstStyle/>
          <a:p>
            <a:pPr marL="457200" indent="-457200">
              <a:buFont typeface="+mj-lt"/>
              <a:buAutoNum type="alphaUcPeriod"/>
            </a:pPr>
            <a:r>
              <a:rPr lang="en-US" sz="2800" dirty="0" smtClean="0">
                <a:effectLst>
                  <a:outerShdw blurRad="38100" dist="38100" dir="2700000" algn="tl">
                    <a:srgbClr val="000000">
                      <a:alpha val="43137"/>
                    </a:srgbClr>
                  </a:outerShdw>
                </a:effectLst>
              </a:rPr>
              <a:t>Divinely Made Clothing</a:t>
            </a:r>
          </a:p>
          <a:p>
            <a:pPr marL="457200" indent="-457200">
              <a:buFont typeface="+mj-lt"/>
              <a:buAutoNum type="alphaUcPeriod"/>
            </a:pPr>
            <a:r>
              <a:rPr lang="en-US" sz="2800" dirty="0" smtClean="0">
                <a:effectLst>
                  <a:outerShdw blurRad="38100" dist="38100" dir="2700000" algn="tl">
                    <a:srgbClr val="000000">
                      <a:alpha val="43137"/>
                    </a:srgbClr>
                  </a:outerShdw>
                </a:effectLst>
              </a:rPr>
              <a:t>Nakedness is Not to be Seen (Except by Mate)</a:t>
            </a:r>
          </a:p>
          <a:p>
            <a:pPr marL="457200" indent="-457200">
              <a:buFont typeface="+mj-lt"/>
              <a:buAutoNum type="alphaUcPeriod"/>
            </a:pPr>
            <a:r>
              <a:rPr lang="en-US" sz="2800" dirty="0" smtClean="0">
                <a:effectLst>
                  <a:outerShdw blurRad="38100" dist="38100" dir="2700000" algn="tl">
                    <a:srgbClr val="000000">
                      <a:alpha val="43137"/>
                    </a:srgbClr>
                  </a:outerShdw>
                </a:effectLst>
              </a:rPr>
              <a:t>Men are More Visually Stimulated Than Women</a:t>
            </a:r>
          </a:p>
          <a:p>
            <a:pPr marL="457200" indent="-457200">
              <a:buFont typeface="+mj-lt"/>
              <a:buAutoNum type="alphaUcPeriod"/>
            </a:pPr>
            <a:r>
              <a:rPr lang="en-US" sz="2800" dirty="0" smtClean="0">
                <a:effectLst>
                  <a:outerShdw blurRad="38100" dist="38100" dir="2700000" algn="tl">
                    <a:srgbClr val="000000">
                      <a:alpha val="43137"/>
                    </a:srgbClr>
                  </a:outerShdw>
                </a:effectLst>
              </a:rPr>
              <a:t>Modest</a:t>
            </a:r>
          </a:p>
        </p:txBody>
      </p:sp>
      <p:sp>
        <p:nvSpPr>
          <p:cNvPr id="5" name="Text Box 2"/>
          <p:cNvSpPr txBox="1">
            <a:spLocks noChangeArrowheads="1"/>
          </p:cNvSpPr>
          <p:nvPr/>
        </p:nvSpPr>
        <p:spPr bwMode="auto">
          <a:xfrm>
            <a:off x="914400" y="3585389"/>
            <a:ext cx="7620000" cy="2739211"/>
          </a:xfrm>
          <a:prstGeom prst="rect">
            <a:avLst/>
          </a:prstGeom>
          <a:solidFill>
            <a:schemeClr val="tx1"/>
          </a:solidFill>
          <a:ln w="9525">
            <a:noFill/>
            <a:miter lim="800000"/>
            <a:headEnd/>
            <a:tailEnd/>
          </a:ln>
        </p:spPr>
        <p:txBody>
          <a:bodyPr>
            <a:spAutoFit/>
          </a:bodyPr>
          <a:lstStyle/>
          <a:p>
            <a:pPr algn="ctr" fontAlgn="base">
              <a:spcBef>
                <a:spcPct val="0"/>
              </a:spcBef>
              <a:spcAft>
                <a:spcPct val="0"/>
              </a:spcAft>
            </a:pPr>
            <a:r>
              <a:rPr lang="en-US" sz="2800" b="1" u="sng" dirty="0" smtClean="0">
                <a:solidFill>
                  <a:schemeClr val="bg1"/>
                </a:solidFill>
                <a:latin typeface="Times New Roman" pitchFamily="18" charset="0"/>
              </a:rPr>
              <a:t>1 Timothy 2:9-10</a:t>
            </a:r>
          </a:p>
          <a:p>
            <a:pPr fontAlgn="base">
              <a:spcBef>
                <a:spcPct val="0"/>
              </a:spcBef>
              <a:spcAft>
                <a:spcPct val="0"/>
              </a:spcAft>
            </a:pPr>
            <a:r>
              <a:rPr lang="en-US" sz="2400" dirty="0" smtClean="0">
                <a:solidFill>
                  <a:schemeClr val="bg1"/>
                </a:solidFill>
                <a:latin typeface="Times New Roman" pitchFamily="18" charset="0"/>
              </a:rPr>
              <a:t>9 </a:t>
            </a:r>
            <a:r>
              <a:rPr lang="en-US" sz="2400" dirty="0">
                <a:solidFill>
                  <a:schemeClr val="bg1"/>
                </a:solidFill>
                <a:latin typeface="Times New Roman" pitchFamily="18" charset="0"/>
              </a:rPr>
              <a:t>In like manner also, that women adorn themselves in </a:t>
            </a:r>
            <a:r>
              <a:rPr lang="en-US" sz="2400" b="1" dirty="0">
                <a:solidFill>
                  <a:srgbClr val="C00000"/>
                </a:solidFill>
                <a:latin typeface="Times New Roman" pitchFamily="18" charset="0"/>
              </a:rPr>
              <a:t>modest</a:t>
            </a:r>
            <a:r>
              <a:rPr lang="en-US" sz="2400" dirty="0">
                <a:solidFill>
                  <a:schemeClr val="bg1"/>
                </a:solidFill>
                <a:latin typeface="Times New Roman" pitchFamily="18" charset="0"/>
              </a:rPr>
              <a:t> apparel, with shamefacedness and sobriety; not with </a:t>
            </a:r>
            <a:r>
              <a:rPr lang="en-US" sz="2400" dirty="0" err="1">
                <a:solidFill>
                  <a:schemeClr val="bg1"/>
                </a:solidFill>
                <a:latin typeface="Times New Roman" pitchFamily="18" charset="0"/>
              </a:rPr>
              <a:t>broided</a:t>
            </a:r>
            <a:r>
              <a:rPr lang="en-US" sz="2400" dirty="0">
                <a:solidFill>
                  <a:schemeClr val="bg1"/>
                </a:solidFill>
                <a:latin typeface="Times New Roman" pitchFamily="18" charset="0"/>
              </a:rPr>
              <a:t> hair, or gold, or pearls, or costly array</a:t>
            </a:r>
            <a:r>
              <a:rPr lang="en-US" sz="2400" dirty="0" smtClean="0">
                <a:solidFill>
                  <a:schemeClr val="bg1"/>
                </a:solidFill>
                <a:latin typeface="Times New Roman" pitchFamily="18" charset="0"/>
              </a:rPr>
              <a:t>;</a:t>
            </a:r>
            <a:endParaRPr lang="en-US" sz="2400" dirty="0">
              <a:solidFill>
                <a:schemeClr val="bg1"/>
              </a:solidFill>
              <a:latin typeface="Times New Roman" pitchFamily="18" charset="0"/>
            </a:endParaRPr>
          </a:p>
          <a:p>
            <a:pPr fontAlgn="base">
              <a:spcBef>
                <a:spcPct val="0"/>
              </a:spcBef>
              <a:spcAft>
                <a:spcPct val="0"/>
              </a:spcAft>
            </a:pPr>
            <a:r>
              <a:rPr lang="en-US" sz="2400" dirty="0">
                <a:solidFill>
                  <a:schemeClr val="bg1"/>
                </a:solidFill>
                <a:latin typeface="Times New Roman" pitchFamily="18" charset="0"/>
              </a:rPr>
              <a:t>10 But (which </a:t>
            </a:r>
            <a:r>
              <a:rPr lang="en-US" sz="2400" dirty="0" err="1">
                <a:solidFill>
                  <a:schemeClr val="bg1"/>
                </a:solidFill>
                <a:latin typeface="Times New Roman" pitchFamily="18" charset="0"/>
              </a:rPr>
              <a:t>becometh</a:t>
            </a:r>
            <a:r>
              <a:rPr lang="en-US" sz="2400" dirty="0">
                <a:solidFill>
                  <a:schemeClr val="bg1"/>
                </a:solidFill>
                <a:latin typeface="Times New Roman" pitchFamily="18" charset="0"/>
              </a:rPr>
              <a:t> women professing godliness) with good works.</a:t>
            </a:r>
          </a:p>
          <a:p>
            <a:pPr algn="r" fontAlgn="base">
              <a:spcBef>
                <a:spcPct val="0"/>
              </a:spcBef>
              <a:spcAft>
                <a:spcPct val="0"/>
              </a:spcAft>
            </a:pPr>
            <a:r>
              <a:rPr lang="en-US" sz="2000" i="1" dirty="0">
                <a:solidFill>
                  <a:schemeClr val="bg1"/>
                </a:solidFill>
                <a:latin typeface="Times New Roman" pitchFamily="18" charset="0"/>
              </a:rPr>
              <a:t>KJV</a:t>
            </a:r>
          </a:p>
        </p:txBody>
      </p:sp>
    </p:spTree>
    <p:extLst>
      <p:ext uri="{BB962C8B-B14F-4D97-AF65-F5344CB8AC3E}">
        <p14:creationId xmlns:p14="http://schemas.microsoft.com/office/powerpoint/2010/main" val="29322270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j0174966"/>
          <p:cNvPicPr>
            <a:picLocks noChangeAspect="1" noChangeArrowheads="1"/>
          </p:cNvPicPr>
          <p:nvPr/>
        </p:nvPicPr>
        <p:blipFill>
          <a:blip r:embed="rId2"/>
          <a:srcRect/>
          <a:stretch>
            <a:fillRect/>
          </a:stretch>
        </p:blipFill>
        <p:spPr bwMode="auto">
          <a:xfrm>
            <a:off x="38099" y="0"/>
            <a:ext cx="9144000" cy="6858000"/>
          </a:xfrm>
          <a:prstGeom prst="rect">
            <a:avLst/>
          </a:prstGeom>
          <a:noFill/>
          <a:ln w="9525">
            <a:noFill/>
            <a:miter lim="800000"/>
            <a:headEnd/>
            <a:tailEnd/>
          </a:ln>
        </p:spPr>
      </p:pic>
      <p:sp>
        <p:nvSpPr>
          <p:cNvPr id="18436" name="Text Box 4"/>
          <p:cNvSpPr txBox="1">
            <a:spLocks noChangeArrowheads="1"/>
          </p:cNvSpPr>
          <p:nvPr/>
        </p:nvSpPr>
        <p:spPr bwMode="auto">
          <a:xfrm>
            <a:off x="533400" y="2133600"/>
            <a:ext cx="8229600" cy="3108543"/>
          </a:xfrm>
          <a:prstGeom prst="rect">
            <a:avLst/>
          </a:prstGeom>
          <a:solidFill>
            <a:schemeClr val="tx1"/>
          </a:solidFill>
          <a:ln w="9525">
            <a:solidFill>
              <a:schemeClr val="accent1"/>
            </a:solidFill>
            <a:miter lim="800000"/>
            <a:headEnd/>
            <a:tailEnd/>
          </a:ln>
        </p:spPr>
        <p:txBody>
          <a:bodyPr>
            <a:spAutoFit/>
          </a:bodyPr>
          <a:lstStyle/>
          <a:p>
            <a:pPr fontAlgn="base">
              <a:spcBef>
                <a:spcPct val="50000"/>
              </a:spcBef>
              <a:spcAft>
                <a:spcPct val="0"/>
              </a:spcAft>
            </a:pPr>
            <a:r>
              <a:rPr lang="en-US" sz="2800" dirty="0">
                <a:solidFill>
                  <a:srgbClr val="000000"/>
                </a:solidFill>
              </a:rPr>
              <a:t>1. Having or showing a moderate estimation of one’s own talents, abilities, and value. 2. Having a shy or retiring nature; reserved. 3. Observing conventional proprieties in speech, behavior, or dress. 4. Quiet and humble in appearance; unpretentious: a modest house  5. Moderate; not extreme: a modest charge.”   (</a:t>
            </a:r>
            <a:r>
              <a:rPr lang="en-US" sz="2800" i="1" dirty="0">
                <a:solidFill>
                  <a:srgbClr val="000000"/>
                </a:solidFill>
              </a:rPr>
              <a:t>American Heritage Dictionary</a:t>
            </a:r>
            <a:r>
              <a:rPr lang="en-US" sz="2800" dirty="0">
                <a:solidFill>
                  <a:srgbClr val="000000"/>
                </a:solidFill>
              </a:rPr>
              <a:t>, p. 806).</a:t>
            </a:r>
          </a:p>
        </p:txBody>
      </p:sp>
      <p:sp>
        <p:nvSpPr>
          <p:cNvPr id="6" name="TextBox 5"/>
          <p:cNvSpPr txBox="1"/>
          <p:nvPr/>
        </p:nvSpPr>
        <p:spPr>
          <a:xfrm>
            <a:off x="1219200" y="533400"/>
            <a:ext cx="6629401" cy="69185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ts val="5100"/>
              </a:lnSpc>
            </a:pPr>
            <a:r>
              <a:rPr lang="en-US" sz="3600" dirty="0" smtClean="0">
                <a:solidFill>
                  <a:prstClr val="white"/>
                </a:solidFill>
                <a:latin typeface="Maiandra GD" pitchFamily="34" charset="0"/>
              </a:rPr>
              <a:t>Modest</a:t>
            </a:r>
            <a:endParaRPr lang="en-US" sz="3600" dirty="0">
              <a:solidFill>
                <a:prstClr val="white"/>
              </a:solidFill>
              <a:latin typeface="Maiandra GD" pitchFamily="34" charset="0"/>
            </a:endParaRPr>
          </a:p>
        </p:txBody>
      </p:sp>
    </p:spTree>
    <p:extLst>
      <p:ext uri="{BB962C8B-B14F-4D97-AF65-F5344CB8AC3E}">
        <p14:creationId xmlns:p14="http://schemas.microsoft.com/office/powerpoint/2010/main" val="31541615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457200" y="2590800"/>
            <a:ext cx="8229600" cy="1800225"/>
          </a:xfrm>
          <a:prstGeom prst="rect">
            <a:avLst/>
          </a:prstGeom>
          <a:solidFill>
            <a:schemeClr val="tx1"/>
          </a:solidFill>
          <a:ln w="9525">
            <a:solidFill>
              <a:schemeClr val="accent1"/>
            </a:solidFill>
            <a:miter lim="800000"/>
            <a:headEnd/>
            <a:tailEnd/>
          </a:ln>
        </p:spPr>
        <p:txBody>
          <a:bodyPr>
            <a:spAutoFit/>
          </a:bodyPr>
          <a:lstStyle/>
          <a:p>
            <a:pPr fontAlgn="base">
              <a:spcBef>
                <a:spcPct val="50000"/>
              </a:spcBef>
              <a:spcAft>
                <a:spcPct val="0"/>
              </a:spcAft>
            </a:pPr>
            <a:r>
              <a:rPr lang="en-US" sz="2800" u="sng" dirty="0">
                <a:solidFill>
                  <a:srgbClr val="000000"/>
                </a:solidFill>
              </a:rPr>
              <a:t>W. E. Vine</a:t>
            </a:r>
            <a:r>
              <a:rPr lang="en-US" sz="2800" dirty="0">
                <a:solidFill>
                  <a:srgbClr val="000000"/>
                </a:solidFill>
              </a:rPr>
              <a:t>: “orderly, well-arranged, decent, ... The well-ordering is not of dress and demeanor only, but of the inner life, uttering indeed and expressing itself in the outward conversation.” (Vol. III, p. 79).</a:t>
            </a:r>
          </a:p>
        </p:txBody>
      </p:sp>
      <p:sp>
        <p:nvSpPr>
          <p:cNvPr id="6" name="TextBox 5"/>
          <p:cNvSpPr txBox="1"/>
          <p:nvPr/>
        </p:nvSpPr>
        <p:spPr>
          <a:xfrm>
            <a:off x="1219200" y="533400"/>
            <a:ext cx="6629401" cy="69185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ts val="5100"/>
              </a:lnSpc>
            </a:pPr>
            <a:r>
              <a:rPr lang="en-US" sz="3600" dirty="0" smtClean="0">
                <a:solidFill>
                  <a:prstClr val="white"/>
                </a:solidFill>
                <a:latin typeface="Maiandra GD" pitchFamily="34" charset="0"/>
              </a:rPr>
              <a:t>Modest</a:t>
            </a:r>
            <a:endParaRPr lang="en-US" sz="3600" dirty="0">
              <a:solidFill>
                <a:prstClr val="white"/>
              </a:solidFill>
              <a:latin typeface="Maiandra GD" pitchFamily="34" charset="0"/>
            </a:endParaRPr>
          </a:p>
        </p:txBody>
      </p:sp>
      <p:pic>
        <p:nvPicPr>
          <p:cNvPr id="7" name="Picture 2" descr="j0238267"/>
          <p:cNvPicPr>
            <a:picLocks noChangeAspect="1" noChangeArrowheads="1"/>
          </p:cNvPicPr>
          <p:nvPr/>
        </p:nvPicPr>
        <p:blipFill>
          <a:blip r:embed="rId2"/>
          <a:srcRect/>
          <a:stretch>
            <a:fillRect/>
          </a:stretch>
        </p:blipFill>
        <p:spPr>
          <a:xfrm>
            <a:off x="152400" y="-19737"/>
            <a:ext cx="2808288" cy="1658938"/>
          </a:xfrm>
          <a:prstGeom prst="rect">
            <a:avLst/>
          </a:prstGeom>
          <a:noFill/>
        </p:spPr>
      </p:pic>
    </p:spTree>
    <p:extLst>
      <p:ext uri="{BB962C8B-B14F-4D97-AF65-F5344CB8AC3E}">
        <p14:creationId xmlns:p14="http://schemas.microsoft.com/office/powerpoint/2010/main" val="29347857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609600" y="1717675"/>
            <a:ext cx="8229600" cy="4149725"/>
          </a:xfrm>
          <a:prstGeom prst="rect">
            <a:avLst/>
          </a:prstGeom>
          <a:solidFill>
            <a:schemeClr val="tx1"/>
          </a:solidFill>
          <a:ln w="9525">
            <a:solidFill>
              <a:schemeClr val="accent1"/>
            </a:solidFill>
            <a:miter lim="800000"/>
            <a:headEnd/>
            <a:tailEnd/>
          </a:ln>
        </p:spPr>
        <p:txBody>
          <a:bodyPr>
            <a:spAutoFit/>
          </a:bodyPr>
          <a:lstStyle/>
          <a:p>
            <a:pPr fontAlgn="base">
              <a:spcBef>
                <a:spcPct val="50000"/>
              </a:spcBef>
              <a:spcAft>
                <a:spcPct val="0"/>
              </a:spcAft>
            </a:pPr>
            <a:r>
              <a:rPr lang="en-US" sz="2800" u="sng" dirty="0" err="1">
                <a:solidFill>
                  <a:srgbClr val="000000"/>
                </a:solidFill>
              </a:rPr>
              <a:t>Strongs</a:t>
            </a:r>
            <a:r>
              <a:rPr lang="en-US" sz="2800" u="sng" dirty="0">
                <a:solidFill>
                  <a:srgbClr val="000000"/>
                </a:solidFill>
              </a:rPr>
              <a:t>:</a:t>
            </a:r>
            <a:r>
              <a:rPr lang="en-US" sz="2800" dirty="0">
                <a:solidFill>
                  <a:srgbClr val="000000"/>
                </a:solidFill>
              </a:rPr>
              <a:t> “orderly, i.e. decorous: - of good behavior” (#2887). From </a:t>
            </a:r>
            <a:r>
              <a:rPr lang="en-US" sz="2800" dirty="0" err="1">
                <a:solidFill>
                  <a:srgbClr val="000000"/>
                </a:solidFill>
              </a:rPr>
              <a:t>kosmos</a:t>
            </a:r>
            <a:r>
              <a:rPr lang="en-US" sz="2800" dirty="0">
                <a:solidFill>
                  <a:srgbClr val="000000"/>
                </a:solidFill>
              </a:rPr>
              <a:t> (#2889) which means orderly or well arranged. Word for world.</a:t>
            </a:r>
          </a:p>
          <a:p>
            <a:pPr fontAlgn="base">
              <a:spcBef>
                <a:spcPct val="50000"/>
              </a:spcBef>
              <a:spcAft>
                <a:spcPct val="0"/>
              </a:spcAft>
            </a:pPr>
            <a:endParaRPr lang="en-US" sz="2800" dirty="0">
              <a:solidFill>
                <a:srgbClr val="000000"/>
              </a:solidFill>
            </a:endParaRPr>
          </a:p>
          <a:p>
            <a:pPr fontAlgn="base">
              <a:spcBef>
                <a:spcPct val="0"/>
              </a:spcBef>
              <a:spcAft>
                <a:spcPct val="0"/>
              </a:spcAft>
            </a:pPr>
            <a:r>
              <a:rPr lang="en-US" sz="2800" u="sng" dirty="0">
                <a:solidFill>
                  <a:srgbClr val="000000"/>
                </a:solidFill>
              </a:rPr>
              <a:t>Thayer:</a:t>
            </a:r>
            <a:r>
              <a:rPr lang="en-US" sz="2800" dirty="0">
                <a:solidFill>
                  <a:srgbClr val="000000"/>
                </a:solidFill>
              </a:rPr>
              <a:t> “well-arranged, seemly, modest” (p. 356).</a:t>
            </a:r>
          </a:p>
          <a:p>
            <a:pPr fontAlgn="base">
              <a:spcBef>
                <a:spcPct val="0"/>
              </a:spcBef>
              <a:spcAft>
                <a:spcPct val="0"/>
              </a:spcAft>
            </a:pPr>
            <a:endParaRPr lang="en-US" sz="2800" dirty="0">
              <a:solidFill>
                <a:srgbClr val="000000"/>
              </a:solidFill>
            </a:endParaRPr>
          </a:p>
          <a:p>
            <a:pPr fontAlgn="base">
              <a:spcBef>
                <a:spcPct val="0"/>
              </a:spcBef>
              <a:spcAft>
                <a:spcPct val="0"/>
              </a:spcAft>
            </a:pPr>
            <a:r>
              <a:rPr lang="en-US" sz="2800" u="sng" dirty="0">
                <a:solidFill>
                  <a:srgbClr val="000000"/>
                </a:solidFill>
              </a:rPr>
              <a:t>Bauer:</a:t>
            </a:r>
            <a:r>
              <a:rPr lang="en-US" sz="2800" dirty="0">
                <a:solidFill>
                  <a:srgbClr val="000000"/>
                </a:solidFill>
              </a:rPr>
              <a:t> “respectable, honorable” (p. 445).</a:t>
            </a:r>
          </a:p>
          <a:p>
            <a:pPr fontAlgn="base">
              <a:spcBef>
                <a:spcPct val="0"/>
              </a:spcBef>
              <a:spcAft>
                <a:spcPct val="0"/>
              </a:spcAft>
            </a:pPr>
            <a:endParaRPr lang="en-US" sz="2800" dirty="0">
              <a:solidFill>
                <a:srgbClr val="000000"/>
              </a:solidFill>
            </a:endParaRPr>
          </a:p>
          <a:p>
            <a:pPr fontAlgn="base">
              <a:spcBef>
                <a:spcPct val="0"/>
              </a:spcBef>
              <a:spcAft>
                <a:spcPct val="0"/>
              </a:spcAft>
            </a:pPr>
            <a:r>
              <a:rPr lang="en-US" sz="2800" u="sng" dirty="0">
                <a:solidFill>
                  <a:srgbClr val="000000"/>
                </a:solidFill>
              </a:rPr>
              <a:t>Kubo:</a:t>
            </a:r>
            <a:r>
              <a:rPr lang="en-US" sz="2800" dirty="0">
                <a:solidFill>
                  <a:srgbClr val="000000"/>
                </a:solidFill>
              </a:rPr>
              <a:t> “modest, respectable” (p. 205).</a:t>
            </a:r>
          </a:p>
        </p:txBody>
      </p:sp>
      <p:sp>
        <p:nvSpPr>
          <p:cNvPr id="6" name="TextBox 5"/>
          <p:cNvSpPr txBox="1"/>
          <p:nvPr/>
        </p:nvSpPr>
        <p:spPr>
          <a:xfrm>
            <a:off x="1219200" y="533400"/>
            <a:ext cx="6629401" cy="69185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ts val="5100"/>
              </a:lnSpc>
            </a:pPr>
            <a:r>
              <a:rPr lang="en-US" sz="3600" dirty="0" smtClean="0">
                <a:solidFill>
                  <a:prstClr val="white"/>
                </a:solidFill>
                <a:latin typeface="Maiandra GD" pitchFamily="34" charset="0"/>
              </a:rPr>
              <a:t>Modest</a:t>
            </a:r>
            <a:endParaRPr lang="en-US" sz="3600" dirty="0">
              <a:solidFill>
                <a:prstClr val="white"/>
              </a:solidFill>
              <a:latin typeface="Maiandra GD" pitchFamily="34" charset="0"/>
            </a:endParaRPr>
          </a:p>
        </p:txBody>
      </p:sp>
      <p:pic>
        <p:nvPicPr>
          <p:cNvPr id="5" name="Picture 2" descr="j0238267"/>
          <p:cNvPicPr>
            <a:picLocks noChangeAspect="1" noChangeArrowheads="1"/>
          </p:cNvPicPr>
          <p:nvPr/>
        </p:nvPicPr>
        <p:blipFill>
          <a:blip r:embed="rId2"/>
          <a:srcRect/>
          <a:stretch>
            <a:fillRect/>
          </a:stretch>
        </p:blipFill>
        <p:spPr>
          <a:xfrm>
            <a:off x="152400" y="-19737"/>
            <a:ext cx="2808288" cy="1658938"/>
          </a:xfrm>
          <a:prstGeom prst="rect">
            <a:avLst/>
          </a:prstGeom>
          <a:noFill/>
        </p:spPr>
      </p:pic>
    </p:spTree>
    <p:extLst>
      <p:ext uri="{BB962C8B-B14F-4D97-AF65-F5344CB8AC3E}">
        <p14:creationId xmlns:p14="http://schemas.microsoft.com/office/powerpoint/2010/main" val="12363121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9" name="Text Box 5"/>
          <p:cNvSpPr txBox="1">
            <a:spLocks noChangeArrowheads="1"/>
          </p:cNvSpPr>
          <p:nvPr/>
        </p:nvSpPr>
        <p:spPr bwMode="auto">
          <a:xfrm>
            <a:off x="3184893" y="2667000"/>
            <a:ext cx="3520707" cy="3477875"/>
          </a:xfrm>
          <a:prstGeom prst="rect">
            <a:avLst/>
          </a:prstGeom>
          <a:noFill/>
          <a:ln w="9525">
            <a:noFill/>
            <a:miter lim="800000"/>
            <a:headEnd/>
            <a:tailEnd/>
          </a:ln>
          <a:effectLst/>
        </p:spPr>
        <p:txBody>
          <a:bodyPr wrap="none">
            <a:spAutoFit/>
          </a:bodyPr>
          <a:lstStyle/>
          <a:p>
            <a:pPr fontAlgn="base">
              <a:spcBef>
                <a:spcPct val="0"/>
              </a:spcBef>
              <a:spcAft>
                <a:spcPct val="0"/>
              </a:spcAft>
              <a:buFontTx/>
              <a:buChar char="•"/>
              <a:defRPr/>
            </a:pPr>
            <a:r>
              <a:rPr lang="en-US" sz="4400" b="1" dirty="0">
                <a:solidFill>
                  <a:srgbClr val="FFFF00"/>
                </a:solidFill>
                <a:effectLst>
                  <a:outerShdw blurRad="38100" dist="38100" dir="2700000" algn="tl">
                    <a:srgbClr val="000000"/>
                  </a:outerShdw>
                </a:effectLst>
              </a:rPr>
              <a:t> Reserved</a:t>
            </a:r>
          </a:p>
          <a:p>
            <a:pPr fontAlgn="base">
              <a:spcBef>
                <a:spcPct val="0"/>
              </a:spcBef>
              <a:spcAft>
                <a:spcPct val="0"/>
              </a:spcAft>
              <a:buFontTx/>
              <a:buChar char="•"/>
              <a:defRPr/>
            </a:pPr>
            <a:r>
              <a:rPr lang="en-US" sz="4400" b="1" dirty="0">
                <a:solidFill>
                  <a:srgbClr val="FFFF00"/>
                </a:solidFill>
                <a:effectLst>
                  <a:outerShdw blurRad="38100" dist="38100" dir="2700000" algn="tl">
                    <a:srgbClr val="000000"/>
                  </a:outerShdw>
                </a:effectLst>
              </a:rPr>
              <a:t> Humble</a:t>
            </a:r>
          </a:p>
          <a:p>
            <a:pPr fontAlgn="base">
              <a:spcBef>
                <a:spcPct val="0"/>
              </a:spcBef>
              <a:spcAft>
                <a:spcPct val="0"/>
              </a:spcAft>
              <a:buFontTx/>
              <a:buChar char="•"/>
              <a:defRPr/>
            </a:pPr>
            <a:r>
              <a:rPr lang="en-US" sz="4400" b="1" dirty="0">
                <a:solidFill>
                  <a:srgbClr val="FFFF00"/>
                </a:solidFill>
                <a:effectLst>
                  <a:outerShdw blurRad="38100" dist="38100" dir="2700000" algn="tl">
                    <a:srgbClr val="000000"/>
                  </a:outerShdw>
                </a:effectLst>
              </a:rPr>
              <a:t> Respectable</a:t>
            </a:r>
          </a:p>
          <a:p>
            <a:pPr fontAlgn="base">
              <a:spcBef>
                <a:spcPct val="0"/>
              </a:spcBef>
              <a:spcAft>
                <a:spcPct val="0"/>
              </a:spcAft>
              <a:buFontTx/>
              <a:buChar char="•"/>
              <a:defRPr/>
            </a:pPr>
            <a:r>
              <a:rPr lang="en-US" sz="4400" b="1" dirty="0">
                <a:solidFill>
                  <a:srgbClr val="FFFF00"/>
                </a:solidFill>
                <a:effectLst>
                  <a:outerShdw blurRad="38100" dist="38100" dir="2700000" algn="tl">
                    <a:srgbClr val="000000"/>
                  </a:outerShdw>
                </a:effectLst>
              </a:rPr>
              <a:t> Decent</a:t>
            </a:r>
          </a:p>
          <a:p>
            <a:pPr fontAlgn="base">
              <a:spcBef>
                <a:spcPct val="0"/>
              </a:spcBef>
              <a:spcAft>
                <a:spcPct val="0"/>
              </a:spcAft>
              <a:buFontTx/>
              <a:buChar char="•"/>
              <a:defRPr/>
            </a:pPr>
            <a:r>
              <a:rPr lang="en-US" sz="4400" b="1" dirty="0">
                <a:solidFill>
                  <a:srgbClr val="FFFF00"/>
                </a:solidFill>
                <a:effectLst>
                  <a:outerShdw blurRad="38100" dist="38100" dir="2700000" algn="tl">
                    <a:srgbClr val="000000"/>
                  </a:outerShdw>
                </a:effectLst>
              </a:rPr>
              <a:t> Orderly</a:t>
            </a:r>
          </a:p>
        </p:txBody>
      </p:sp>
      <p:pic>
        <p:nvPicPr>
          <p:cNvPr id="6" name="Picture 2" descr="http://www.christiansdressingmodestly.com/images/woman_praying.jpg"/>
          <p:cNvPicPr>
            <a:picLocks noChangeAspect="1" noChangeArrowheads="1"/>
          </p:cNvPicPr>
          <p:nvPr/>
        </p:nvPicPr>
        <p:blipFill>
          <a:blip r:embed="rId2"/>
          <a:srcRect/>
          <a:stretch>
            <a:fillRect/>
          </a:stretch>
        </p:blipFill>
        <p:spPr bwMode="auto">
          <a:xfrm>
            <a:off x="394785" y="3124200"/>
            <a:ext cx="2653215" cy="2667000"/>
          </a:xfrm>
          <a:prstGeom prst="ellipse">
            <a:avLst/>
          </a:prstGeom>
          <a:ln>
            <a:noFill/>
          </a:ln>
          <a:effectLst>
            <a:softEdge rad="112500"/>
          </a:effectLst>
        </p:spPr>
      </p:pic>
      <p:sp>
        <p:nvSpPr>
          <p:cNvPr id="7" name="TextBox 6"/>
          <p:cNvSpPr txBox="1"/>
          <p:nvPr/>
        </p:nvSpPr>
        <p:spPr>
          <a:xfrm>
            <a:off x="1219200" y="533400"/>
            <a:ext cx="6629401" cy="69185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ts val="5100"/>
              </a:lnSpc>
            </a:pPr>
            <a:r>
              <a:rPr lang="en-US" sz="3600" dirty="0" smtClean="0">
                <a:solidFill>
                  <a:prstClr val="white"/>
                </a:solidFill>
                <a:latin typeface="Maiandra GD" pitchFamily="34" charset="0"/>
              </a:rPr>
              <a:t>Modest Summarized</a:t>
            </a:r>
            <a:endParaRPr lang="en-US" sz="3600" dirty="0">
              <a:solidFill>
                <a:prstClr val="white"/>
              </a:solidFill>
              <a:latin typeface="Maiandra GD" pitchFamily="34" charset="0"/>
            </a:endParaRPr>
          </a:p>
        </p:txBody>
      </p:sp>
      <p:pic>
        <p:nvPicPr>
          <p:cNvPr id="22530" name="Picture 2" descr="j0238267"/>
          <p:cNvPicPr>
            <a:picLocks noGrp="1" noChangeAspect="1" noChangeArrowheads="1"/>
          </p:cNvPicPr>
          <p:nvPr>
            <p:ph sz="half" idx="2"/>
          </p:nvPr>
        </p:nvPicPr>
        <p:blipFill>
          <a:blip r:embed="rId3"/>
          <a:srcRect/>
          <a:stretch>
            <a:fillRect/>
          </a:stretch>
        </p:blipFill>
        <p:spPr>
          <a:xfrm>
            <a:off x="6107112" y="914400"/>
            <a:ext cx="2808288" cy="1658938"/>
          </a:xfrm>
          <a:noFill/>
        </p:spPr>
      </p:pic>
    </p:spTree>
    <p:extLst>
      <p:ext uri="{BB962C8B-B14F-4D97-AF65-F5344CB8AC3E}">
        <p14:creationId xmlns:p14="http://schemas.microsoft.com/office/powerpoint/2010/main" val="4566734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8949"/>
                                        </p:tgtEl>
                                        <p:attrNameLst>
                                          <p:attrName>style.visibility</p:attrName>
                                        </p:attrNameLst>
                                      </p:cBhvr>
                                      <p:to>
                                        <p:strVal val="visible"/>
                                      </p:to>
                                    </p:set>
                                    <p:animEffect transition="in" filter="diamond(in)">
                                      <p:cBhvr>
                                        <p:cTn id="7" dur="2000"/>
                                        <p:tgtEl>
                                          <p:spTgt spid="33894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smtClean="0">
                <a:solidFill>
                  <a:prstClr val="white"/>
                </a:solidFill>
                <a:latin typeface="Maiandra GD" pitchFamily="34" charset="0"/>
              </a:rPr>
              <a:t>Simple Principles For Dress</a:t>
            </a:r>
            <a:endParaRPr lang="en-US" sz="3600" dirty="0">
              <a:solidFill>
                <a:prstClr val="white"/>
              </a:solidFill>
              <a:latin typeface="Maiandra GD" pitchFamily="34" charset="0"/>
            </a:endParaRPr>
          </a:p>
        </p:txBody>
      </p:sp>
      <p:sp>
        <p:nvSpPr>
          <p:cNvPr id="4" name="TextBox 3"/>
          <p:cNvSpPr txBox="1"/>
          <p:nvPr/>
        </p:nvSpPr>
        <p:spPr>
          <a:xfrm>
            <a:off x="609600" y="1371600"/>
            <a:ext cx="8534400" cy="2246769"/>
          </a:xfrm>
          <a:prstGeom prst="rect">
            <a:avLst/>
          </a:prstGeom>
          <a:noFill/>
        </p:spPr>
        <p:txBody>
          <a:bodyPr wrap="square" rtlCol="0">
            <a:spAutoFit/>
          </a:bodyPr>
          <a:lstStyle/>
          <a:p>
            <a:pPr marL="457200" indent="-457200">
              <a:buFont typeface="+mj-lt"/>
              <a:buAutoNum type="alphaUcPeriod"/>
            </a:pPr>
            <a:r>
              <a:rPr lang="en-US" sz="2800" dirty="0" smtClean="0">
                <a:effectLst>
                  <a:outerShdw blurRad="38100" dist="38100" dir="2700000" algn="tl">
                    <a:srgbClr val="000000">
                      <a:alpha val="43137"/>
                    </a:srgbClr>
                  </a:outerShdw>
                </a:effectLst>
              </a:rPr>
              <a:t>Divinely Made Clothing</a:t>
            </a:r>
          </a:p>
          <a:p>
            <a:pPr marL="457200" indent="-457200">
              <a:buFont typeface="+mj-lt"/>
              <a:buAutoNum type="alphaUcPeriod"/>
            </a:pPr>
            <a:r>
              <a:rPr lang="en-US" sz="2800" dirty="0" smtClean="0">
                <a:effectLst>
                  <a:outerShdw blurRad="38100" dist="38100" dir="2700000" algn="tl">
                    <a:srgbClr val="000000">
                      <a:alpha val="43137"/>
                    </a:srgbClr>
                  </a:outerShdw>
                </a:effectLst>
              </a:rPr>
              <a:t>Nakedness is Not to be Seen (Except by Mate)</a:t>
            </a:r>
          </a:p>
          <a:p>
            <a:pPr marL="457200" indent="-457200">
              <a:buFont typeface="+mj-lt"/>
              <a:buAutoNum type="alphaUcPeriod"/>
            </a:pPr>
            <a:r>
              <a:rPr lang="en-US" sz="2800" dirty="0" smtClean="0">
                <a:effectLst>
                  <a:outerShdw blurRad="38100" dist="38100" dir="2700000" algn="tl">
                    <a:srgbClr val="000000">
                      <a:alpha val="43137"/>
                    </a:srgbClr>
                  </a:outerShdw>
                </a:effectLst>
              </a:rPr>
              <a:t>Men are More Visually Stimulated Than Women</a:t>
            </a:r>
          </a:p>
          <a:p>
            <a:pPr marL="457200" indent="-457200">
              <a:buFont typeface="+mj-lt"/>
              <a:buAutoNum type="alphaUcPeriod"/>
            </a:pPr>
            <a:r>
              <a:rPr lang="en-US" sz="2800" dirty="0" smtClean="0">
                <a:effectLst>
                  <a:outerShdw blurRad="38100" dist="38100" dir="2700000" algn="tl">
                    <a:srgbClr val="000000">
                      <a:alpha val="43137"/>
                    </a:srgbClr>
                  </a:outerShdw>
                </a:effectLst>
              </a:rPr>
              <a:t>Modest</a:t>
            </a:r>
          </a:p>
          <a:p>
            <a:pPr marL="457200" indent="-457200">
              <a:buFont typeface="+mj-lt"/>
              <a:buAutoNum type="alphaUcPeriod"/>
            </a:pPr>
            <a:r>
              <a:rPr lang="en-US" sz="2800" dirty="0" smtClean="0">
                <a:effectLst>
                  <a:outerShdw blurRad="38100" dist="38100" dir="2700000" algn="tl">
                    <a:srgbClr val="000000">
                      <a:alpha val="43137"/>
                    </a:srgbClr>
                  </a:outerShdw>
                </a:effectLst>
              </a:rPr>
              <a:t>Shame</a:t>
            </a:r>
          </a:p>
        </p:txBody>
      </p:sp>
      <p:sp>
        <p:nvSpPr>
          <p:cNvPr id="5" name="Text Box 2"/>
          <p:cNvSpPr txBox="1">
            <a:spLocks noChangeArrowheads="1"/>
          </p:cNvSpPr>
          <p:nvPr/>
        </p:nvSpPr>
        <p:spPr bwMode="auto">
          <a:xfrm>
            <a:off x="838200" y="3810000"/>
            <a:ext cx="7620000" cy="2369880"/>
          </a:xfrm>
          <a:prstGeom prst="rect">
            <a:avLst/>
          </a:prstGeom>
          <a:solidFill>
            <a:schemeClr val="tx1"/>
          </a:solidFill>
          <a:ln w="9525">
            <a:noFill/>
            <a:miter lim="800000"/>
            <a:headEnd/>
            <a:tailEnd/>
          </a:ln>
        </p:spPr>
        <p:txBody>
          <a:bodyPr>
            <a:spAutoFit/>
          </a:bodyPr>
          <a:lstStyle/>
          <a:p>
            <a:pPr algn="ctr" fontAlgn="base">
              <a:spcBef>
                <a:spcPct val="0"/>
              </a:spcBef>
              <a:spcAft>
                <a:spcPct val="0"/>
              </a:spcAft>
            </a:pPr>
            <a:r>
              <a:rPr lang="en-US" sz="2800" b="1" u="sng" dirty="0" smtClean="0">
                <a:solidFill>
                  <a:schemeClr val="bg1"/>
                </a:solidFill>
                <a:latin typeface="Times New Roman" pitchFamily="18" charset="0"/>
              </a:rPr>
              <a:t>1 Timothy 2:9-10</a:t>
            </a:r>
          </a:p>
          <a:p>
            <a:pPr fontAlgn="base">
              <a:spcBef>
                <a:spcPct val="0"/>
              </a:spcBef>
              <a:spcAft>
                <a:spcPct val="0"/>
              </a:spcAft>
            </a:pPr>
            <a:r>
              <a:rPr lang="en-US" sz="2400" dirty="0" smtClean="0">
                <a:solidFill>
                  <a:schemeClr val="bg1"/>
                </a:solidFill>
                <a:latin typeface="Times New Roman" pitchFamily="18" charset="0"/>
              </a:rPr>
              <a:t>9 </a:t>
            </a:r>
            <a:r>
              <a:rPr lang="en-US" sz="2400" dirty="0">
                <a:solidFill>
                  <a:schemeClr val="bg1"/>
                </a:solidFill>
                <a:latin typeface="Times New Roman" pitchFamily="18" charset="0"/>
              </a:rPr>
              <a:t>In like manner also, that women adorn themselves in modest apparel, with </a:t>
            </a:r>
            <a:r>
              <a:rPr lang="en-US" sz="2400" b="1" dirty="0">
                <a:solidFill>
                  <a:srgbClr val="C00000"/>
                </a:solidFill>
                <a:latin typeface="Times New Roman" pitchFamily="18" charset="0"/>
              </a:rPr>
              <a:t>shamefacedness</a:t>
            </a:r>
            <a:r>
              <a:rPr lang="en-US" sz="2400" dirty="0">
                <a:solidFill>
                  <a:schemeClr val="bg1"/>
                </a:solidFill>
                <a:latin typeface="Times New Roman" pitchFamily="18" charset="0"/>
              </a:rPr>
              <a:t> and sobriety; not with </a:t>
            </a:r>
            <a:r>
              <a:rPr lang="en-US" sz="2400" dirty="0" err="1">
                <a:solidFill>
                  <a:schemeClr val="bg1"/>
                </a:solidFill>
                <a:latin typeface="Times New Roman" pitchFamily="18" charset="0"/>
              </a:rPr>
              <a:t>broided</a:t>
            </a:r>
            <a:r>
              <a:rPr lang="en-US" sz="2400" dirty="0">
                <a:solidFill>
                  <a:schemeClr val="bg1"/>
                </a:solidFill>
                <a:latin typeface="Times New Roman" pitchFamily="18" charset="0"/>
              </a:rPr>
              <a:t> hair, or gold, or pearls, or costly array</a:t>
            </a:r>
            <a:r>
              <a:rPr lang="en-US" sz="2400" dirty="0" smtClean="0">
                <a:solidFill>
                  <a:schemeClr val="bg1"/>
                </a:solidFill>
                <a:latin typeface="Times New Roman" pitchFamily="18" charset="0"/>
              </a:rPr>
              <a:t>;</a:t>
            </a:r>
            <a:endParaRPr lang="en-US" sz="2400" dirty="0">
              <a:solidFill>
                <a:schemeClr val="bg1"/>
              </a:solidFill>
              <a:latin typeface="Times New Roman" pitchFamily="18" charset="0"/>
            </a:endParaRPr>
          </a:p>
          <a:p>
            <a:pPr fontAlgn="base">
              <a:spcBef>
                <a:spcPct val="0"/>
              </a:spcBef>
              <a:spcAft>
                <a:spcPct val="0"/>
              </a:spcAft>
            </a:pPr>
            <a:r>
              <a:rPr lang="en-US" sz="2400" dirty="0">
                <a:solidFill>
                  <a:schemeClr val="bg1"/>
                </a:solidFill>
                <a:latin typeface="Times New Roman" pitchFamily="18" charset="0"/>
              </a:rPr>
              <a:t>10 But (which </a:t>
            </a:r>
            <a:r>
              <a:rPr lang="en-US" sz="2400" dirty="0" err="1">
                <a:solidFill>
                  <a:schemeClr val="bg1"/>
                </a:solidFill>
                <a:latin typeface="Times New Roman" pitchFamily="18" charset="0"/>
              </a:rPr>
              <a:t>becometh</a:t>
            </a:r>
            <a:r>
              <a:rPr lang="en-US" sz="2400" dirty="0">
                <a:solidFill>
                  <a:schemeClr val="bg1"/>
                </a:solidFill>
                <a:latin typeface="Times New Roman" pitchFamily="18" charset="0"/>
              </a:rPr>
              <a:t> women professing godliness) with good </a:t>
            </a:r>
            <a:r>
              <a:rPr lang="en-US" sz="2400" dirty="0" smtClean="0">
                <a:solidFill>
                  <a:schemeClr val="bg1"/>
                </a:solidFill>
                <a:latin typeface="Times New Roman" pitchFamily="18" charset="0"/>
              </a:rPr>
              <a:t>works.                                                                    </a:t>
            </a:r>
            <a:r>
              <a:rPr lang="en-US" sz="2000" i="1" dirty="0" smtClean="0">
                <a:solidFill>
                  <a:schemeClr val="bg1"/>
                </a:solidFill>
                <a:latin typeface="Times New Roman" pitchFamily="18" charset="0"/>
              </a:rPr>
              <a:t>KJV</a:t>
            </a:r>
            <a:endParaRPr lang="en-US" sz="2000" i="1" dirty="0">
              <a:solidFill>
                <a:schemeClr val="bg1"/>
              </a:solidFill>
              <a:latin typeface="Times New Roman" pitchFamily="18" charset="0"/>
            </a:endParaRPr>
          </a:p>
        </p:txBody>
      </p:sp>
    </p:spTree>
    <p:extLst>
      <p:ext uri="{BB962C8B-B14F-4D97-AF65-F5344CB8AC3E}">
        <p14:creationId xmlns:p14="http://schemas.microsoft.com/office/powerpoint/2010/main" val="32028085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33400"/>
            <a:ext cx="6629401" cy="69185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ts val="5100"/>
              </a:lnSpc>
            </a:pPr>
            <a:r>
              <a:rPr lang="en-US" sz="3600" dirty="0" smtClean="0">
                <a:solidFill>
                  <a:prstClr val="white"/>
                </a:solidFill>
                <a:latin typeface="Maiandra GD" pitchFamily="34" charset="0"/>
              </a:rPr>
              <a:t>Shame</a:t>
            </a:r>
            <a:endParaRPr lang="en-US" sz="3600" dirty="0">
              <a:solidFill>
                <a:prstClr val="white"/>
              </a:solidFill>
              <a:latin typeface="Maiandra GD" pitchFamily="34" charset="0"/>
            </a:endParaRPr>
          </a:p>
        </p:txBody>
      </p:sp>
      <p:pic>
        <p:nvPicPr>
          <p:cNvPr id="3" name="Picture 2" descr="j0238267"/>
          <p:cNvPicPr>
            <a:picLocks noChangeAspect="1" noChangeArrowheads="1"/>
          </p:cNvPicPr>
          <p:nvPr/>
        </p:nvPicPr>
        <p:blipFill>
          <a:blip r:embed="rId2"/>
          <a:srcRect/>
          <a:stretch>
            <a:fillRect/>
          </a:stretch>
        </p:blipFill>
        <p:spPr>
          <a:xfrm>
            <a:off x="152400" y="-19737"/>
            <a:ext cx="2808288" cy="1658938"/>
          </a:xfrm>
          <a:prstGeom prst="rect">
            <a:avLst/>
          </a:prstGeom>
          <a:noFill/>
        </p:spPr>
      </p:pic>
      <p:sp>
        <p:nvSpPr>
          <p:cNvPr id="4" name="Text Box 3"/>
          <p:cNvSpPr txBox="1">
            <a:spLocks noChangeArrowheads="1"/>
          </p:cNvSpPr>
          <p:nvPr/>
        </p:nvSpPr>
        <p:spPr bwMode="auto">
          <a:xfrm>
            <a:off x="228600" y="1676400"/>
            <a:ext cx="8991600" cy="3970318"/>
          </a:xfrm>
          <a:prstGeom prst="rect">
            <a:avLst/>
          </a:prstGeom>
          <a:noFill/>
          <a:ln w="9525">
            <a:noFill/>
            <a:miter lim="800000"/>
            <a:headEnd/>
            <a:tailEnd/>
          </a:ln>
          <a:effectLst/>
        </p:spPr>
        <p:txBody>
          <a:bodyPr>
            <a:spAutoFit/>
          </a:bodyPr>
          <a:lstStyle/>
          <a:p>
            <a:pPr fontAlgn="base">
              <a:spcBef>
                <a:spcPct val="50000"/>
              </a:spcBef>
              <a:spcAft>
                <a:spcPct val="0"/>
              </a:spcAft>
              <a:buFont typeface="Wingdings" pitchFamily="2" charset="2"/>
              <a:buChar char="ü"/>
              <a:defRPr/>
            </a:pPr>
            <a:r>
              <a:rPr lang="en-US" sz="2400" b="1" dirty="0">
                <a:solidFill>
                  <a:srgbClr val="FFFFFF"/>
                </a:solidFill>
                <a:effectLst>
                  <a:outerShdw blurRad="38100" dist="38100" dir="2700000" algn="tl">
                    <a:srgbClr val="000000"/>
                  </a:outerShdw>
                </a:effectLst>
              </a:rPr>
              <a:t> KJV uses word “shamefacedness”; ASV - “</a:t>
            </a:r>
            <a:r>
              <a:rPr lang="en-US" sz="2400" b="1" dirty="0" err="1">
                <a:solidFill>
                  <a:srgbClr val="FFFFFF"/>
                </a:solidFill>
                <a:effectLst>
                  <a:outerShdw blurRad="38100" dist="38100" dir="2700000" algn="tl">
                    <a:srgbClr val="000000"/>
                  </a:outerShdw>
                </a:effectLst>
              </a:rPr>
              <a:t>shamefastness</a:t>
            </a:r>
            <a:r>
              <a:rPr lang="en-US" sz="2400" b="1" dirty="0">
                <a:solidFill>
                  <a:srgbClr val="FFFFFF"/>
                </a:solidFill>
                <a:effectLst>
                  <a:outerShdw blurRad="38100" dist="38100" dir="2700000" algn="tl">
                    <a:srgbClr val="000000"/>
                  </a:outerShdw>
                </a:effectLst>
              </a:rPr>
              <a:t>”; NKJV uses the word “ propriety”.</a:t>
            </a:r>
          </a:p>
          <a:p>
            <a:pPr fontAlgn="base">
              <a:spcBef>
                <a:spcPct val="50000"/>
              </a:spcBef>
              <a:spcAft>
                <a:spcPct val="0"/>
              </a:spcAft>
              <a:buFont typeface="Wingdings" pitchFamily="2" charset="2"/>
              <a:buChar char="ü"/>
              <a:defRPr/>
            </a:pPr>
            <a:r>
              <a:rPr lang="en-US" sz="2400" b="1" dirty="0">
                <a:solidFill>
                  <a:srgbClr val="FFFFFF"/>
                </a:solidFill>
                <a:effectLst>
                  <a:outerShdw blurRad="38100" dist="38100" dir="2700000" algn="tl">
                    <a:srgbClr val="000000"/>
                  </a:outerShdw>
                </a:effectLst>
              </a:rPr>
              <a:t> From AIDOS which means:</a:t>
            </a:r>
          </a:p>
          <a:p>
            <a:pPr lvl="1" fontAlgn="base">
              <a:spcBef>
                <a:spcPct val="50000"/>
              </a:spcBef>
              <a:spcAft>
                <a:spcPct val="0"/>
              </a:spcAft>
              <a:buFont typeface="Wingdings" pitchFamily="2" charset="2"/>
              <a:buChar char="Ø"/>
              <a:defRPr/>
            </a:pPr>
            <a:r>
              <a:rPr lang="en-US" sz="2400" b="1" dirty="0">
                <a:solidFill>
                  <a:srgbClr val="FFFFFF"/>
                </a:solidFill>
                <a:effectLst>
                  <a:outerShdw blurRad="38100" dist="38100" dir="2700000" algn="tl">
                    <a:srgbClr val="000000"/>
                  </a:outerShdw>
                </a:effectLst>
              </a:rPr>
              <a:t>“A sense of shame, modesty, </a:t>
            </a:r>
            <a:r>
              <a:rPr lang="en-US" sz="2400" b="1" dirty="0" smtClean="0">
                <a:solidFill>
                  <a:srgbClr val="FFFFFF"/>
                </a:solidFill>
                <a:effectLst>
                  <a:outerShdw blurRad="38100" dist="38100" dir="2700000" algn="tl">
                    <a:srgbClr val="000000"/>
                  </a:outerShdw>
                </a:effectLst>
              </a:rPr>
              <a:t>… </a:t>
            </a:r>
            <a:r>
              <a:rPr lang="en-US" sz="2400" b="1" dirty="0">
                <a:solidFill>
                  <a:srgbClr val="FFFFFF"/>
                </a:solidFill>
                <a:effectLst>
                  <a:outerShdw blurRad="38100" dist="38100" dir="2700000" algn="tl">
                    <a:srgbClr val="000000"/>
                  </a:outerShdw>
                </a:effectLst>
              </a:rPr>
              <a:t>‘</a:t>
            </a:r>
            <a:r>
              <a:rPr lang="en-US" sz="2400" b="1" dirty="0" err="1">
                <a:solidFill>
                  <a:srgbClr val="FFFFFF"/>
                </a:solidFill>
                <a:effectLst>
                  <a:outerShdw blurRad="38100" dist="38100" dir="2700000" algn="tl">
                    <a:srgbClr val="000000"/>
                  </a:outerShdw>
                </a:effectLst>
              </a:rPr>
              <a:t>Shamefastness</a:t>
            </a:r>
            <a:r>
              <a:rPr lang="en-US" sz="2400" b="1" dirty="0">
                <a:solidFill>
                  <a:srgbClr val="FFFFFF"/>
                </a:solidFill>
                <a:effectLst>
                  <a:outerShdw blurRad="38100" dist="38100" dir="2700000" algn="tl">
                    <a:srgbClr val="000000"/>
                  </a:outerShdw>
                </a:effectLst>
              </a:rPr>
              <a:t> is that modesty which is ‘fast’ or rooted in the character</a:t>
            </a:r>
            <a:r>
              <a:rPr lang="en-US" sz="2400" b="1" dirty="0" smtClean="0">
                <a:solidFill>
                  <a:srgbClr val="FFFFFF"/>
                </a:solidFill>
                <a:effectLst>
                  <a:outerShdw blurRad="38100" dist="38100" dir="2700000" algn="tl">
                    <a:srgbClr val="000000"/>
                  </a:outerShdw>
                </a:effectLst>
              </a:rPr>
              <a:t>...’” (</a:t>
            </a:r>
            <a:r>
              <a:rPr lang="en-US" sz="2400" b="1" dirty="0">
                <a:solidFill>
                  <a:srgbClr val="FFFFFF"/>
                </a:solidFill>
                <a:effectLst>
                  <a:outerShdw blurRad="38100" dist="38100" dir="2700000" algn="tl">
                    <a:srgbClr val="000000"/>
                  </a:outerShdw>
                </a:effectLst>
              </a:rPr>
              <a:t>Vines, Vol. IV, p. 17)</a:t>
            </a:r>
          </a:p>
          <a:p>
            <a:pPr lvl="1" fontAlgn="base">
              <a:spcBef>
                <a:spcPct val="50000"/>
              </a:spcBef>
              <a:spcAft>
                <a:spcPct val="0"/>
              </a:spcAft>
              <a:buFont typeface="Wingdings" pitchFamily="2" charset="2"/>
              <a:buChar char="Ø"/>
              <a:defRPr/>
            </a:pPr>
            <a:r>
              <a:rPr lang="en-US" sz="2400" b="1" dirty="0">
                <a:solidFill>
                  <a:srgbClr val="FFFFFF"/>
                </a:solidFill>
                <a:effectLst>
                  <a:outerShdw blurRad="38100" dist="38100" dir="2700000" algn="tl">
                    <a:srgbClr val="000000"/>
                  </a:outerShdw>
                </a:effectLst>
              </a:rPr>
              <a:t>Strong suggests that it may be from two words which would give the idea of “downcast eyes” thus meaning “bashfulness” (#127).</a:t>
            </a:r>
          </a:p>
        </p:txBody>
      </p:sp>
    </p:spTree>
    <p:extLst>
      <p:ext uri="{BB962C8B-B14F-4D97-AF65-F5344CB8AC3E}">
        <p14:creationId xmlns:p14="http://schemas.microsoft.com/office/powerpoint/2010/main" val="12443959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7428" y="533400"/>
            <a:ext cx="8534400" cy="584775"/>
          </a:xfrm>
          <a:prstGeom prst="rect">
            <a:avLst/>
          </a:prstGeom>
          <a:noFill/>
        </p:spPr>
        <p:txBody>
          <a:bodyPr wrap="square" rtlCol="0">
            <a:spAutoFit/>
          </a:bodyPr>
          <a:lstStyle/>
          <a:p>
            <a:pPr algn="ctr"/>
            <a:r>
              <a:rPr lang="en-US" sz="3200" u="sng" dirty="0" smtClean="0">
                <a:solidFill>
                  <a:srgbClr val="FFFF99"/>
                </a:solidFill>
              </a:rPr>
              <a:t>Possible to dress so as to be “sexually attractive”</a:t>
            </a:r>
            <a:endParaRPr lang="en-US" sz="3200" u="sng" dirty="0">
              <a:solidFill>
                <a:srgbClr val="FFFF99"/>
              </a:solidFill>
            </a:endParaRPr>
          </a:p>
        </p:txBody>
      </p:sp>
      <p:sp>
        <p:nvSpPr>
          <p:cNvPr id="7" name="TextBox 6"/>
          <p:cNvSpPr txBox="1"/>
          <p:nvPr/>
        </p:nvSpPr>
        <p:spPr>
          <a:xfrm>
            <a:off x="1371600" y="1447800"/>
            <a:ext cx="6705600" cy="1261884"/>
          </a:xfrm>
          <a:prstGeom prst="rect">
            <a:avLst/>
          </a:prstGeom>
          <a:solidFill>
            <a:schemeClr val="tx1"/>
          </a:solidFill>
        </p:spPr>
        <p:txBody>
          <a:bodyPr wrap="square" rtlCol="0">
            <a:spAutoFit/>
          </a:bodyPr>
          <a:lstStyle/>
          <a:p>
            <a:pPr algn="ctr"/>
            <a:r>
              <a:rPr lang="en-US" sz="2800" b="1" dirty="0" err="1">
                <a:solidFill>
                  <a:schemeClr val="bg1"/>
                </a:solidFill>
                <a:latin typeface="Times New Roman" pitchFamily="18" charset="0"/>
                <a:cs typeface="Times New Roman" pitchFamily="18" charset="0"/>
              </a:rPr>
              <a:t>Prov</a:t>
            </a:r>
            <a:r>
              <a:rPr lang="en-US" sz="2800" b="1" dirty="0">
                <a:solidFill>
                  <a:schemeClr val="bg1"/>
                </a:solidFill>
                <a:latin typeface="Times New Roman" pitchFamily="18" charset="0"/>
                <a:cs typeface="Times New Roman" pitchFamily="18" charset="0"/>
              </a:rPr>
              <a:t> </a:t>
            </a:r>
            <a:r>
              <a:rPr lang="en-US" sz="2800" b="1" dirty="0" smtClean="0">
                <a:solidFill>
                  <a:schemeClr val="bg1"/>
                </a:solidFill>
                <a:latin typeface="Times New Roman" pitchFamily="18" charset="0"/>
                <a:cs typeface="Times New Roman" pitchFamily="18" charset="0"/>
              </a:rPr>
              <a:t>7:10</a:t>
            </a:r>
          </a:p>
          <a:p>
            <a:r>
              <a:rPr lang="en-US" sz="2400" dirty="0" smtClean="0">
                <a:solidFill>
                  <a:schemeClr val="bg1"/>
                </a:solidFill>
                <a:latin typeface="Times New Roman" pitchFamily="18" charset="0"/>
                <a:cs typeface="Times New Roman" pitchFamily="18" charset="0"/>
              </a:rPr>
              <a:t>“And </a:t>
            </a:r>
            <a:r>
              <a:rPr lang="en-US" sz="2400" dirty="0">
                <a:solidFill>
                  <a:schemeClr val="bg1"/>
                </a:solidFill>
                <a:latin typeface="Times New Roman" pitchFamily="18" charset="0"/>
                <a:cs typeface="Times New Roman" pitchFamily="18" charset="0"/>
              </a:rPr>
              <a:t>there a woman met him,</a:t>
            </a:r>
          </a:p>
          <a:p>
            <a:r>
              <a:rPr lang="en-US" sz="2400" dirty="0">
                <a:solidFill>
                  <a:schemeClr val="bg1"/>
                </a:solidFill>
                <a:latin typeface="Times New Roman" pitchFamily="18" charset="0"/>
                <a:cs typeface="Times New Roman" pitchFamily="18" charset="0"/>
              </a:rPr>
              <a:t>With the attire of a harlot, and a crafty heart</a:t>
            </a:r>
            <a:r>
              <a:rPr lang="en-US" sz="2400" dirty="0" smtClean="0">
                <a:solidFill>
                  <a:schemeClr val="bg1"/>
                </a:solidFill>
                <a:latin typeface="Times New Roman" pitchFamily="18" charset="0"/>
                <a:cs typeface="Times New Roman" pitchFamily="18" charset="0"/>
              </a:rPr>
              <a:t>.” </a:t>
            </a:r>
            <a:endParaRPr lang="en-US" sz="2400" dirty="0">
              <a:solidFill>
                <a:schemeClr val="bg1"/>
              </a:solidFill>
              <a:latin typeface="Times New Roman" pitchFamily="18" charset="0"/>
              <a:cs typeface="Times New Roman" pitchFamily="18" charset="0"/>
            </a:endParaRPr>
          </a:p>
        </p:txBody>
      </p:sp>
      <p:sp>
        <p:nvSpPr>
          <p:cNvPr id="8" name="TextBox 7"/>
          <p:cNvSpPr txBox="1"/>
          <p:nvPr/>
        </p:nvSpPr>
        <p:spPr>
          <a:xfrm>
            <a:off x="1371600" y="3048000"/>
            <a:ext cx="6705600" cy="461665"/>
          </a:xfrm>
          <a:prstGeom prst="rect">
            <a:avLst/>
          </a:prstGeom>
          <a:solidFill>
            <a:schemeClr val="tx1"/>
          </a:solidFill>
        </p:spPr>
        <p:txBody>
          <a:bodyPr wrap="square" rtlCol="0">
            <a:spAutoFit/>
          </a:bodyPr>
          <a:lstStyle/>
          <a:p>
            <a:r>
              <a:rPr lang="en-US" sz="2400" dirty="0" smtClean="0">
                <a:solidFill>
                  <a:schemeClr val="bg1"/>
                </a:solidFill>
                <a:latin typeface="Times New Roman" pitchFamily="18" charset="0"/>
                <a:cs typeface="Times New Roman" pitchFamily="18" charset="0"/>
              </a:rPr>
              <a:t>“…dressed seductively” (LBP)</a:t>
            </a:r>
            <a:endParaRPr lang="en-US" sz="2400" dirty="0">
              <a:solidFill>
                <a:schemeClr val="bg1"/>
              </a:solidFill>
              <a:latin typeface="Times New Roman" pitchFamily="18" charset="0"/>
              <a:cs typeface="Times New Roman" pitchFamily="18" charset="0"/>
            </a:endParaRPr>
          </a:p>
        </p:txBody>
      </p:sp>
      <p:sp>
        <p:nvSpPr>
          <p:cNvPr id="9" name="TextBox 8"/>
          <p:cNvSpPr txBox="1"/>
          <p:nvPr/>
        </p:nvSpPr>
        <p:spPr>
          <a:xfrm>
            <a:off x="533400" y="3810395"/>
            <a:ext cx="8077200" cy="2492990"/>
          </a:xfrm>
          <a:prstGeom prst="rect">
            <a:avLst/>
          </a:prstGeom>
          <a:noFill/>
        </p:spPr>
        <p:txBody>
          <a:bodyPr wrap="square" rtlCol="0">
            <a:spAutoFit/>
          </a:bodyPr>
          <a:lstStyle/>
          <a:p>
            <a:pPr marL="342900" indent="-342900">
              <a:buFont typeface="+mj-lt"/>
              <a:buAutoNum type="arabicPeriod"/>
            </a:pPr>
            <a:r>
              <a:rPr lang="en-US" sz="2800" dirty="0" smtClean="0">
                <a:effectLst>
                  <a:outerShdw blurRad="38100" dist="38100" dir="2700000" algn="tl">
                    <a:srgbClr val="000000">
                      <a:alpha val="43137"/>
                    </a:srgbClr>
                  </a:outerShdw>
                </a:effectLst>
              </a:rPr>
              <a:t>Being sexually attractive / attracted is not wrong</a:t>
            </a:r>
          </a:p>
          <a:p>
            <a:pPr marL="800100" lvl="1" indent="-342900">
              <a:buFont typeface="Arial" pitchFamily="34" charset="0"/>
              <a:buChar char="•"/>
            </a:pPr>
            <a:r>
              <a:rPr lang="en-US" sz="2400" i="1" dirty="0" smtClean="0">
                <a:effectLst>
                  <a:outerShdw blurRad="38100" dist="38100" dir="2700000" algn="tl">
                    <a:srgbClr val="000000">
                      <a:alpha val="43137"/>
                    </a:srgbClr>
                  </a:outerShdw>
                </a:effectLst>
              </a:rPr>
              <a:t>Prov. 5:15-19</a:t>
            </a:r>
          </a:p>
          <a:p>
            <a:pPr marL="800100" lvl="1" indent="-342900">
              <a:buFont typeface="Arial" pitchFamily="34" charset="0"/>
              <a:buChar char="•"/>
            </a:pPr>
            <a:r>
              <a:rPr lang="en-US" sz="2400" i="1" dirty="0" smtClean="0">
                <a:effectLst>
                  <a:outerShdw blurRad="38100" dist="38100" dir="2700000" algn="tl">
                    <a:srgbClr val="000000">
                      <a:alpha val="43137"/>
                    </a:srgbClr>
                  </a:outerShdw>
                </a:effectLst>
              </a:rPr>
              <a:t>1 Cor. 7:9</a:t>
            </a:r>
          </a:p>
          <a:p>
            <a:pPr marL="800100" lvl="1" indent="-342900">
              <a:buFont typeface="Arial" pitchFamily="34" charset="0"/>
              <a:buChar char="•"/>
            </a:pPr>
            <a:r>
              <a:rPr lang="en-US" sz="2400" i="1" dirty="0" smtClean="0">
                <a:effectLst>
                  <a:outerShdw blurRad="38100" dist="38100" dir="2700000" algn="tl">
                    <a:srgbClr val="000000">
                      <a:alpha val="43137"/>
                    </a:srgbClr>
                  </a:outerShdw>
                </a:effectLst>
              </a:rPr>
              <a:t>In fact, God made us that way!</a:t>
            </a:r>
          </a:p>
          <a:p>
            <a:pPr marL="457200" indent="-457200">
              <a:buFont typeface="+mj-lt"/>
              <a:buAutoNum type="arabicPeriod"/>
            </a:pPr>
            <a:r>
              <a:rPr lang="en-US" sz="2800" dirty="0" smtClean="0">
                <a:effectLst>
                  <a:outerShdw blurRad="38100" dist="38100" dir="2700000" algn="tl">
                    <a:srgbClr val="000000">
                      <a:alpha val="43137"/>
                    </a:srgbClr>
                  </a:outerShdw>
                </a:effectLst>
              </a:rPr>
              <a:t>Being sexually attractive / attracted to anyone other than marriage partner – IS WRONG!</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78139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1000"/>
                                        <p:tgtEl>
                                          <p:spTgt spid="9">
                                            <p:txEl>
                                              <p:pRg st="1" end="1"/>
                                            </p:txEl>
                                          </p:spTgt>
                                        </p:tgtEl>
                                      </p:cBhvr>
                                    </p:animEffect>
                                    <p:anim calcmode="lin" valueType="num">
                                      <p:cBhvr>
                                        <p:cTn id="2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1000"/>
                                        <p:tgtEl>
                                          <p:spTgt spid="9">
                                            <p:txEl>
                                              <p:pRg st="2" end="2"/>
                                            </p:txEl>
                                          </p:spTgt>
                                        </p:tgtEl>
                                      </p:cBhvr>
                                    </p:animEffect>
                                    <p:anim calcmode="lin" valueType="num">
                                      <p:cBhvr>
                                        <p:cTn id="3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1000"/>
                                        <p:tgtEl>
                                          <p:spTgt spid="9">
                                            <p:txEl>
                                              <p:pRg st="3" end="3"/>
                                            </p:txEl>
                                          </p:spTgt>
                                        </p:tgtEl>
                                      </p:cBhvr>
                                    </p:animEffect>
                                    <p:anim calcmode="lin" valueType="num">
                                      <p:cBhvr>
                                        <p:cTn id="4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fade">
                                      <p:cBhvr>
                                        <p:cTn id="49" dur="1000"/>
                                        <p:tgtEl>
                                          <p:spTgt spid="9">
                                            <p:txEl>
                                              <p:pRg st="4" end="4"/>
                                            </p:txEl>
                                          </p:spTgt>
                                        </p:tgtEl>
                                      </p:cBhvr>
                                    </p:animEffect>
                                    <p:anim calcmode="lin" valueType="num">
                                      <p:cBhvr>
                                        <p:cTn id="5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smtClean="0">
                <a:solidFill>
                  <a:prstClr val="white"/>
                </a:solidFill>
                <a:latin typeface="Maiandra GD" pitchFamily="34" charset="0"/>
              </a:rPr>
              <a:t>Simple Principles For Dress</a:t>
            </a:r>
            <a:endParaRPr lang="en-US" sz="3600" dirty="0">
              <a:solidFill>
                <a:prstClr val="white"/>
              </a:solidFill>
              <a:latin typeface="Maiandra GD" pitchFamily="34" charset="0"/>
            </a:endParaRPr>
          </a:p>
        </p:txBody>
      </p:sp>
      <p:sp>
        <p:nvSpPr>
          <p:cNvPr id="4" name="TextBox 3"/>
          <p:cNvSpPr txBox="1"/>
          <p:nvPr/>
        </p:nvSpPr>
        <p:spPr>
          <a:xfrm>
            <a:off x="609600" y="1371600"/>
            <a:ext cx="8534400" cy="2677656"/>
          </a:xfrm>
          <a:prstGeom prst="rect">
            <a:avLst/>
          </a:prstGeom>
          <a:noFill/>
        </p:spPr>
        <p:txBody>
          <a:bodyPr wrap="square" rtlCol="0">
            <a:spAutoFit/>
          </a:bodyPr>
          <a:lstStyle/>
          <a:p>
            <a:pPr marL="457200" indent="-457200">
              <a:buFont typeface="+mj-lt"/>
              <a:buAutoNum type="alphaUcPeriod"/>
            </a:pPr>
            <a:r>
              <a:rPr lang="en-US" sz="2800" dirty="0" smtClean="0">
                <a:effectLst>
                  <a:outerShdw blurRad="38100" dist="38100" dir="2700000" algn="tl">
                    <a:srgbClr val="000000">
                      <a:alpha val="43137"/>
                    </a:srgbClr>
                  </a:outerShdw>
                </a:effectLst>
              </a:rPr>
              <a:t>Divinely Made Clothing</a:t>
            </a:r>
          </a:p>
          <a:p>
            <a:pPr marL="457200" indent="-457200">
              <a:buFont typeface="+mj-lt"/>
              <a:buAutoNum type="alphaUcPeriod"/>
            </a:pPr>
            <a:r>
              <a:rPr lang="en-US" sz="2800" dirty="0" smtClean="0">
                <a:effectLst>
                  <a:outerShdw blurRad="38100" dist="38100" dir="2700000" algn="tl">
                    <a:srgbClr val="000000">
                      <a:alpha val="43137"/>
                    </a:srgbClr>
                  </a:outerShdw>
                </a:effectLst>
              </a:rPr>
              <a:t>Nakedness is Not to be Seen (Except by Mate)</a:t>
            </a:r>
          </a:p>
          <a:p>
            <a:pPr marL="457200" indent="-457200">
              <a:buFont typeface="+mj-lt"/>
              <a:buAutoNum type="alphaUcPeriod"/>
            </a:pPr>
            <a:r>
              <a:rPr lang="en-US" sz="2800" dirty="0" smtClean="0">
                <a:effectLst>
                  <a:outerShdw blurRad="38100" dist="38100" dir="2700000" algn="tl">
                    <a:srgbClr val="000000">
                      <a:alpha val="43137"/>
                    </a:srgbClr>
                  </a:outerShdw>
                </a:effectLst>
              </a:rPr>
              <a:t>Men are More Visually Stimulated Than Women</a:t>
            </a:r>
          </a:p>
          <a:p>
            <a:pPr marL="457200" indent="-457200">
              <a:buFont typeface="+mj-lt"/>
              <a:buAutoNum type="alphaUcPeriod"/>
            </a:pPr>
            <a:r>
              <a:rPr lang="en-US" sz="2800" dirty="0" smtClean="0">
                <a:effectLst>
                  <a:outerShdw blurRad="38100" dist="38100" dir="2700000" algn="tl">
                    <a:srgbClr val="000000">
                      <a:alpha val="43137"/>
                    </a:srgbClr>
                  </a:outerShdw>
                </a:effectLst>
              </a:rPr>
              <a:t>Modest</a:t>
            </a:r>
          </a:p>
          <a:p>
            <a:pPr marL="457200" indent="-457200">
              <a:buFont typeface="+mj-lt"/>
              <a:buAutoNum type="alphaUcPeriod"/>
            </a:pPr>
            <a:r>
              <a:rPr lang="en-US" sz="2800" dirty="0" smtClean="0">
                <a:effectLst>
                  <a:outerShdw blurRad="38100" dist="38100" dir="2700000" algn="tl">
                    <a:srgbClr val="000000">
                      <a:alpha val="43137"/>
                    </a:srgbClr>
                  </a:outerShdw>
                </a:effectLst>
              </a:rPr>
              <a:t>Shame</a:t>
            </a:r>
          </a:p>
          <a:p>
            <a:pPr marL="457200" indent="-457200">
              <a:buFont typeface="+mj-lt"/>
              <a:buAutoNum type="alphaUcPeriod"/>
            </a:pPr>
            <a:r>
              <a:rPr lang="en-US" sz="2800" dirty="0" smtClean="0">
                <a:effectLst>
                  <a:outerShdw blurRad="38100" dist="38100" dir="2700000" algn="tl">
                    <a:srgbClr val="000000">
                      <a:alpha val="43137"/>
                    </a:srgbClr>
                  </a:outerShdw>
                </a:effectLst>
              </a:rPr>
              <a:t>Good Judgment</a:t>
            </a:r>
          </a:p>
        </p:txBody>
      </p:sp>
      <p:sp>
        <p:nvSpPr>
          <p:cNvPr id="5" name="Text Box 2"/>
          <p:cNvSpPr txBox="1">
            <a:spLocks noChangeArrowheads="1"/>
          </p:cNvSpPr>
          <p:nvPr/>
        </p:nvSpPr>
        <p:spPr bwMode="auto">
          <a:xfrm>
            <a:off x="838200" y="4183320"/>
            <a:ext cx="7620000" cy="2369880"/>
          </a:xfrm>
          <a:prstGeom prst="rect">
            <a:avLst/>
          </a:prstGeom>
          <a:solidFill>
            <a:schemeClr val="tx1"/>
          </a:solidFill>
          <a:ln w="9525">
            <a:noFill/>
            <a:miter lim="800000"/>
            <a:headEnd/>
            <a:tailEnd/>
          </a:ln>
        </p:spPr>
        <p:txBody>
          <a:bodyPr>
            <a:spAutoFit/>
          </a:bodyPr>
          <a:lstStyle/>
          <a:p>
            <a:pPr algn="ctr" fontAlgn="base">
              <a:spcBef>
                <a:spcPct val="0"/>
              </a:spcBef>
              <a:spcAft>
                <a:spcPct val="0"/>
              </a:spcAft>
            </a:pPr>
            <a:r>
              <a:rPr lang="en-US" sz="2800" b="1" u="sng" dirty="0" smtClean="0">
                <a:solidFill>
                  <a:schemeClr val="bg1"/>
                </a:solidFill>
                <a:latin typeface="Times New Roman" pitchFamily="18" charset="0"/>
              </a:rPr>
              <a:t>1 Timothy 2:9-10</a:t>
            </a:r>
          </a:p>
          <a:p>
            <a:pPr fontAlgn="base">
              <a:spcBef>
                <a:spcPct val="0"/>
              </a:spcBef>
              <a:spcAft>
                <a:spcPct val="0"/>
              </a:spcAft>
            </a:pPr>
            <a:r>
              <a:rPr lang="en-US" sz="2400" dirty="0" smtClean="0">
                <a:solidFill>
                  <a:schemeClr val="bg1"/>
                </a:solidFill>
                <a:latin typeface="Times New Roman" pitchFamily="18" charset="0"/>
              </a:rPr>
              <a:t>9 </a:t>
            </a:r>
            <a:r>
              <a:rPr lang="en-US" sz="2400" dirty="0">
                <a:solidFill>
                  <a:schemeClr val="bg1"/>
                </a:solidFill>
                <a:latin typeface="Times New Roman" pitchFamily="18" charset="0"/>
              </a:rPr>
              <a:t>In like manner also, that women adorn themselves in modest apparel, with shamefacedness and </a:t>
            </a:r>
            <a:r>
              <a:rPr lang="en-US" sz="2400" b="1" dirty="0">
                <a:solidFill>
                  <a:srgbClr val="C00000"/>
                </a:solidFill>
                <a:latin typeface="Times New Roman" pitchFamily="18" charset="0"/>
              </a:rPr>
              <a:t>sobriety</a:t>
            </a:r>
            <a:r>
              <a:rPr lang="en-US" sz="2400" dirty="0">
                <a:solidFill>
                  <a:schemeClr val="bg1"/>
                </a:solidFill>
                <a:latin typeface="Times New Roman" pitchFamily="18" charset="0"/>
              </a:rPr>
              <a:t>; not with </a:t>
            </a:r>
            <a:r>
              <a:rPr lang="en-US" sz="2400" dirty="0" err="1">
                <a:solidFill>
                  <a:schemeClr val="bg1"/>
                </a:solidFill>
                <a:latin typeface="Times New Roman" pitchFamily="18" charset="0"/>
              </a:rPr>
              <a:t>broided</a:t>
            </a:r>
            <a:r>
              <a:rPr lang="en-US" sz="2400" dirty="0">
                <a:solidFill>
                  <a:schemeClr val="bg1"/>
                </a:solidFill>
                <a:latin typeface="Times New Roman" pitchFamily="18" charset="0"/>
              </a:rPr>
              <a:t> hair, or gold, or pearls, or costly array</a:t>
            </a:r>
            <a:r>
              <a:rPr lang="en-US" sz="2400" dirty="0" smtClean="0">
                <a:solidFill>
                  <a:schemeClr val="bg1"/>
                </a:solidFill>
                <a:latin typeface="Times New Roman" pitchFamily="18" charset="0"/>
              </a:rPr>
              <a:t>;</a:t>
            </a:r>
            <a:endParaRPr lang="en-US" sz="2400" dirty="0">
              <a:solidFill>
                <a:schemeClr val="bg1"/>
              </a:solidFill>
              <a:latin typeface="Times New Roman" pitchFamily="18" charset="0"/>
            </a:endParaRPr>
          </a:p>
          <a:p>
            <a:pPr fontAlgn="base">
              <a:spcBef>
                <a:spcPct val="0"/>
              </a:spcBef>
              <a:spcAft>
                <a:spcPct val="0"/>
              </a:spcAft>
            </a:pPr>
            <a:r>
              <a:rPr lang="en-US" sz="2400" dirty="0">
                <a:solidFill>
                  <a:schemeClr val="bg1"/>
                </a:solidFill>
                <a:latin typeface="Times New Roman" pitchFamily="18" charset="0"/>
              </a:rPr>
              <a:t>10 But (which </a:t>
            </a:r>
            <a:r>
              <a:rPr lang="en-US" sz="2400" dirty="0" err="1">
                <a:solidFill>
                  <a:schemeClr val="bg1"/>
                </a:solidFill>
                <a:latin typeface="Times New Roman" pitchFamily="18" charset="0"/>
              </a:rPr>
              <a:t>becometh</a:t>
            </a:r>
            <a:r>
              <a:rPr lang="en-US" sz="2400" dirty="0">
                <a:solidFill>
                  <a:schemeClr val="bg1"/>
                </a:solidFill>
                <a:latin typeface="Times New Roman" pitchFamily="18" charset="0"/>
              </a:rPr>
              <a:t> women professing godliness) with good </a:t>
            </a:r>
            <a:r>
              <a:rPr lang="en-US" sz="2400" dirty="0" smtClean="0">
                <a:solidFill>
                  <a:schemeClr val="bg1"/>
                </a:solidFill>
                <a:latin typeface="Times New Roman" pitchFamily="18" charset="0"/>
              </a:rPr>
              <a:t>works.                                                                    </a:t>
            </a:r>
            <a:r>
              <a:rPr lang="en-US" sz="2000" i="1" dirty="0" smtClean="0">
                <a:solidFill>
                  <a:schemeClr val="bg1"/>
                </a:solidFill>
                <a:latin typeface="Times New Roman" pitchFamily="18" charset="0"/>
              </a:rPr>
              <a:t>KJV</a:t>
            </a:r>
            <a:endParaRPr lang="en-US" sz="2000" i="1" dirty="0">
              <a:solidFill>
                <a:schemeClr val="bg1"/>
              </a:solidFill>
              <a:latin typeface="Times New Roman" pitchFamily="18" charset="0"/>
            </a:endParaRPr>
          </a:p>
        </p:txBody>
      </p:sp>
    </p:spTree>
    <p:extLst>
      <p:ext uri="{BB962C8B-B14F-4D97-AF65-F5344CB8AC3E}">
        <p14:creationId xmlns:p14="http://schemas.microsoft.com/office/powerpoint/2010/main" val="3623847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799" y="533400"/>
            <a:ext cx="6629401" cy="69185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ts val="5100"/>
              </a:lnSpc>
            </a:pPr>
            <a:r>
              <a:rPr lang="en-US" sz="3600" dirty="0" smtClean="0">
                <a:solidFill>
                  <a:prstClr val="white"/>
                </a:solidFill>
                <a:latin typeface="Maiandra GD" pitchFamily="34" charset="0"/>
              </a:rPr>
              <a:t>Good Judgment</a:t>
            </a:r>
            <a:endParaRPr lang="en-US" sz="3600" dirty="0">
              <a:solidFill>
                <a:prstClr val="white"/>
              </a:solidFill>
              <a:latin typeface="Maiandra GD" pitchFamily="34" charset="0"/>
            </a:endParaRPr>
          </a:p>
        </p:txBody>
      </p:sp>
      <p:pic>
        <p:nvPicPr>
          <p:cNvPr id="3" name="Picture 2" descr="j0238267"/>
          <p:cNvPicPr>
            <a:picLocks noChangeAspect="1" noChangeArrowheads="1"/>
          </p:cNvPicPr>
          <p:nvPr/>
        </p:nvPicPr>
        <p:blipFill>
          <a:blip r:embed="rId2"/>
          <a:srcRect/>
          <a:stretch>
            <a:fillRect/>
          </a:stretch>
        </p:blipFill>
        <p:spPr>
          <a:xfrm>
            <a:off x="152400" y="-19737"/>
            <a:ext cx="2808288" cy="1658938"/>
          </a:xfrm>
          <a:prstGeom prst="rect">
            <a:avLst/>
          </a:prstGeom>
          <a:noFill/>
        </p:spPr>
      </p:pic>
      <p:sp>
        <p:nvSpPr>
          <p:cNvPr id="4" name="Text Box 3"/>
          <p:cNvSpPr txBox="1">
            <a:spLocks noChangeArrowheads="1"/>
          </p:cNvSpPr>
          <p:nvPr/>
        </p:nvSpPr>
        <p:spPr bwMode="auto">
          <a:xfrm>
            <a:off x="228600" y="1828800"/>
            <a:ext cx="8991600" cy="4524315"/>
          </a:xfrm>
          <a:prstGeom prst="rect">
            <a:avLst/>
          </a:prstGeom>
          <a:noFill/>
          <a:ln w="9525">
            <a:noFill/>
            <a:miter lim="800000"/>
            <a:headEnd/>
            <a:tailEnd/>
          </a:ln>
          <a:effectLst/>
        </p:spPr>
        <p:txBody>
          <a:bodyPr>
            <a:spAutoFit/>
          </a:bodyPr>
          <a:lstStyle/>
          <a:p>
            <a:pPr fontAlgn="base">
              <a:spcBef>
                <a:spcPct val="50000"/>
              </a:spcBef>
              <a:spcAft>
                <a:spcPct val="0"/>
              </a:spcAft>
              <a:buFont typeface="Wingdings" pitchFamily="2" charset="2"/>
              <a:buChar char="ü"/>
              <a:defRPr/>
            </a:pPr>
            <a:r>
              <a:rPr lang="en-US" sz="2400" b="1" dirty="0">
                <a:solidFill>
                  <a:srgbClr val="FFFFFF"/>
                </a:solidFill>
                <a:effectLst>
                  <a:outerShdw blurRad="38100" dist="38100" dir="2700000" algn="tl">
                    <a:srgbClr val="000000"/>
                  </a:outerShdw>
                </a:effectLst>
              </a:rPr>
              <a:t> KJV uses the word “sobriety”; NKJV - “moderation”.</a:t>
            </a:r>
          </a:p>
          <a:p>
            <a:pPr fontAlgn="base">
              <a:spcBef>
                <a:spcPct val="50000"/>
              </a:spcBef>
              <a:spcAft>
                <a:spcPct val="0"/>
              </a:spcAft>
              <a:buFont typeface="Wingdings" pitchFamily="2" charset="2"/>
              <a:buChar char="ü"/>
              <a:defRPr/>
            </a:pPr>
            <a:r>
              <a:rPr lang="en-US" sz="2400" b="1" dirty="0">
                <a:solidFill>
                  <a:srgbClr val="FFFFFF"/>
                </a:solidFill>
                <a:effectLst>
                  <a:outerShdw blurRad="38100" dist="38100" dir="2700000" algn="tl">
                    <a:srgbClr val="000000"/>
                  </a:outerShdw>
                </a:effectLst>
              </a:rPr>
              <a:t> From SOPHROSUNE which means:</a:t>
            </a:r>
          </a:p>
          <a:p>
            <a:pPr lvl="1" fontAlgn="base">
              <a:spcBef>
                <a:spcPct val="50000"/>
              </a:spcBef>
              <a:spcAft>
                <a:spcPct val="0"/>
              </a:spcAft>
              <a:buFont typeface="Wingdings" pitchFamily="2" charset="2"/>
              <a:buChar char="Ø"/>
              <a:defRPr/>
            </a:pPr>
            <a:r>
              <a:rPr lang="en-US" sz="2400" b="1" dirty="0">
                <a:solidFill>
                  <a:srgbClr val="FFFFFF"/>
                </a:solidFill>
                <a:effectLst>
                  <a:outerShdw blurRad="38100" dist="38100" dir="2700000" algn="tl">
                    <a:srgbClr val="000000"/>
                  </a:outerShdw>
                </a:effectLst>
              </a:rPr>
              <a:t>“Soundness of mind... ‘sound judgment’ practically expresses the meaning; ‘it is that habitual inner self- government, with its constant rein on all the passions and desires which would hinder the temptation to these from arising....” (Vines, Vol. IV, pp. 44-45).</a:t>
            </a:r>
          </a:p>
          <a:p>
            <a:pPr lvl="1" fontAlgn="base">
              <a:spcBef>
                <a:spcPct val="50000"/>
              </a:spcBef>
              <a:spcAft>
                <a:spcPct val="0"/>
              </a:spcAft>
              <a:buFont typeface="Wingdings" pitchFamily="2" charset="2"/>
              <a:buChar char="Ø"/>
              <a:defRPr/>
            </a:pPr>
            <a:r>
              <a:rPr lang="en-US" sz="2400" b="1" dirty="0">
                <a:solidFill>
                  <a:srgbClr val="FFFFFF"/>
                </a:solidFill>
                <a:effectLst>
                  <a:outerShdw blurRad="38100" dist="38100" dir="2700000" algn="tl">
                    <a:srgbClr val="000000"/>
                  </a:outerShdw>
                </a:effectLst>
              </a:rPr>
              <a:t>“Soundness of mind, i.e.(lit,) sanity or (fig.) self- control” (</a:t>
            </a:r>
            <a:r>
              <a:rPr lang="en-US" sz="2400" b="1" dirty="0" err="1">
                <a:solidFill>
                  <a:srgbClr val="FFFFFF"/>
                </a:solidFill>
                <a:effectLst>
                  <a:outerShdw blurRad="38100" dist="38100" dir="2700000" algn="tl">
                    <a:srgbClr val="000000"/>
                  </a:outerShdw>
                </a:effectLst>
              </a:rPr>
              <a:t>Strongs</a:t>
            </a:r>
            <a:r>
              <a:rPr lang="en-US" sz="2400" b="1" dirty="0">
                <a:solidFill>
                  <a:srgbClr val="FFFFFF"/>
                </a:solidFill>
                <a:effectLst>
                  <a:outerShdw blurRad="38100" dist="38100" dir="2700000" algn="tl">
                    <a:srgbClr val="000000"/>
                  </a:outerShdw>
                </a:effectLst>
              </a:rPr>
              <a:t>, # 4997</a:t>
            </a:r>
            <a:r>
              <a:rPr lang="en-US" sz="2400" b="1" dirty="0" smtClean="0">
                <a:solidFill>
                  <a:srgbClr val="FFFFFF"/>
                </a:solidFill>
                <a:effectLst>
                  <a:outerShdw blurRad="38100" dist="38100" dir="2700000" algn="tl">
                    <a:srgbClr val="000000"/>
                  </a:outerShdw>
                </a:effectLst>
              </a:rPr>
              <a:t>).</a:t>
            </a:r>
          </a:p>
          <a:p>
            <a:pPr lvl="1" fontAlgn="base">
              <a:spcBef>
                <a:spcPct val="50000"/>
              </a:spcBef>
              <a:spcAft>
                <a:spcPct val="0"/>
              </a:spcAft>
              <a:buFont typeface="Wingdings" pitchFamily="2" charset="2"/>
              <a:buChar char="Ø"/>
              <a:defRPr/>
            </a:pPr>
            <a:r>
              <a:rPr lang="en-US" sz="2400" b="1" dirty="0" smtClean="0">
                <a:solidFill>
                  <a:srgbClr val="FFFFFF"/>
                </a:solidFill>
                <a:effectLst>
                  <a:outerShdw blurRad="38100" dist="38100" dir="2700000" algn="tl">
                    <a:srgbClr val="000000"/>
                  </a:outerShdw>
                </a:effectLst>
              </a:rPr>
              <a:t>Good judgment says: </a:t>
            </a:r>
            <a:r>
              <a:rPr lang="en-US" sz="2400" b="1" i="1" dirty="0" smtClean="0">
                <a:solidFill>
                  <a:srgbClr val="FFFF00"/>
                </a:solidFill>
                <a:effectLst>
                  <a:outerShdw blurRad="38100" dist="38100" dir="2700000" algn="tl">
                    <a:srgbClr val="000000"/>
                  </a:outerShdw>
                </a:effectLst>
              </a:rPr>
              <a:t>Don’t show what he shouldn’t see!</a:t>
            </a:r>
            <a:endParaRPr lang="en-US" sz="2400" b="1" i="1"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28753999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s Vegas Skyline"/>
          <p:cNvPicPr>
            <a:picLocks noChangeAspect="1" noChangeArrowheads="1"/>
          </p:cNvPicPr>
          <p:nvPr/>
        </p:nvPicPr>
        <p:blipFill rotWithShape="1">
          <a:blip r:embed="rId2">
            <a:extLst>
              <a:ext uri="{28A0092B-C50C-407E-A947-70E740481C1C}">
                <a14:useLocalDpi xmlns:a14="http://schemas.microsoft.com/office/drawing/2010/main" val="0"/>
              </a:ext>
            </a:extLst>
          </a:blip>
          <a:srcRect l="34421" t="1735" r="24670" b="-1735"/>
          <a:stretch/>
        </p:blipFill>
        <p:spPr bwMode="auto">
          <a:xfrm>
            <a:off x="381000" y="4267200"/>
            <a:ext cx="150607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62200" y="1981200"/>
            <a:ext cx="6629401" cy="2054409"/>
          </a:xfrm>
          <a:prstGeom prst="rect">
            <a:avLst/>
          </a:prstGeom>
          <a:noFill/>
        </p:spPr>
        <p:txBody>
          <a:bodyPr wrap="square" rtlCol="0">
            <a:spAutoFit/>
          </a:bodyPr>
          <a:lstStyle/>
          <a:p>
            <a:pPr marL="857250" indent="-857250">
              <a:lnSpc>
                <a:spcPts val="5100"/>
              </a:lnSpc>
              <a:buFont typeface="+mj-lt"/>
              <a:buAutoNum type="romanUcPeriod"/>
            </a:pPr>
            <a:r>
              <a:rPr lang="en-US" sz="3600" dirty="0" smtClean="0">
                <a:solidFill>
                  <a:schemeClr val="bg2"/>
                </a:solidFill>
                <a:latin typeface="Maiandra GD" pitchFamily="34" charset="0"/>
              </a:rPr>
              <a:t>Simple Principles For Dress</a:t>
            </a:r>
          </a:p>
          <a:p>
            <a:pPr marL="857250" indent="-857250">
              <a:lnSpc>
                <a:spcPts val="5100"/>
              </a:lnSpc>
              <a:buFont typeface="+mj-lt"/>
              <a:buAutoNum type="romanUcPeriod"/>
            </a:pPr>
            <a:r>
              <a:rPr lang="en-US" sz="3600" dirty="0" smtClean="0">
                <a:solidFill>
                  <a:prstClr val="white"/>
                </a:solidFill>
                <a:latin typeface="Maiandra GD" pitchFamily="34" charset="0"/>
              </a:rPr>
              <a:t>Possible Your Clothes Could Be Sexually Attractive</a:t>
            </a:r>
            <a:endParaRPr lang="en-US" sz="3600" dirty="0">
              <a:solidFill>
                <a:prstClr val="white"/>
              </a:solidFill>
              <a:latin typeface="Maiandra GD" pitchFamily="34" charset="0"/>
            </a:endParaRPr>
          </a:p>
        </p:txBody>
      </p:sp>
      <p:sp>
        <p:nvSpPr>
          <p:cNvPr id="8" name="Rectangle 7"/>
          <p:cNvSpPr/>
          <p:nvPr/>
        </p:nvSpPr>
        <p:spPr>
          <a:xfrm>
            <a:off x="381001" y="381000"/>
            <a:ext cx="8695764" cy="79765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5500"/>
              </a:lnSpc>
            </a:pPr>
            <a:r>
              <a:rPr lang="en-US" sz="4800" b="1" i="1" dirty="0" smtClean="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rPr>
              <a:t>Sexually Attractive Dress</a:t>
            </a:r>
            <a:endParaRPr lang="en-US" sz="60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endParaRPr>
          </a:p>
        </p:txBody>
      </p:sp>
      <p:pic>
        <p:nvPicPr>
          <p:cNvPr id="11" name="Picture 2" descr="http://www.singleswarehouse.co.uk/warehouselife/wp-content/uploads/2011/09/number.image_.singledatingdiv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528"/>
          <a:stretch/>
        </p:blipFill>
        <p:spPr bwMode="auto">
          <a:xfrm rot="20662344">
            <a:off x="916755" y="1206894"/>
            <a:ext cx="1299883" cy="1893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629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04800"/>
            <a:ext cx="7772400" cy="1400383"/>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smtClean="0">
                <a:solidFill>
                  <a:prstClr val="white"/>
                </a:solidFill>
                <a:latin typeface="Maiandra GD" pitchFamily="34" charset="0"/>
              </a:rPr>
              <a:t>Possible Your Clothes Could Be Sexually Attractive</a:t>
            </a:r>
            <a:endParaRPr lang="en-US" sz="3600" dirty="0">
              <a:solidFill>
                <a:prstClr val="white"/>
              </a:solidFill>
              <a:latin typeface="Maiandra GD" pitchFamily="34" charset="0"/>
            </a:endParaRPr>
          </a:p>
        </p:txBody>
      </p:sp>
      <p:sp>
        <p:nvSpPr>
          <p:cNvPr id="4" name="TextBox 3"/>
          <p:cNvSpPr txBox="1"/>
          <p:nvPr/>
        </p:nvSpPr>
        <p:spPr>
          <a:xfrm>
            <a:off x="457200" y="1905000"/>
            <a:ext cx="8534400" cy="4955203"/>
          </a:xfrm>
          <a:prstGeom prst="rect">
            <a:avLst/>
          </a:prstGeom>
          <a:noFill/>
        </p:spPr>
        <p:txBody>
          <a:bodyPr wrap="square" rtlCol="0">
            <a:spAutoFit/>
          </a:bodyPr>
          <a:lstStyle/>
          <a:p>
            <a:pPr marL="457200" indent="-457200">
              <a:buFont typeface="+mj-lt"/>
              <a:buAutoNum type="alphaUcPeriod"/>
            </a:pPr>
            <a:r>
              <a:rPr lang="en-US" sz="2800" dirty="0" smtClean="0">
                <a:effectLst>
                  <a:outerShdw blurRad="38100" dist="38100" dir="2700000" algn="tl">
                    <a:srgbClr val="000000">
                      <a:alpha val="43137"/>
                    </a:srgbClr>
                  </a:outerShdw>
                </a:effectLst>
              </a:rPr>
              <a:t>Clarify “Sexually Attractive”</a:t>
            </a:r>
          </a:p>
          <a:p>
            <a:pPr marL="971550" lvl="1" indent="-514350">
              <a:buFont typeface="+mj-lt"/>
              <a:buAutoNum type="arabicPeriod"/>
            </a:pPr>
            <a:r>
              <a:rPr lang="en-US" sz="2400" i="1" dirty="0" smtClean="0">
                <a:solidFill>
                  <a:srgbClr val="FFFF99"/>
                </a:solidFill>
                <a:effectLst>
                  <a:outerShdw blurRad="38100" dist="38100" dir="2700000" algn="tl">
                    <a:srgbClr val="000000">
                      <a:alpha val="43137"/>
                    </a:srgbClr>
                  </a:outerShdw>
                </a:effectLst>
              </a:rPr>
              <a:t>“Attract” </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From Latin </a:t>
            </a:r>
            <a:r>
              <a:rPr lang="en-US" sz="2400" i="1" dirty="0" smtClean="0">
                <a:effectLst>
                  <a:outerShdw blurRad="38100" dist="38100" dir="2700000" algn="tl">
                    <a:srgbClr val="000000">
                      <a:alpha val="43137"/>
                    </a:srgbClr>
                  </a:outerShdw>
                </a:effectLst>
              </a:rPr>
              <a:t>ad</a:t>
            </a:r>
            <a:r>
              <a:rPr lang="en-US" sz="2400" dirty="0" smtClean="0">
                <a:effectLst>
                  <a:outerShdw blurRad="38100" dist="38100" dir="2700000" algn="tl">
                    <a:srgbClr val="000000">
                      <a:alpha val="43137"/>
                    </a:srgbClr>
                  </a:outerShdw>
                </a:effectLst>
              </a:rPr>
              <a:t> (“in the direction of”) + </a:t>
            </a:r>
            <a:r>
              <a:rPr lang="en-US" sz="2400" i="1" dirty="0" err="1" smtClean="0">
                <a:effectLst>
                  <a:outerShdw blurRad="38100" dist="38100" dir="2700000" algn="tl">
                    <a:srgbClr val="000000">
                      <a:alpha val="43137"/>
                    </a:srgbClr>
                  </a:outerShdw>
                </a:effectLst>
              </a:rPr>
              <a:t>trahere</a:t>
            </a:r>
            <a:r>
              <a:rPr lang="en-US" sz="2400" dirty="0" smtClean="0">
                <a:effectLst>
                  <a:outerShdw blurRad="38100" dist="38100" dir="2700000" algn="tl">
                    <a:srgbClr val="000000">
                      <a:alpha val="43137"/>
                    </a:srgbClr>
                  </a:outerShdw>
                </a:effectLst>
              </a:rPr>
              <a:t> (“to pull”)</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Attract = draw or pull toward</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Related words: tractor, traction</a:t>
            </a:r>
          </a:p>
          <a:p>
            <a:pPr marL="971550" lvl="1" indent="-514350">
              <a:buFont typeface="+mj-lt"/>
              <a:buAutoNum type="arabicPeriod"/>
            </a:pPr>
            <a:r>
              <a:rPr lang="en-US" sz="2400" dirty="0" smtClean="0">
                <a:solidFill>
                  <a:srgbClr val="FFFF99"/>
                </a:solidFill>
                <a:effectLst>
                  <a:outerShdw blurRad="38100" dist="38100" dir="2700000" algn="tl">
                    <a:srgbClr val="000000">
                      <a:alpha val="43137"/>
                    </a:srgbClr>
                  </a:outerShdw>
                </a:effectLst>
              </a:rPr>
              <a:t>“Attractive”</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Providing pleasure, arouse interest</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Having ability to draw or pull</a:t>
            </a:r>
          </a:p>
          <a:p>
            <a:pPr marL="971550" lvl="1" indent="-514350">
              <a:buFont typeface="+mj-lt"/>
              <a:buAutoNum type="arabicPeriod"/>
            </a:pPr>
            <a:r>
              <a:rPr lang="en-US" sz="2400" dirty="0" smtClean="0">
                <a:solidFill>
                  <a:srgbClr val="FFFF99"/>
                </a:solidFill>
                <a:effectLst>
                  <a:outerShdw blurRad="38100" dist="38100" dir="2700000" algn="tl">
                    <a:srgbClr val="000000">
                      <a:alpha val="43137"/>
                    </a:srgbClr>
                  </a:outerShdw>
                </a:effectLst>
              </a:rPr>
              <a:t>“Sexually Attractive Clothing” – draws or pulls attention toward one’s body </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SEXUAL ATTENTION!</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Draws attention to sections of body that are sexually arousing</a:t>
            </a:r>
          </a:p>
        </p:txBody>
      </p:sp>
    </p:spTree>
    <p:extLst>
      <p:ext uri="{BB962C8B-B14F-4D97-AF65-F5344CB8AC3E}">
        <p14:creationId xmlns:p14="http://schemas.microsoft.com/office/powerpoint/2010/main" val="4346288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1000"/>
                                        <p:tgtEl>
                                          <p:spTgt spid="4">
                                            <p:txEl>
                                              <p:pRg st="10" end="10"/>
                                            </p:txEl>
                                          </p:spTgt>
                                        </p:tgtEl>
                                      </p:cBhvr>
                                    </p:animEffect>
                                    <p:anim calcmode="lin" valueType="num">
                                      <p:cBhvr>
                                        <p:cTn id="7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04800"/>
            <a:ext cx="7772400" cy="1400383"/>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smtClean="0">
                <a:solidFill>
                  <a:prstClr val="white"/>
                </a:solidFill>
                <a:latin typeface="Maiandra GD" pitchFamily="34" charset="0"/>
              </a:rPr>
              <a:t>Possible Your Clothes Could Be Sexually Attractive</a:t>
            </a:r>
            <a:endParaRPr lang="en-US" sz="3600" dirty="0">
              <a:solidFill>
                <a:prstClr val="white"/>
              </a:solidFill>
              <a:latin typeface="Maiandra GD" pitchFamily="34" charset="0"/>
            </a:endParaRPr>
          </a:p>
        </p:txBody>
      </p:sp>
      <p:sp>
        <p:nvSpPr>
          <p:cNvPr id="4" name="TextBox 3"/>
          <p:cNvSpPr txBox="1"/>
          <p:nvPr/>
        </p:nvSpPr>
        <p:spPr>
          <a:xfrm>
            <a:off x="457200" y="1905000"/>
            <a:ext cx="8534400" cy="2800767"/>
          </a:xfrm>
          <a:prstGeom prst="rect">
            <a:avLst/>
          </a:prstGeom>
          <a:noFill/>
        </p:spPr>
        <p:txBody>
          <a:bodyPr wrap="square" rtlCol="0">
            <a:spAutoFit/>
          </a:bodyPr>
          <a:lstStyle/>
          <a:p>
            <a:pPr marL="457200" indent="-457200">
              <a:buFont typeface="+mj-lt"/>
              <a:buAutoNum type="alphaUcPeriod"/>
            </a:pPr>
            <a:r>
              <a:rPr lang="en-US" sz="2800" dirty="0" smtClean="0">
                <a:effectLst>
                  <a:outerShdw blurRad="38100" dist="38100" dir="2700000" algn="tl">
                    <a:srgbClr val="000000">
                      <a:alpha val="43137"/>
                    </a:srgbClr>
                  </a:outerShdw>
                </a:effectLst>
              </a:rPr>
              <a:t>Clarify “Sexually Attractive”</a:t>
            </a:r>
          </a:p>
          <a:p>
            <a:pPr marL="457200" indent="-457200">
              <a:buFont typeface="+mj-lt"/>
              <a:buAutoNum type="alphaUcPeriod"/>
            </a:pPr>
            <a:r>
              <a:rPr lang="en-US" sz="2800" dirty="0" smtClean="0">
                <a:effectLst>
                  <a:outerShdw blurRad="38100" dist="38100" dir="2700000" algn="tl">
                    <a:srgbClr val="000000">
                      <a:alpha val="43137"/>
                    </a:srgbClr>
                  </a:outerShdw>
                </a:effectLst>
              </a:rPr>
              <a:t>Our Clothing Sends a Signal – </a:t>
            </a:r>
            <a:r>
              <a:rPr lang="en-US" sz="2800" i="1" dirty="0" smtClean="0">
                <a:effectLst>
                  <a:outerShdw blurRad="38100" dist="38100" dir="2700000" algn="tl">
                    <a:srgbClr val="000000">
                      <a:alpha val="43137"/>
                    </a:srgbClr>
                  </a:outerShdw>
                </a:effectLst>
              </a:rPr>
              <a:t>At Times Sexual</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Whether we </a:t>
            </a:r>
            <a:r>
              <a:rPr lang="en-US" sz="2400" i="1" dirty="0" smtClean="0">
                <a:solidFill>
                  <a:srgbClr val="FFFF00"/>
                </a:solidFill>
                <a:effectLst>
                  <a:outerShdw blurRad="38100" dist="38100" dir="2700000" algn="tl">
                    <a:srgbClr val="000000">
                      <a:alpha val="43137"/>
                    </a:srgbClr>
                  </a:outerShdw>
                </a:effectLst>
              </a:rPr>
              <a:t>realize</a:t>
            </a:r>
            <a:r>
              <a:rPr lang="en-US" sz="2400" i="1" dirty="0" smtClean="0">
                <a:effectLst>
                  <a:outerShdw blurRad="38100" dist="38100" dir="2700000" algn="tl">
                    <a:srgbClr val="000000">
                      <a:alpha val="43137"/>
                    </a:srgbClr>
                  </a:outerShdw>
                </a:effectLst>
              </a:rPr>
              <a:t> it or not</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Whether we </a:t>
            </a:r>
            <a:r>
              <a:rPr lang="en-US" sz="2400" i="1" dirty="0" smtClean="0">
                <a:solidFill>
                  <a:srgbClr val="FFFF00"/>
                </a:solidFill>
                <a:effectLst>
                  <a:outerShdw blurRad="38100" dist="38100" dir="2700000" algn="tl">
                    <a:srgbClr val="000000">
                      <a:alpha val="43137"/>
                    </a:srgbClr>
                  </a:outerShdw>
                </a:effectLst>
              </a:rPr>
              <a:t>intend</a:t>
            </a:r>
            <a:r>
              <a:rPr lang="en-US" sz="2400" i="1" dirty="0" smtClean="0">
                <a:effectLst>
                  <a:outerShdw blurRad="38100" dist="38100" dir="2700000" algn="tl">
                    <a:srgbClr val="000000">
                      <a:alpha val="43137"/>
                    </a:srgbClr>
                  </a:outerShdw>
                </a:effectLst>
              </a:rPr>
              <a:t> it or not</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As far as men are concerned: sexually attractive clothing has the same effect whether that is your intent or not!</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May be sending signals – not aware you are sending!</a:t>
            </a:r>
            <a:endParaRPr 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5468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64960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5867400"/>
            <a:ext cx="8763000" cy="1015663"/>
          </a:xfrm>
          <a:prstGeom prst="rect">
            <a:avLst/>
          </a:prstGeom>
          <a:noFill/>
        </p:spPr>
        <p:txBody>
          <a:bodyPr wrap="square" rtlCol="0">
            <a:spAutoFit/>
          </a:bodyPr>
          <a:lstStyle/>
          <a:p>
            <a:r>
              <a:rPr lang="en-US" sz="2000" i="1" dirty="0">
                <a:solidFill>
                  <a:schemeClr val="bg1"/>
                </a:solidFill>
              </a:rPr>
              <a:t>Excerpted from “The Male Factor: The Unwritten Rules, Misperceptions, and Secret Beliefs of Men in the Workplace” by </a:t>
            </a:r>
            <a:r>
              <a:rPr lang="en-US" sz="2000" i="1" dirty="0" err="1">
                <a:solidFill>
                  <a:schemeClr val="bg1"/>
                </a:solidFill>
              </a:rPr>
              <a:t>Shaunti</a:t>
            </a:r>
            <a:r>
              <a:rPr lang="en-US" sz="2000" i="1" dirty="0">
                <a:solidFill>
                  <a:schemeClr val="bg1"/>
                </a:solidFill>
              </a:rPr>
              <a:t> </a:t>
            </a:r>
            <a:r>
              <a:rPr lang="en-US" sz="2000" i="1" dirty="0" err="1">
                <a:solidFill>
                  <a:schemeClr val="bg1"/>
                </a:solidFill>
              </a:rPr>
              <a:t>Feldhahn</a:t>
            </a:r>
            <a:r>
              <a:rPr lang="en-US" sz="2000" i="1" dirty="0">
                <a:solidFill>
                  <a:schemeClr val="bg1"/>
                </a:solidFill>
              </a:rPr>
              <a:t> Copyright © 2009 by </a:t>
            </a:r>
            <a:r>
              <a:rPr lang="en-US" sz="2000" i="1" dirty="0" err="1">
                <a:solidFill>
                  <a:schemeClr val="bg1"/>
                </a:solidFill>
              </a:rPr>
              <a:t>Veritas</a:t>
            </a:r>
            <a:r>
              <a:rPr lang="en-US" sz="2000" i="1" dirty="0">
                <a:solidFill>
                  <a:schemeClr val="bg1"/>
                </a:solidFill>
              </a:rPr>
              <a:t> Enterprises. </a:t>
            </a:r>
            <a:endParaRPr lang="en-US" sz="2000" dirty="0">
              <a:solidFill>
                <a:schemeClr val="bg1"/>
              </a:solidFill>
            </a:endParaRPr>
          </a:p>
        </p:txBody>
      </p:sp>
      <p:sp>
        <p:nvSpPr>
          <p:cNvPr id="4" name="TextBox 3"/>
          <p:cNvSpPr txBox="1"/>
          <p:nvPr/>
        </p:nvSpPr>
        <p:spPr>
          <a:xfrm>
            <a:off x="762000" y="2971800"/>
            <a:ext cx="7696200" cy="1938992"/>
          </a:xfrm>
          <a:prstGeom prst="rect">
            <a:avLst/>
          </a:prstGeom>
          <a:solidFill>
            <a:schemeClr val="tx1"/>
          </a:solidFill>
        </p:spPr>
        <p:txBody>
          <a:bodyPr wrap="square" rtlCol="0">
            <a:spAutoFit/>
          </a:bodyPr>
          <a:lstStyle/>
          <a:p>
            <a:r>
              <a:rPr lang="en-US" sz="2400" dirty="0" smtClean="0">
                <a:solidFill>
                  <a:schemeClr val="bg1"/>
                </a:solidFill>
                <a:latin typeface="Times New Roman" pitchFamily="18" charset="0"/>
                <a:cs typeface="Times New Roman" pitchFamily="18" charset="0"/>
              </a:rPr>
              <a:t>“And </a:t>
            </a:r>
            <a:r>
              <a:rPr lang="en-US" sz="2400" dirty="0">
                <a:solidFill>
                  <a:schemeClr val="bg1"/>
                </a:solidFill>
                <a:latin typeface="Times New Roman" pitchFamily="18" charset="0"/>
                <a:cs typeface="Times New Roman" pitchFamily="18" charset="0"/>
              </a:rPr>
              <a:t>among the thousands of men and women I have interviewed and surveyed over the years, I have found no subject more universally misunderstood than what a man thinks when he sees a women overtly showing a good figure</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pic>
        <p:nvPicPr>
          <p:cNvPr id="74756" name="Picture 4" descr="http://msnbcmedia1.msn.com/j/TodayShow/Sections/Personal/Raphael/The%20Male%20Factor_300dpi.grid-2x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52400"/>
            <a:ext cx="1538817" cy="23082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readingeagle.com/REnetImages/2009/04/20/5179981/500x500_shaunti%20feldhah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904875"/>
            <a:ext cx="736549" cy="10287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1433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0"/>
            <a:ext cx="7924800" cy="3416320"/>
          </a:xfrm>
          <a:prstGeom prst="rect">
            <a:avLst/>
          </a:prstGeom>
          <a:solidFill>
            <a:schemeClr val="tx1"/>
          </a:solidFill>
        </p:spPr>
        <p:txBody>
          <a:bodyPr wrap="square" rtlCol="0">
            <a:spAutoFit/>
          </a:bodyPr>
          <a:lstStyle/>
          <a:p>
            <a:r>
              <a:rPr lang="en-US" sz="2400" dirty="0" smtClean="0">
                <a:solidFill>
                  <a:schemeClr val="bg1"/>
                </a:solidFill>
                <a:latin typeface="Times New Roman" pitchFamily="18" charset="0"/>
                <a:cs typeface="Times New Roman" pitchFamily="18" charset="0"/>
              </a:rPr>
              <a:t>“We </a:t>
            </a:r>
            <a:r>
              <a:rPr lang="en-US" sz="2400" dirty="0">
                <a:solidFill>
                  <a:schemeClr val="bg1"/>
                </a:solidFill>
                <a:latin typeface="Times New Roman" pitchFamily="18" charset="0"/>
                <a:cs typeface="Times New Roman" pitchFamily="18" charset="0"/>
              </a:rPr>
              <a:t>are frequently told “men are visual” — but I’ve realized that many women don’t know what that actually means. According to brain scientists and researchers such as Michael </a:t>
            </a:r>
            <a:r>
              <a:rPr lang="en-US" sz="2400" dirty="0" err="1">
                <a:solidFill>
                  <a:schemeClr val="bg1"/>
                </a:solidFill>
                <a:latin typeface="Times New Roman" pitchFamily="18" charset="0"/>
                <a:cs typeface="Times New Roman" pitchFamily="18" charset="0"/>
              </a:rPr>
              <a:t>Gurian</a:t>
            </a:r>
            <a:r>
              <a:rPr lang="en-US" sz="2400" dirty="0">
                <a:solidFill>
                  <a:schemeClr val="bg1"/>
                </a:solidFill>
                <a:latin typeface="Times New Roman" pitchFamily="18" charset="0"/>
                <a:cs typeface="Times New Roman" pitchFamily="18" charset="0"/>
              </a:rPr>
              <a:t>, some percent of women — perhaps as high as 25 percent — are visual in a similar way to men. If you’re in that category you are more likely to instinctively understand men’s reactions. But the other 75 percent of women who aren’t that “visual” have very little concept, literally, of how men see them</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999600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536"/>
            <a:ext cx="8763000" cy="5940088"/>
          </a:xfrm>
          <a:prstGeom prst="rect">
            <a:avLst/>
          </a:prstGeom>
          <a:solidFill>
            <a:schemeClr val="tx1"/>
          </a:solidFill>
        </p:spPr>
        <p:txBody>
          <a:bodyPr wrap="square" rtlCol="0">
            <a:spAutoFit/>
          </a:bodyPr>
          <a:lstStyle/>
          <a:p>
            <a:pPr fontAlgn="base">
              <a:lnSpc>
                <a:spcPts val="2400"/>
              </a:lnSpc>
            </a:pPr>
            <a:r>
              <a:rPr lang="en-US" sz="2400" dirty="0" smtClean="0">
                <a:solidFill>
                  <a:schemeClr val="bg1"/>
                </a:solidFill>
                <a:latin typeface="Times New Roman" pitchFamily="18" charset="0"/>
                <a:cs typeface="Times New Roman" pitchFamily="18" charset="0"/>
              </a:rPr>
              <a:t>“In </a:t>
            </a:r>
            <a:r>
              <a:rPr lang="en-US" sz="2400" dirty="0">
                <a:solidFill>
                  <a:schemeClr val="bg1"/>
                </a:solidFill>
                <a:latin typeface="Times New Roman" pitchFamily="18" charset="0"/>
                <a:cs typeface="Times New Roman" pitchFamily="18" charset="0"/>
              </a:rPr>
              <a:t>2001, when I was first interviewing a few trusted male friends for my novel, this is the subject that woke me up to how much I didn’t know about men. And, ironically, the scene that opened my eyes — that I was describing for the men — was a business situation. I had placed my male character, Doug, in a conference room listening to whiteboard presentations from a series of executives, one of whom was a woman. I described her as all business, but also as very attractive and wearing a suit or blouse that showed off her figure in some way — a low-cut shirt or a tight skirt. Then I asked each man I interviewed, “If you were in Doug’s place, what would be going through your mind as the female executive made her presentation?” I was stunned to hear the men’s responses:</a:t>
            </a:r>
          </a:p>
          <a:p>
            <a:pPr fontAlgn="base">
              <a:lnSpc>
                <a:spcPts val="2400"/>
              </a:lnSpc>
            </a:pPr>
            <a:r>
              <a:rPr lang="en-US" sz="2400" dirty="0">
                <a:solidFill>
                  <a:schemeClr val="bg1"/>
                </a:solidFill>
                <a:latin typeface="Times New Roman" pitchFamily="18" charset="0"/>
                <a:cs typeface="Times New Roman" pitchFamily="18" charset="0"/>
              </a:rPr>
              <a:t>“Great body … Stop it! What am I thinking</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a:p>
            <a:pPr fontAlgn="base">
              <a:lnSpc>
                <a:spcPts val="2400"/>
              </a:lnSpc>
            </a:pPr>
            <a:r>
              <a:rPr lang="en-US" sz="2400" dirty="0">
                <a:solidFill>
                  <a:schemeClr val="bg1"/>
                </a:solidFill>
                <a:latin typeface="Times New Roman" pitchFamily="18" charset="0"/>
                <a:cs typeface="Times New Roman" pitchFamily="18" charset="0"/>
              </a:rPr>
              <a:t>“I’ll bet she’s using those curves to sell this deal.”</a:t>
            </a:r>
          </a:p>
          <a:p>
            <a:pPr fontAlgn="base">
              <a:lnSpc>
                <a:spcPts val="2400"/>
              </a:lnSpc>
            </a:pPr>
            <a:r>
              <a:rPr lang="en-US" sz="2400" dirty="0">
                <a:solidFill>
                  <a:schemeClr val="bg1"/>
                </a:solidFill>
                <a:latin typeface="Times New Roman" pitchFamily="18" charset="0"/>
                <a:cs typeface="Times New Roman" pitchFamily="18" charset="0"/>
              </a:rPr>
              <a:t>“Look at her face, look at her face, look at her face …”</a:t>
            </a:r>
          </a:p>
          <a:p>
            <a:pPr fontAlgn="base">
              <a:lnSpc>
                <a:spcPts val="2400"/>
              </a:lnSpc>
            </a:pPr>
            <a:r>
              <a:rPr lang="en-US" sz="2400" dirty="0">
                <a:solidFill>
                  <a:schemeClr val="bg1"/>
                </a:solidFill>
                <a:latin typeface="Times New Roman" pitchFamily="18" charset="0"/>
                <a:cs typeface="Times New Roman" pitchFamily="18" charset="0"/>
              </a:rPr>
              <a:t>“I wonder what’s under that nice suit? Stop it. Concentrate on the presentation.”</a:t>
            </a:r>
          </a:p>
          <a:p>
            <a:pPr fontAlgn="base">
              <a:lnSpc>
                <a:spcPts val="2400"/>
              </a:lnSpc>
            </a:pPr>
            <a:r>
              <a:rPr lang="en-US" sz="2400" dirty="0">
                <a:solidFill>
                  <a:schemeClr val="bg1"/>
                </a:solidFill>
                <a:latin typeface="Times New Roman" pitchFamily="18" charset="0"/>
                <a:cs typeface="Times New Roman" pitchFamily="18" charset="0"/>
              </a:rPr>
              <a:t>I was a bit unnerved to hear those comments — and others — especially from happily married men who were respectful of women</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184620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830997"/>
          </a:xfrm>
          <a:prstGeom prst="rect">
            <a:avLst/>
          </a:prstGeom>
          <a:solidFill>
            <a:schemeClr val="tx1"/>
          </a:solidFill>
        </p:spPr>
        <p:txBody>
          <a:bodyPr wrap="square" rtlCol="0">
            <a:spAutoFit/>
          </a:bodyPr>
          <a:lstStyle/>
          <a:p>
            <a:r>
              <a:rPr lang="en-US" sz="2400" dirty="0" smtClean="0">
                <a:solidFill>
                  <a:schemeClr val="bg1"/>
                </a:solidFill>
                <a:latin typeface="Times New Roman" pitchFamily="18" charset="0"/>
                <a:cs typeface="Times New Roman" pitchFamily="18" charset="0"/>
              </a:rPr>
              <a:t>“And </a:t>
            </a:r>
            <a:r>
              <a:rPr lang="en-US" sz="2400" dirty="0">
                <a:solidFill>
                  <a:schemeClr val="bg1"/>
                </a:solidFill>
                <a:latin typeface="Times New Roman" pitchFamily="18" charset="0"/>
                <a:cs typeface="Times New Roman" pitchFamily="18" charset="0"/>
              </a:rPr>
              <a:t>yet, in most instances, the woman has no idea what is really going on inside the minds of the men around her</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
        <p:nvSpPr>
          <p:cNvPr id="3" name="TextBox 2"/>
          <p:cNvSpPr txBox="1"/>
          <p:nvPr/>
        </p:nvSpPr>
        <p:spPr>
          <a:xfrm>
            <a:off x="457200" y="1381065"/>
            <a:ext cx="8284029" cy="5324535"/>
          </a:xfrm>
          <a:prstGeom prst="rect">
            <a:avLst/>
          </a:prstGeom>
          <a:solidFill>
            <a:schemeClr val="tx1"/>
          </a:solidFill>
        </p:spPr>
        <p:txBody>
          <a:bodyPr wrap="square" rtlCol="0">
            <a:spAutoFit/>
          </a:bodyPr>
          <a:lstStyle/>
          <a:p>
            <a:pPr fontAlgn="base">
              <a:lnSpc>
                <a:spcPts val="2400"/>
              </a:lnSpc>
            </a:pPr>
            <a:r>
              <a:rPr lang="en-US" sz="2400" dirty="0" smtClean="0">
                <a:solidFill>
                  <a:schemeClr val="bg1"/>
                </a:solidFill>
                <a:latin typeface="Times New Roman" pitchFamily="18" charset="0"/>
                <a:cs typeface="Times New Roman" pitchFamily="18" charset="0"/>
              </a:rPr>
              <a:t>“The </a:t>
            </a:r>
            <a:r>
              <a:rPr lang="en-US" sz="2400" dirty="0">
                <a:solidFill>
                  <a:schemeClr val="bg1"/>
                </a:solidFill>
                <a:latin typeface="Times New Roman" pitchFamily="18" charset="0"/>
                <a:cs typeface="Times New Roman" pitchFamily="18" charset="0"/>
              </a:rPr>
              <a:t>visual wiring men have presents a similar temptation that men say they often don’t want and wish they could turn off — especially in a business setting. Their visual nature is highly attuned to and predisposed to take in appealing images, including images of an appealing woman. And if that woman is dressing in a way that emphasizes her assets, that fact is not only noticed but often begins a train of thought that more men in business would rather not have.</a:t>
            </a:r>
          </a:p>
          <a:p>
            <a:pPr fontAlgn="base">
              <a:lnSpc>
                <a:spcPts val="2400"/>
              </a:lnSpc>
            </a:pPr>
            <a:r>
              <a:rPr lang="en-US" sz="2400" dirty="0">
                <a:solidFill>
                  <a:schemeClr val="bg1"/>
                </a:solidFill>
                <a:latin typeface="Times New Roman" pitchFamily="18" charset="0"/>
                <a:cs typeface="Times New Roman" pitchFamily="18" charset="0"/>
              </a:rPr>
              <a:t>But their visual nature isn’t something that can be turned off. They must work to ignore it.</a:t>
            </a:r>
          </a:p>
          <a:p>
            <a:pPr fontAlgn="base">
              <a:lnSpc>
                <a:spcPts val="2400"/>
              </a:lnSpc>
            </a:pPr>
            <a:r>
              <a:rPr lang="en-US" sz="2400" dirty="0">
                <a:solidFill>
                  <a:schemeClr val="bg1"/>
                </a:solidFill>
                <a:latin typeface="Times New Roman" pitchFamily="18" charset="0"/>
                <a:cs typeface="Times New Roman" pitchFamily="18" charset="0"/>
              </a:rPr>
              <a:t>In talking to men, I found most were incredibly puzzled as to why the woman wouldn’t want to avoid the situation. Why, the men wonder, is a professional woman dressing in a way that is likely to cause men to be distracted and miss some of what she’s saying? And the answer, of course, is that most women have no intention of causing that sort of distraction, and don’t realize that they are doing so</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040220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33400"/>
            <a:ext cx="8610600" cy="4154984"/>
          </a:xfrm>
          <a:prstGeom prst="rect">
            <a:avLst/>
          </a:prstGeom>
          <a:solidFill>
            <a:schemeClr val="tx1"/>
          </a:solidFill>
        </p:spPr>
        <p:txBody>
          <a:bodyPr wrap="square" rtlCol="0">
            <a:spAutoFit/>
          </a:bodyPr>
          <a:lstStyle/>
          <a:p>
            <a:r>
              <a:rPr lang="en-US" sz="2400" b="1" dirty="0" smtClean="0">
                <a:solidFill>
                  <a:schemeClr val="bg1"/>
                </a:solidFill>
                <a:latin typeface="Times New Roman" pitchFamily="18" charset="0"/>
                <a:cs typeface="Times New Roman" pitchFamily="18" charset="0"/>
              </a:rPr>
              <a:t>“The </a:t>
            </a:r>
            <a:r>
              <a:rPr lang="en-US" sz="2400" b="1" dirty="0">
                <a:solidFill>
                  <a:schemeClr val="bg1"/>
                </a:solidFill>
                <a:latin typeface="Times New Roman" pitchFamily="18" charset="0"/>
                <a:cs typeface="Times New Roman" pitchFamily="18" charset="0"/>
              </a:rPr>
              <a:t>male-female disconnect </a:t>
            </a:r>
            <a:br>
              <a:rPr lang="en-US" sz="2400" b="1" dirty="0">
                <a:solidFill>
                  <a:schemeClr val="bg1"/>
                </a:solidFill>
                <a:latin typeface="Times New Roman" pitchFamily="18" charset="0"/>
                <a:cs typeface="Times New Roman" pitchFamily="18" charset="0"/>
              </a:rPr>
            </a:br>
            <a:r>
              <a:rPr lang="en-US" sz="2400" dirty="0">
                <a:solidFill>
                  <a:schemeClr val="bg1"/>
                </a:solidFill>
                <a:latin typeface="Times New Roman" pitchFamily="18" charset="0"/>
                <a:cs typeface="Times New Roman" pitchFamily="18" charset="0"/>
              </a:rPr>
              <a:t>To test the difference in men’s and women’s perceptions in this area, I asked men what they would think if they saw a woman dressing in a way that emphasized or showed off her figure in some way, such as a low-cut top or a tight skirt. Then I asked white collar women who said they sometimes dressed in that way what was actually going through their minds. Here are the starkly differing results. Seventy-six percent of the men felt the woman wanted the men around her to look at her body. Yet only twenty-three percent of the women actually felt that way. In other words, three out of four women said that was not what they were thinking at all</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871049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http://t3.gstatic.com/images?q=tbn:ANd9GcTM8zOpKabKO0Yg11xpf3YdflbS26ObInpOzhl7llYvZdJ_WZ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310751"/>
            <a:ext cx="2286000" cy="1515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smtClean="0">
                <a:effectLst>
                  <a:outerShdw blurRad="38100" dist="38100" dir="2700000" algn="tl">
                    <a:srgbClr val="000000">
                      <a:alpha val="43137"/>
                    </a:srgbClr>
                  </a:outerShdw>
                </a:effectLst>
              </a:rPr>
              <a:t>Ask That Give This Study Fair Hearing</a:t>
            </a:r>
            <a:endParaRPr lang="en-US" sz="3200" dirty="0">
              <a:effectLst>
                <a:outerShdw blurRad="38100" dist="38100" dir="2700000" algn="tl">
                  <a:srgbClr val="000000">
                    <a:alpha val="43137"/>
                  </a:srgbClr>
                </a:outerShdw>
              </a:effectLst>
            </a:endParaRPr>
          </a:p>
        </p:txBody>
      </p:sp>
      <p:sp>
        <p:nvSpPr>
          <p:cNvPr id="4" name="TextBox 3"/>
          <p:cNvSpPr txBox="1"/>
          <p:nvPr/>
        </p:nvSpPr>
        <p:spPr>
          <a:xfrm>
            <a:off x="1066800" y="1768257"/>
            <a:ext cx="7239000" cy="4124206"/>
          </a:xfrm>
          <a:prstGeom prst="rect">
            <a:avLst/>
          </a:prstGeom>
          <a:solidFill>
            <a:srgbClr val="452E0E">
              <a:alpha val="89804"/>
            </a:srgbClr>
          </a:solidFill>
        </p:spPr>
        <p:txBody>
          <a:bodyPr wrap="square" rtlCol="0">
            <a:spAutoFit/>
          </a:bodyPr>
          <a:lstStyle/>
          <a:p>
            <a:pPr marL="285750" indent="-285750">
              <a:buFont typeface="Arial" pitchFamily="34" charset="0"/>
              <a:buChar char="•"/>
            </a:pPr>
            <a:r>
              <a:rPr lang="en-US" sz="2800" dirty="0" smtClean="0">
                <a:effectLst>
                  <a:outerShdw blurRad="38100" dist="38100" dir="2700000" algn="tl">
                    <a:srgbClr val="000000">
                      <a:alpha val="43137"/>
                    </a:srgbClr>
                  </a:outerShdw>
                </a:effectLst>
              </a:rPr>
              <a:t>Such studies do more good that credit them.</a:t>
            </a:r>
          </a:p>
          <a:p>
            <a:pPr marL="914400" lvl="1" indent="-457200">
              <a:buFont typeface="Wingdings" pitchFamily="2" charset="2"/>
              <a:buChar char="ü"/>
            </a:pPr>
            <a:r>
              <a:rPr lang="en-US" sz="2800" i="1" dirty="0" smtClean="0">
                <a:effectLst>
                  <a:outerShdw blurRad="38100" dist="38100" dir="2700000" algn="tl">
                    <a:srgbClr val="000000">
                      <a:alpha val="43137"/>
                    </a:srgbClr>
                  </a:outerShdw>
                </a:effectLst>
              </a:rPr>
              <a:t>Be worse if didn’t  preach….</a:t>
            </a:r>
          </a:p>
          <a:p>
            <a:pPr marL="914400" lvl="1" indent="-457200">
              <a:buFont typeface="Wingdings" pitchFamily="2" charset="2"/>
              <a:buChar char="ü"/>
            </a:pPr>
            <a:r>
              <a:rPr lang="en-US" sz="2800" i="1" dirty="0" smtClean="0">
                <a:effectLst>
                  <a:outerShdw blurRad="38100" dist="38100" dir="2700000" algn="tl">
                    <a:srgbClr val="000000">
                      <a:alpha val="43137"/>
                    </a:srgbClr>
                  </a:outerShdw>
                </a:effectLst>
              </a:rPr>
              <a:t>Is MUCH worse in many churches</a:t>
            </a:r>
          </a:p>
          <a:p>
            <a:pPr marL="914400" lvl="1" indent="-457200">
              <a:buFont typeface="Wingdings" pitchFamily="2" charset="2"/>
              <a:buChar char="ü"/>
            </a:pPr>
            <a:endParaRPr lang="en-US" sz="900" i="1" dirty="0" smtClean="0">
              <a:effectLst>
                <a:outerShdw blurRad="38100" dist="38100" dir="2700000" algn="tl">
                  <a:srgbClr val="000000">
                    <a:alpha val="43137"/>
                  </a:srgbClr>
                </a:outerShdw>
              </a:effectLst>
            </a:endParaRPr>
          </a:p>
          <a:p>
            <a:pPr marL="285750" indent="-285750">
              <a:buFont typeface="Arial" pitchFamily="34" charset="0"/>
              <a:buChar char="•"/>
            </a:pPr>
            <a:r>
              <a:rPr lang="en-US" sz="2800" dirty="0" smtClean="0">
                <a:effectLst>
                  <a:outerShdw blurRad="38100" dist="38100" dir="2700000" algn="tl">
                    <a:srgbClr val="000000">
                      <a:alpha val="43137"/>
                    </a:srgbClr>
                  </a:outerShdw>
                </a:effectLst>
              </a:rPr>
              <a:t>Not all will accept – 100%</a:t>
            </a:r>
          </a:p>
          <a:p>
            <a:pPr marL="285750" indent="-285750">
              <a:buFont typeface="Arial" pitchFamily="34" charset="0"/>
              <a:buChar char="•"/>
            </a:pPr>
            <a:endParaRPr lang="en-US" sz="900" dirty="0" smtClean="0">
              <a:effectLst>
                <a:outerShdw blurRad="38100" dist="38100" dir="2700000" algn="tl">
                  <a:srgbClr val="000000">
                    <a:alpha val="43137"/>
                  </a:srgbClr>
                </a:outerShdw>
              </a:effectLst>
            </a:endParaRPr>
          </a:p>
          <a:p>
            <a:pPr marL="285750" indent="-285750">
              <a:buFont typeface="Arial" pitchFamily="34" charset="0"/>
              <a:buChar char="•"/>
            </a:pPr>
            <a:r>
              <a:rPr lang="en-US" sz="2800" dirty="0" smtClean="0">
                <a:effectLst>
                  <a:outerShdw blurRad="38100" dist="38100" dir="2700000" algn="tl">
                    <a:srgbClr val="000000">
                      <a:alpha val="43137"/>
                    </a:srgbClr>
                  </a:outerShdw>
                </a:effectLst>
              </a:rPr>
              <a:t>Not all who accept it 100% will conform to principles</a:t>
            </a:r>
          </a:p>
          <a:p>
            <a:pPr marL="285750" indent="-285750">
              <a:buFont typeface="Arial" pitchFamily="34" charset="0"/>
              <a:buChar char="•"/>
            </a:pPr>
            <a:endParaRPr lang="en-US" sz="1000" dirty="0" smtClean="0">
              <a:effectLst>
                <a:outerShdw blurRad="38100" dist="38100" dir="2700000" algn="tl">
                  <a:srgbClr val="000000">
                    <a:alpha val="43137"/>
                  </a:srgbClr>
                </a:outerShdw>
              </a:effectLst>
            </a:endParaRPr>
          </a:p>
          <a:p>
            <a:pPr marL="285750" indent="-285750">
              <a:buFont typeface="Arial" pitchFamily="34" charset="0"/>
              <a:buChar char="•"/>
            </a:pPr>
            <a:r>
              <a:rPr lang="en-US" sz="2800" dirty="0" smtClean="0">
                <a:effectLst>
                  <a:outerShdw blurRad="38100" dist="38100" dir="2700000" algn="tl">
                    <a:srgbClr val="000000">
                      <a:alpha val="43137"/>
                    </a:srgbClr>
                  </a:outerShdw>
                </a:effectLst>
              </a:rPr>
              <a:t>Ask: give this a fair &amp; honest hearing</a:t>
            </a:r>
          </a:p>
          <a:p>
            <a:pPr marL="285750" indent="-285750">
              <a:buFont typeface="Arial" pitchFamily="34" charset="0"/>
              <a:buChar char="•"/>
            </a:pPr>
            <a:endParaRPr lang="en-US" sz="1000" dirty="0">
              <a:effectLst>
                <a:outerShdw blurRad="38100" dist="38100" dir="2700000" algn="tl">
                  <a:srgbClr val="000000">
                    <a:alpha val="43137"/>
                  </a:srgbClr>
                </a:outerShdw>
              </a:effectLst>
            </a:endParaRPr>
          </a:p>
          <a:p>
            <a:pPr marL="285750" indent="-285750">
              <a:buFont typeface="Arial" pitchFamily="34" charset="0"/>
              <a:buChar char="•"/>
            </a:pPr>
            <a:r>
              <a:rPr lang="en-US" sz="2800" b="1" i="1" dirty="0" smtClean="0">
                <a:solidFill>
                  <a:srgbClr val="FFFF00"/>
                </a:solidFill>
                <a:effectLst>
                  <a:outerShdw blurRad="38100" dist="38100" dir="2700000" algn="tl">
                    <a:srgbClr val="000000">
                      <a:alpha val="43137"/>
                    </a:srgbClr>
                  </a:outerShdw>
                </a:effectLst>
              </a:rPr>
              <a:t>Going to speak plainly &amp; bluntly!</a:t>
            </a: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36396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out)">
                                      <p:cBhvr>
                                        <p:cTn id="7" dur="2000"/>
                                        <p:tgtEl>
                                          <p:spTgt spid="4">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ircle(out)">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out)">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ircle(out)">
                                      <p:cBhvr>
                                        <p:cTn id="20" dur="20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circle(out)">
                                      <p:cBhvr>
                                        <p:cTn id="25" dur="20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circle(out)">
                                      <p:cBhvr>
                                        <p:cTn id="30" dur="20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circle(out)">
                                      <p:cBhvr>
                                        <p:cTn id="35" dur="2000"/>
                                        <p:tgtEl>
                                          <p:spTgt spid="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grpId="0" nodeType="click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Effect transition="in" filter="circle(out)">
                                      <p:cBhvr>
                                        <p:cTn id="40"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609600"/>
            <a:ext cx="8458200" cy="2677656"/>
          </a:xfrm>
          <a:prstGeom prst="rect">
            <a:avLst/>
          </a:prstGeom>
          <a:solidFill>
            <a:schemeClr val="tx1"/>
          </a:solidFill>
        </p:spPr>
        <p:txBody>
          <a:bodyPr wrap="square" rtlCol="0">
            <a:spAutoFit/>
          </a:bodyPr>
          <a:lstStyle/>
          <a:p>
            <a:r>
              <a:rPr lang="en-US" sz="2400" dirty="0" smtClean="0">
                <a:solidFill>
                  <a:schemeClr val="bg1"/>
                </a:solidFill>
                <a:latin typeface="Times New Roman" pitchFamily="18" charset="0"/>
                <a:cs typeface="Times New Roman" pitchFamily="18" charset="0"/>
              </a:rPr>
              <a:t>“Among </a:t>
            </a:r>
            <a:r>
              <a:rPr lang="en-US" sz="2400" dirty="0">
                <a:solidFill>
                  <a:schemeClr val="bg1"/>
                </a:solidFill>
                <a:latin typeface="Times New Roman" pitchFamily="18" charset="0"/>
                <a:cs typeface="Times New Roman" pitchFamily="18" charset="0"/>
              </a:rPr>
              <a:t>men who have female colleagues and who don’t have a strict workplace uniform, fifty-eight percent say they see a female associate dressing in a way they find as distracting at least once a week. Twelve percent said they see examples of that “every day, multiple times a day.” Most of the women in question undoubtedly intend merely to dress professionally and attractively and are not aware that their attire is perceived as visually distracting</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684141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305800" cy="3046988"/>
          </a:xfrm>
          <a:prstGeom prst="rect">
            <a:avLst/>
          </a:prstGeom>
          <a:solidFill>
            <a:schemeClr val="tx1"/>
          </a:solidFill>
        </p:spPr>
        <p:txBody>
          <a:bodyPr wrap="square" rtlCol="0">
            <a:spAutoFit/>
          </a:bodyPr>
          <a:lstStyle/>
          <a:p>
            <a:pPr fontAlgn="base"/>
            <a:r>
              <a:rPr lang="en-US" sz="2400" dirty="0" smtClean="0">
                <a:solidFill>
                  <a:schemeClr val="bg1"/>
                </a:solidFill>
                <a:latin typeface="Times New Roman" pitchFamily="18" charset="0"/>
                <a:cs typeface="Times New Roman" pitchFamily="18" charset="0"/>
              </a:rPr>
              <a:t>“Here </a:t>
            </a:r>
            <a:r>
              <a:rPr lang="en-US" sz="2400" dirty="0">
                <a:solidFill>
                  <a:schemeClr val="bg1"/>
                </a:solidFill>
                <a:latin typeface="Times New Roman" pitchFamily="18" charset="0"/>
                <a:cs typeface="Times New Roman" pitchFamily="18" charset="0"/>
              </a:rPr>
              <a:t>is what one of the men said with regard to outfits that tend to trigger a response in men:</a:t>
            </a:r>
          </a:p>
          <a:p>
            <a:pPr fontAlgn="base"/>
            <a:r>
              <a:rPr lang="en-US" sz="2400" dirty="0">
                <a:solidFill>
                  <a:schemeClr val="bg1"/>
                </a:solidFill>
                <a:latin typeface="Times New Roman" pitchFamily="18" charset="0"/>
                <a:cs typeface="Times New Roman" pitchFamily="18" charset="0"/>
              </a:rPr>
              <a:t>It’s all about curves, bare skin, and, frankly, the sight of whatever is supposed to be covered. That is what a man’s eyes will be drawn to. A tight outfit, a short skirt, a bra strap showing, low-cut pants in the back where you can see the top of whatever she is wearing underneath if she leans over a bit ... any one of those things. And cleavage</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673201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04800"/>
            <a:ext cx="7772400" cy="1400383"/>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smtClean="0">
                <a:solidFill>
                  <a:prstClr val="white"/>
                </a:solidFill>
                <a:latin typeface="Maiandra GD" pitchFamily="34" charset="0"/>
              </a:rPr>
              <a:t>Possible Your Clothes Could Be Sexually Attractive</a:t>
            </a:r>
            <a:endParaRPr lang="en-US" sz="3600" dirty="0">
              <a:solidFill>
                <a:prstClr val="white"/>
              </a:solidFill>
              <a:latin typeface="Maiandra GD" pitchFamily="34" charset="0"/>
            </a:endParaRPr>
          </a:p>
        </p:txBody>
      </p:sp>
      <p:sp>
        <p:nvSpPr>
          <p:cNvPr id="4" name="TextBox 3"/>
          <p:cNvSpPr txBox="1"/>
          <p:nvPr/>
        </p:nvSpPr>
        <p:spPr>
          <a:xfrm>
            <a:off x="457200" y="1905000"/>
            <a:ext cx="8534400" cy="4339650"/>
          </a:xfrm>
          <a:prstGeom prst="rect">
            <a:avLst/>
          </a:prstGeom>
          <a:noFill/>
        </p:spPr>
        <p:txBody>
          <a:bodyPr wrap="square" rtlCol="0">
            <a:spAutoFit/>
          </a:bodyPr>
          <a:lstStyle/>
          <a:p>
            <a:pPr marL="457200" indent="-457200">
              <a:buFont typeface="+mj-lt"/>
              <a:buAutoNum type="alphaUcPeriod"/>
            </a:pPr>
            <a:r>
              <a:rPr lang="en-US" sz="2800" dirty="0" smtClean="0">
                <a:effectLst>
                  <a:outerShdw blurRad="38100" dist="38100" dir="2700000" algn="tl">
                    <a:srgbClr val="000000">
                      <a:alpha val="43137"/>
                    </a:srgbClr>
                  </a:outerShdw>
                </a:effectLst>
              </a:rPr>
              <a:t>Clarify “Sexually Attractive”</a:t>
            </a:r>
          </a:p>
          <a:p>
            <a:pPr marL="457200" indent="-457200">
              <a:buFont typeface="+mj-lt"/>
              <a:buAutoNum type="alphaUcPeriod"/>
            </a:pPr>
            <a:r>
              <a:rPr lang="en-US" sz="2800" dirty="0" smtClean="0">
                <a:effectLst>
                  <a:outerShdw blurRad="38100" dist="38100" dir="2700000" algn="tl">
                    <a:srgbClr val="000000">
                      <a:alpha val="43137"/>
                    </a:srgbClr>
                  </a:outerShdw>
                </a:effectLst>
              </a:rPr>
              <a:t>Our Clothing Sends a Signal – </a:t>
            </a:r>
            <a:r>
              <a:rPr lang="en-US" sz="2800" i="1" dirty="0" smtClean="0">
                <a:effectLst>
                  <a:outerShdw blurRad="38100" dist="38100" dir="2700000" algn="tl">
                    <a:srgbClr val="000000">
                      <a:alpha val="43137"/>
                    </a:srgbClr>
                  </a:outerShdw>
                </a:effectLst>
              </a:rPr>
              <a:t>At Times Sexual</a:t>
            </a:r>
          </a:p>
          <a:p>
            <a:pPr marL="457200" indent="-457200">
              <a:buFont typeface="+mj-lt"/>
              <a:buAutoNum type="alphaUcPeriod"/>
            </a:pPr>
            <a:r>
              <a:rPr lang="en-US" sz="2800" dirty="0" smtClean="0">
                <a:effectLst>
                  <a:outerShdw blurRad="38100" dist="38100" dir="2700000" algn="tl">
                    <a:srgbClr val="000000">
                      <a:alpha val="43137"/>
                    </a:srgbClr>
                  </a:outerShdw>
                </a:effectLst>
              </a:rPr>
              <a:t>Testimony From a Prostitute</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Attire of a harlot (Prov. 7:10) – says a lot</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Says she knows how to be </a:t>
            </a:r>
            <a:r>
              <a:rPr lang="en-US" sz="2400" i="1" dirty="0" smtClean="0">
                <a:effectLst>
                  <a:outerShdw blurRad="38100" dist="38100" dir="2700000" algn="tl">
                    <a:srgbClr val="000000">
                      <a:alpha val="43137"/>
                    </a:srgbClr>
                  </a:outerShdw>
                </a:effectLst>
              </a:rPr>
              <a:t>sexually attractive</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Not a “trashy, painted up gal, who walks streets”</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Clothing that  draws or pulls sexual attention</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Years Ago – Gary Henry interviewed a prostitute</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She rode beside him on a bus trip</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She was working weekends at a brothel on commission</a:t>
            </a:r>
          </a:p>
          <a:p>
            <a:pPr marL="1428750" lvl="2" indent="-514350">
              <a:buFont typeface="Arial" pitchFamily="34" charset="0"/>
              <a:buChar char="•"/>
            </a:pPr>
            <a:r>
              <a:rPr lang="en-US" sz="2400" dirty="0" smtClean="0">
                <a:effectLst>
                  <a:outerShdw blurRad="38100" dist="38100" dir="2700000" algn="tl">
                    <a:srgbClr val="000000">
                      <a:alpha val="43137"/>
                    </a:srgbClr>
                  </a:outerShdw>
                </a:effectLst>
              </a:rPr>
              <a:t>Asked her to define the “attire of a harlot”</a:t>
            </a:r>
          </a:p>
        </p:txBody>
      </p:sp>
    </p:spTree>
    <p:extLst>
      <p:ext uri="{BB962C8B-B14F-4D97-AF65-F5344CB8AC3E}">
        <p14:creationId xmlns:p14="http://schemas.microsoft.com/office/powerpoint/2010/main" val="16132776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Effect transition="in" filter="fade">
                                      <p:cBhvr>
                                        <p:cTn id="56" dur="1000"/>
                                        <p:tgtEl>
                                          <p:spTgt spid="4">
                                            <p:txEl>
                                              <p:pRg st="10" end="10"/>
                                            </p:txEl>
                                          </p:spTgt>
                                        </p:tgtEl>
                                      </p:cBhvr>
                                    </p:animEffect>
                                    <p:anim calcmode="lin" valueType="num">
                                      <p:cBhvr>
                                        <p:cTn id="5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smtClean="0">
                <a:ln/>
                <a:solidFill>
                  <a:schemeClr val="accent3"/>
                </a:solidFill>
                <a:effectLst/>
              </a:rPr>
              <a:t>Interview With</a:t>
            </a:r>
          </a:p>
          <a:p>
            <a:pPr algn="ctr"/>
            <a:r>
              <a:rPr lang="en-US" sz="5400" cap="none" spc="0" dirty="0" smtClean="0">
                <a:ln/>
                <a:solidFill>
                  <a:schemeClr val="accent3"/>
                </a:solidFill>
                <a:effectLst/>
              </a:rPr>
              <a:t>A Prostitute</a:t>
            </a:r>
            <a:endParaRPr lang="en-US" sz="5400" cap="none" spc="0" dirty="0">
              <a:ln/>
              <a:solidFill>
                <a:schemeClr val="accent3"/>
              </a:solidFill>
              <a:effectLst/>
            </a:endParaRP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1" y="2133600"/>
            <a:ext cx="792479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smtClean="0">
                <a:effectLst>
                  <a:outerShdw blurRad="38100" dist="38100" dir="2700000" algn="tl">
                    <a:srgbClr val="000000">
                      <a:alpha val="43137"/>
                    </a:srgbClr>
                  </a:outerShdw>
                </a:effectLst>
              </a:rPr>
              <a:t>How to draw attention to certain parts of your body:</a:t>
            </a:r>
            <a:endParaRPr lang="en-US" sz="2800" dirty="0">
              <a:effectLst>
                <a:outerShdw blurRad="38100" dist="38100" dir="2700000" algn="tl">
                  <a:srgbClr val="000000">
                    <a:alpha val="43137"/>
                  </a:srgbClr>
                </a:outerShdw>
              </a:effectLst>
            </a:endParaRPr>
          </a:p>
        </p:txBody>
      </p:sp>
      <p:sp>
        <p:nvSpPr>
          <p:cNvPr id="7" name="TextBox 6"/>
          <p:cNvSpPr txBox="1"/>
          <p:nvPr/>
        </p:nvSpPr>
        <p:spPr>
          <a:xfrm>
            <a:off x="675290" y="3047999"/>
            <a:ext cx="8468709" cy="2554545"/>
          </a:xfrm>
          <a:prstGeom prst="rect">
            <a:avLst/>
          </a:prstGeom>
          <a:noFill/>
        </p:spPr>
        <p:txBody>
          <a:bodyPr wrap="square" rtlCol="0">
            <a:spAutoFit/>
          </a:bodyPr>
          <a:lstStyle/>
          <a:p>
            <a:pPr marL="342900" indent="-342900">
              <a:buFont typeface="+mj-lt"/>
              <a:buAutoNum type="arabicPeriod"/>
            </a:pPr>
            <a:r>
              <a:rPr lang="en-US" sz="3200" dirty="0" smtClean="0"/>
              <a:t>Reveal it  </a:t>
            </a:r>
            <a:r>
              <a:rPr lang="en-US" sz="3200" i="1" dirty="0" smtClean="0">
                <a:solidFill>
                  <a:srgbClr val="FFFF99"/>
                </a:solidFill>
              </a:rPr>
              <a:t>(Least effective)</a:t>
            </a:r>
          </a:p>
          <a:p>
            <a:pPr marL="342900" indent="-342900">
              <a:buFont typeface="+mj-lt"/>
              <a:buAutoNum type="arabicPeriod"/>
            </a:pPr>
            <a:r>
              <a:rPr lang="en-US" sz="3200" dirty="0" smtClean="0"/>
              <a:t>Conceal it and reveal everything else </a:t>
            </a:r>
            <a:r>
              <a:rPr lang="en-US" sz="3200" i="1" dirty="0" smtClean="0">
                <a:solidFill>
                  <a:srgbClr val="FFFF99"/>
                </a:solidFill>
              </a:rPr>
              <a:t>(Bikini)</a:t>
            </a:r>
          </a:p>
          <a:p>
            <a:pPr marL="342900" indent="-342900">
              <a:buFont typeface="+mj-lt"/>
              <a:buAutoNum type="arabicPeriod"/>
            </a:pPr>
            <a:r>
              <a:rPr lang="en-US" sz="3200" dirty="0" smtClean="0"/>
              <a:t>Reveal just a little of it </a:t>
            </a:r>
            <a:r>
              <a:rPr lang="en-US" sz="3200" i="1" dirty="0" smtClean="0">
                <a:solidFill>
                  <a:srgbClr val="FFFF99"/>
                </a:solidFill>
              </a:rPr>
              <a:t>(hint, preview, </a:t>
            </a:r>
            <a:r>
              <a:rPr lang="en-US" sz="3200" i="1" dirty="0" err="1" smtClean="0">
                <a:solidFill>
                  <a:srgbClr val="FFFF99"/>
                </a:solidFill>
              </a:rPr>
              <a:t>climpse</a:t>
            </a:r>
            <a:r>
              <a:rPr lang="en-US" sz="3200" i="1" dirty="0" smtClean="0">
                <a:solidFill>
                  <a:srgbClr val="FFFF99"/>
                </a:solidFill>
              </a:rPr>
              <a:t>)</a:t>
            </a:r>
          </a:p>
          <a:p>
            <a:pPr marL="342900" indent="-342900">
              <a:buFont typeface="+mj-lt"/>
              <a:buAutoNum type="arabicPeriod"/>
            </a:pPr>
            <a:r>
              <a:rPr lang="en-US" sz="3200" dirty="0" smtClean="0"/>
              <a:t>Cover it tightly </a:t>
            </a:r>
            <a:r>
              <a:rPr lang="en-US" sz="3200" i="1" dirty="0" smtClean="0">
                <a:solidFill>
                  <a:srgbClr val="FFFF99"/>
                </a:solidFill>
              </a:rPr>
              <a:t>(show form)</a:t>
            </a:r>
          </a:p>
          <a:p>
            <a:pPr marL="342900" indent="-342900">
              <a:buFont typeface="+mj-lt"/>
              <a:buAutoNum type="arabicPeriod"/>
            </a:pPr>
            <a:r>
              <a:rPr lang="en-US" sz="3200" dirty="0" smtClean="0"/>
              <a:t>Cover it thinly </a:t>
            </a:r>
            <a:r>
              <a:rPr lang="en-US" sz="3200" i="1" dirty="0" smtClean="0">
                <a:solidFill>
                  <a:srgbClr val="FFFF99"/>
                </a:solidFill>
              </a:rPr>
              <a:t>(Most provocative)</a:t>
            </a:r>
            <a:endParaRPr lang="en-US" sz="3200" i="1" dirty="0">
              <a:solidFill>
                <a:srgbClr val="FFFF99"/>
              </a:solidFill>
            </a:endParaRPr>
          </a:p>
        </p:txBody>
      </p:sp>
    </p:spTree>
    <p:extLst>
      <p:ext uri="{BB962C8B-B14F-4D97-AF65-F5344CB8AC3E}">
        <p14:creationId xmlns:p14="http://schemas.microsoft.com/office/powerpoint/2010/main" val="40016766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smtClean="0">
                <a:ln/>
                <a:solidFill>
                  <a:schemeClr val="accent3"/>
                </a:solidFill>
                <a:effectLst/>
              </a:rPr>
              <a:t>Interview With</a:t>
            </a:r>
          </a:p>
          <a:p>
            <a:pPr algn="ctr"/>
            <a:r>
              <a:rPr lang="en-US" sz="5400" cap="none" spc="0" dirty="0" smtClean="0">
                <a:ln/>
                <a:solidFill>
                  <a:schemeClr val="accent3"/>
                </a:solidFill>
                <a:effectLst/>
              </a:rPr>
              <a:t>A Prostitute</a:t>
            </a:r>
            <a:endParaRPr lang="en-US" sz="5400" cap="none" spc="0" dirty="0">
              <a:ln/>
              <a:solidFill>
                <a:schemeClr val="accent3"/>
              </a:solidFill>
              <a:effectLst/>
            </a:endParaRP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1437" y="1905000"/>
            <a:ext cx="8607763" cy="4024179"/>
          </a:xfrm>
          <a:prstGeom prst="rect">
            <a:avLst/>
          </a:prstGeom>
          <a:noFill/>
        </p:spPr>
        <p:txBody>
          <a:bodyPr wrap="square" rtlCol="0">
            <a:spAutoFit/>
          </a:bodyPr>
          <a:lstStyle/>
          <a:p>
            <a:r>
              <a:rPr lang="en-US" sz="2800" u="sng" dirty="0" smtClean="0">
                <a:solidFill>
                  <a:srgbClr val="FFFF99"/>
                </a:solidFill>
                <a:effectLst>
                  <a:outerShdw blurRad="38100" dist="38100" dir="2700000" algn="tl">
                    <a:srgbClr val="000000">
                      <a:alpha val="43137"/>
                    </a:srgbClr>
                  </a:outerShdw>
                </a:effectLst>
              </a:rPr>
              <a:t>Gary</a:t>
            </a:r>
            <a:r>
              <a:rPr lang="en-US" sz="2800" dirty="0" smtClean="0">
                <a:effectLst>
                  <a:outerShdw blurRad="38100" dist="38100" dir="2700000" algn="tl">
                    <a:srgbClr val="000000">
                      <a:alpha val="43137"/>
                    </a:srgbClr>
                  </a:outerShdw>
                </a:effectLst>
              </a:rPr>
              <a:t>: “You know a good bit about  men”</a:t>
            </a:r>
          </a:p>
          <a:p>
            <a:endParaRPr lang="en-US" sz="1050" dirty="0" smtClean="0">
              <a:effectLst>
                <a:outerShdw blurRad="38100" dist="38100" dir="2700000" algn="tl">
                  <a:srgbClr val="000000">
                    <a:alpha val="43137"/>
                  </a:srgbClr>
                </a:outerShdw>
              </a:effectLst>
            </a:endParaRPr>
          </a:p>
          <a:p>
            <a:r>
              <a:rPr lang="en-US" sz="2800" u="sng" dirty="0" smtClean="0">
                <a:solidFill>
                  <a:srgbClr val="FFFF99"/>
                </a:solidFill>
                <a:effectLst>
                  <a:outerShdw blurRad="38100" dist="38100" dir="2700000" algn="tl">
                    <a:srgbClr val="000000">
                      <a:alpha val="43137"/>
                    </a:srgbClr>
                  </a:outerShdw>
                </a:effectLst>
              </a:rPr>
              <a:t>Prostitute</a:t>
            </a:r>
            <a:r>
              <a:rPr lang="en-US" sz="2800" dirty="0" smtClean="0">
                <a:effectLst>
                  <a:outerShdw blurRad="38100" dist="38100" dir="2700000" algn="tl">
                    <a:srgbClr val="000000">
                      <a:alpha val="43137"/>
                    </a:srgbClr>
                  </a:outerShdw>
                </a:effectLst>
              </a:rPr>
              <a:t>: “Its my business to know ..”</a:t>
            </a:r>
          </a:p>
          <a:p>
            <a:endParaRPr lang="en-US" sz="1050" dirty="0" smtClean="0">
              <a:effectLst>
                <a:outerShdw blurRad="38100" dist="38100" dir="2700000" algn="tl">
                  <a:srgbClr val="000000">
                    <a:alpha val="43137"/>
                  </a:srgbClr>
                </a:outerShdw>
              </a:effectLst>
            </a:endParaRPr>
          </a:p>
          <a:p>
            <a:r>
              <a:rPr lang="en-US" sz="2800" u="sng" dirty="0" smtClean="0">
                <a:solidFill>
                  <a:srgbClr val="FFFF99"/>
                </a:solidFill>
                <a:effectLst>
                  <a:outerShdw blurRad="38100" dist="38100" dir="2700000" algn="tl">
                    <a:srgbClr val="000000">
                      <a:alpha val="43137"/>
                    </a:srgbClr>
                  </a:outerShdw>
                </a:effectLst>
              </a:rPr>
              <a:t>Gary</a:t>
            </a:r>
            <a:r>
              <a:rPr lang="en-US" sz="2800" dirty="0" smtClean="0">
                <a:effectLst>
                  <a:outerShdw blurRad="38100" dist="38100" dir="2700000" algn="tl">
                    <a:srgbClr val="000000">
                      <a:alpha val="43137"/>
                    </a:srgbClr>
                  </a:outerShdw>
                </a:effectLst>
              </a:rPr>
              <a:t>: Why religious women often don’t know as much about men</a:t>
            </a:r>
          </a:p>
          <a:p>
            <a:endParaRPr lang="en-US" sz="1050" dirty="0" smtClean="0">
              <a:effectLst>
                <a:outerShdw blurRad="38100" dist="38100" dir="2700000" algn="tl">
                  <a:srgbClr val="000000">
                    <a:alpha val="43137"/>
                  </a:srgbClr>
                </a:outerShdw>
              </a:effectLst>
            </a:endParaRPr>
          </a:p>
          <a:p>
            <a:r>
              <a:rPr lang="en-US" sz="2800" u="sng" dirty="0" smtClean="0">
                <a:solidFill>
                  <a:srgbClr val="FFFF99"/>
                </a:solidFill>
                <a:effectLst>
                  <a:outerShdw blurRad="38100" dist="38100" dir="2700000" algn="tl">
                    <a:srgbClr val="000000">
                      <a:alpha val="43137"/>
                    </a:srgbClr>
                  </a:outerShdw>
                </a:effectLst>
              </a:rPr>
              <a:t>Prostitute: </a:t>
            </a:r>
            <a:r>
              <a:rPr lang="en-US" sz="2800" dirty="0" smtClean="0">
                <a:effectLst>
                  <a:outerShdw blurRad="38100" dist="38100" dir="2700000" algn="tl">
                    <a:srgbClr val="000000">
                      <a:alpha val="43137"/>
                    </a:srgbClr>
                  </a:outerShdw>
                </a:effectLst>
              </a:rPr>
              <a:t>Because they have never been taught about men by anyone but their mothers (who often knew very little themselves). </a:t>
            </a:r>
            <a:r>
              <a:rPr lang="en-US" sz="2800" i="1" dirty="0" smtClean="0">
                <a:solidFill>
                  <a:srgbClr val="FFFF00"/>
                </a:solidFill>
                <a:effectLst>
                  <a:outerShdw blurRad="38100" dist="38100" dir="2700000" algn="tl">
                    <a:srgbClr val="000000">
                      <a:alpha val="43137"/>
                    </a:srgbClr>
                  </a:outerShdw>
                </a:effectLst>
              </a:rPr>
              <a:t>Women who know how a man thinks are those who have been taught by a man!</a:t>
            </a:r>
            <a:endParaRPr lang="en-US" sz="28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44817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smtClean="0">
                <a:ln/>
                <a:solidFill>
                  <a:schemeClr val="accent3"/>
                </a:solidFill>
                <a:effectLst/>
              </a:rPr>
              <a:t>Interview With</a:t>
            </a:r>
          </a:p>
          <a:p>
            <a:pPr algn="ctr"/>
            <a:r>
              <a:rPr lang="en-US" sz="5400" cap="none" spc="0" dirty="0" smtClean="0">
                <a:ln/>
                <a:solidFill>
                  <a:schemeClr val="accent3"/>
                </a:solidFill>
                <a:effectLst/>
              </a:rPr>
              <a:t>A Prostitute</a:t>
            </a:r>
            <a:endParaRPr lang="en-US" sz="5400" cap="none" spc="0" dirty="0">
              <a:ln/>
              <a:solidFill>
                <a:schemeClr val="accent3"/>
              </a:solidFill>
              <a:effectLst/>
            </a:endParaRP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1" y="2133600"/>
            <a:ext cx="792479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smtClean="0">
                <a:effectLst>
                  <a:outerShdw blurRad="38100" dist="38100" dir="2700000" algn="tl">
                    <a:srgbClr val="000000">
                      <a:alpha val="43137"/>
                    </a:srgbClr>
                  </a:outerShdw>
                </a:effectLst>
              </a:rPr>
              <a:t>How to draw attention to certain parts of your body:</a:t>
            </a:r>
            <a:endParaRPr lang="en-US" sz="2800" dirty="0">
              <a:effectLst>
                <a:outerShdw blurRad="38100" dist="38100" dir="2700000" algn="tl">
                  <a:srgbClr val="000000">
                    <a:alpha val="43137"/>
                  </a:srgbClr>
                </a:outerShdw>
              </a:effectLst>
            </a:endParaRPr>
          </a:p>
        </p:txBody>
      </p:sp>
      <p:sp>
        <p:nvSpPr>
          <p:cNvPr id="7" name="TextBox 6"/>
          <p:cNvSpPr txBox="1"/>
          <p:nvPr/>
        </p:nvSpPr>
        <p:spPr>
          <a:xfrm>
            <a:off x="413845" y="4191000"/>
            <a:ext cx="2557955" cy="584775"/>
          </a:xfrm>
          <a:prstGeom prst="rect">
            <a:avLst/>
          </a:prstGeom>
          <a:noFill/>
        </p:spPr>
        <p:txBody>
          <a:bodyPr wrap="square" rtlCol="0">
            <a:spAutoFit/>
          </a:bodyPr>
          <a:lstStyle/>
          <a:p>
            <a:pPr marL="342900" indent="-342900">
              <a:buFont typeface="+mj-lt"/>
              <a:buAutoNum type="arabicPeriod"/>
            </a:pPr>
            <a:r>
              <a:rPr lang="en-US" sz="3200" dirty="0" smtClean="0"/>
              <a:t>Reveal it</a:t>
            </a:r>
            <a:endParaRPr lang="en-US" sz="3200" i="1" dirty="0">
              <a:solidFill>
                <a:srgbClr val="FFFF99"/>
              </a:solidFill>
            </a:endParaRPr>
          </a:p>
        </p:txBody>
      </p:sp>
      <p:sp>
        <p:nvSpPr>
          <p:cNvPr id="3" name="Left Brace 2"/>
          <p:cNvSpPr/>
          <p:nvPr/>
        </p:nvSpPr>
        <p:spPr>
          <a:xfrm>
            <a:off x="2438400" y="2895600"/>
            <a:ext cx="1066800" cy="3200400"/>
          </a:xfrm>
          <a:prstGeom prst="leftBrace">
            <a:avLst>
              <a:gd name="adj1" fmla="val 51190"/>
              <a:gd name="adj2" fmla="val 50000"/>
            </a:avLst>
          </a:prstGeom>
          <a:ln>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245069" y="2813139"/>
            <a:ext cx="5594131" cy="3416320"/>
          </a:xfrm>
          <a:prstGeom prst="rect">
            <a:avLst/>
          </a:prstGeom>
          <a:noFill/>
        </p:spPr>
        <p:txBody>
          <a:bodyPr wrap="square" rtlCol="0">
            <a:spAutoFit/>
          </a:bodyPr>
          <a:lstStyle/>
          <a:p>
            <a:pPr marL="342900" indent="-342900">
              <a:lnSpc>
                <a:spcPct val="150000"/>
              </a:lnSpc>
              <a:buFont typeface="Wingdings" pitchFamily="2" charset="2"/>
              <a:buChar char="ü"/>
            </a:pPr>
            <a:r>
              <a:rPr lang="en-US" sz="2400" dirty="0" smtClean="0">
                <a:effectLst>
                  <a:outerShdw blurRad="38100" dist="38100" dir="2700000" algn="tl">
                    <a:srgbClr val="000000">
                      <a:alpha val="43137"/>
                    </a:srgbClr>
                  </a:outerShdw>
                </a:effectLst>
              </a:rPr>
              <a:t>Show more “skin”</a:t>
            </a:r>
          </a:p>
          <a:p>
            <a:pPr marL="342900" indent="-342900">
              <a:lnSpc>
                <a:spcPct val="150000"/>
              </a:lnSpc>
              <a:buFont typeface="Wingdings" pitchFamily="2" charset="2"/>
              <a:buChar char="ü"/>
            </a:pPr>
            <a:r>
              <a:rPr lang="en-US" sz="2400" dirty="0" smtClean="0">
                <a:effectLst>
                  <a:outerShdw blurRad="38100" dist="38100" dir="2700000" algn="tl">
                    <a:srgbClr val="000000">
                      <a:alpha val="43137"/>
                    </a:srgbClr>
                  </a:outerShdw>
                </a:effectLst>
              </a:rPr>
              <a:t>More shown – more attractive</a:t>
            </a:r>
          </a:p>
          <a:p>
            <a:pPr marL="342900" indent="-342900">
              <a:lnSpc>
                <a:spcPct val="150000"/>
              </a:lnSpc>
              <a:buFont typeface="Wingdings" pitchFamily="2" charset="2"/>
              <a:buChar char="ü"/>
            </a:pPr>
            <a:r>
              <a:rPr lang="en-US" sz="2400" dirty="0" smtClean="0">
                <a:effectLst>
                  <a:outerShdw blurRad="38100" dist="38100" dir="2700000" algn="tl">
                    <a:srgbClr val="000000">
                      <a:alpha val="43137"/>
                    </a:srgbClr>
                  </a:outerShdw>
                </a:effectLst>
              </a:rPr>
              <a:t>Give them a look at your thighs</a:t>
            </a:r>
          </a:p>
          <a:p>
            <a:pPr marL="342900" indent="-342900">
              <a:lnSpc>
                <a:spcPct val="150000"/>
              </a:lnSpc>
              <a:buFont typeface="Wingdings" pitchFamily="2" charset="2"/>
              <a:buChar char="ü"/>
            </a:pPr>
            <a:r>
              <a:rPr lang="en-US" sz="2400" dirty="0" smtClean="0">
                <a:effectLst>
                  <a:outerShdw blurRad="38100" dist="38100" dir="2700000" algn="tl">
                    <a:srgbClr val="000000">
                      <a:alpha val="43137"/>
                    </a:srgbClr>
                  </a:outerShdw>
                </a:effectLst>
              </a:rPr>
              <a:t>Give them a look at breasts (just part)</a:t>
            </a:r>
          </a:p>
          <a:p>
            <a:pPr marL="342900" indent="-342900">
              <a:lnSpc>
                <a:spcPct val="150000"/>
              </a:lnSpc>
              <a:buFont typeface="Wingdings" pitchFamily="2" charset="2"/>
              <a:buChar char="ü"/>
            </a:pPr>
            <a:r>
              <a:rPr lang="en-US" sz="2400" dirty="0" smtClean="0">
                <a:effectLst>
                  <a:outerShdw blurRad="38100" dist="38100" dir="2700000" algn="tl">
                    <a:srgbClr val="000000">
                      <a:alpha val="43137"/>
                    </a:srgbClr>
                  </a:outerShdw>
                </a:effectLst>
              </a:rPr>
              <a:t>Let them see your midriff</a:t>
            </a:r>
            <a:endParaRPr lang="en-US" sz="2400" dirty="0">
              <a:effectLst>
                <a:outerShdw blurRad="38100" dist="38100" dir="2700000" algn="tl">
                  <a:srgbClr val="000000">
                    <a:alpha val="43137"/>
                  </a:srgbClr>
                </a:outerShdw>
              </a:effectLst>
            </a:endParaRPr>
          </a:p>
          <a:p>
            <a:pPr marL="342900" indent="-342900">
              <a:lnSpc>
                <a:spcPct val="150000"/>
              </a:lnSpc>
              <a:buFont typeface="Wingdings" pitchFamily="2" charset="2"/>
              <a:buChar char="ü"/>
            </a:pPr>
            <a:r>
              <a:rPr lang="en-US" sz="2400" dirty="0" smtClean="0">
                <a:effectLst>
                  <a:outerShdw blurRad="38100" dist="38100" dir="2700000" algn="tl">
                    <a:srgbClr val="000000">
                      <a:alpha val="43137"/>
                    </a:srgbClr>
                  </a:outerShdw>
                </a:effectLst>
              </a:rPr>
              <a:t>Show them your back / shoulders</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69723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smtClean="0">
                <a:ln/>
                <a:solidFill>
                  <a:schemeClr val="accent3"/>
                </a:solidFill>
                <a:effectLst/>
              </a:rPr>
              <a:t>Interview With</a:t>
            </a:r>
          </a:p>
          <a:p>
            <a:pPr algn="ctr"/>
            <a:r>
              <a:rPr lang="en-US" sz="5400" cap="none" spc="0" dirty="0" smtClean="0">
                <a:ln/>
                <a:solidFill>
                  <a:schemeClr val="accent3"/>
                </a:solidFill>
                <a:effectLst/>
              </a:rPr>
              <a:t>A Prostitute</a:t>
            </a:r>
            <a:endParaRPr lang="en-US" sz="5400" cap="none" spc="0" dirty="0">
              <a:ln/>
              <a:solidFill>
                <a:schemeClr val="accent3"/>
              </a:solidFill>
              <a:effectLst/>
            </a:endParaRP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1" y="2133600"/>
            <a:ext cx="792479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smtClean="0">
                <a:effectLst>
                  <a:outerShdw blurRad="38100" dist="38100" dir="2700000" algn="tl">
                    <a:srgbClr val="000000">
                      <a:alpha val="43137"/>
                    </a:srgbClr>
                  </a:outerShdw>
                </a:effectLst>
              </a:rPr>
              <a:t>How to draw attention to certain parts of your body:</a:t>
            </a:r>
            <a:endParaRPr lang="en-US" sz="2800" dirty="0">
              <a:effectLst>
                <a:outerShdw blurRad="38100" dist="38100" dir="2700000" algn="tl">
                  <a:srgbClr val="000000">
                    <a:alpha val="43137"/>
                  </a:srgbClr>
                </a:outerShdw>
              </a:effectLst>
            </a:endParaRPr>
          </a:p>
        </p:txBody>
      </p:sp>
      <p:sp>
        <p:nvSpPr>
          <p:cNvPr id="7" name="TextBox 6"/>
          <p:cNvSpPr txBox="1"/>
          <p:nvPr/>
        </p:nvSpPr>
        <p:spPr>
          <a:xfrm>
            <a:off x="32845" y="3500497"/>
            <a:ext cx="2557955" cy="2062103"/>
          </a:xfrm>
          <a:prstGeom prst="rect">
            <a:avLst/>
          </a:prstGeom>
          <a:noFill/>
        </p:spPr>
        <p:txBody>
          <a:bodyPr wrap="square" rtlCol="0">
            <a:spAutoFit/>
          </a:bodyPr>
          <a:lstStyle/>
          <a:p>
            <a:pPr marL="514350" indent="-514350">
              <a:buFont typeface="+mj-lt"/>
              <a:buAutoNum type="arabicPeriod" startAt="2"/>
            </a:pPr>
            <a:r>
              <a:rPr lang="en-US" sz="3200" dirty="0" smtClean="0"/>
              <a:t>Conceal it and reveal  everything else</a:t>
            </a:r>
            <a:endParaRPr lang="en-US" sz="3200" i="1" dirty="0">
              <a:solidFill>
                <a:srgbClr val="FFFF99"/>
              </a:solidFill>
            </a:endParaRPr>
          </a:p>
        </p:txBody>
      </p:sp>
      <p:sp>
        <p:nvSpPr>
          <p:cNvPr id="3" name="Left Brace 2"/>
          <p:cNvSpPr/>
          <p:nvPr/>
        </p:nvSpPr>
        <p:spPr>
          <a:xfrm>
            <a:off x="2438400" y="2895600"/>
            <a:ext cx="1066800" cy="3200400"/>
          </a:xfrm>
          <a:prstGeom prst="leftBrace">
            <a:avLst>
              <a:gd name="adj1" fmla="val 51190"/>
              <a:gd name="adj2" fmla="val 50000"/>
            </a:avLst>
          </a:prstGeom>
          <a:ln>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163195" y="3733800"/>
            <a:ext cx="5828405" cy="1143070"/>
          </a:xfrm>
          <a:prstGeom prst="rect">
            <a:avLst/>
          </a:prstGeom>
          <a:noFill/>
        </p:spPr>
        <p:txBody>
          <a:bodyPr wrap="square" rtlCol="0">
            <a:spAutoFit/>
          </a:bodyPr>
          <a:lstStyle/>
          <a:p>
            <a:pPr marL="342900" indent="-342900">
              <a:lnSpc>
                <a:spcPct val="150000"/>
              </a:lnSpc>
              <a:buFont typeface="Wingdings" pitchFamily="2" charset="2"/>
              <a:buChar char="ü"/>
            </a:pPr>
            <a:r>
              <a:rPr lang="en-US" sz="2400" dirty="0" smtClean="0"/>
              <a:t>Swimsuits – especially Bikini</a:t>
            </a:r>
          </a:p>
          <a:p>
            <a:pPr marL="342900" indent="-342900">
              <a:lnSpc>
                <a:spcPct val="150000"/>
              </a:lnSpc>
              <a:buFont typeface="Wingdings" pitchFamily="2" charset="2"/>
              <a:buChar char="ü"/>
            </a:pPr>
            <a:r>
              <a:rPr lang="en-US" sz="2400" dirty="0" smtClean="0"/>
              <a:t>Draws attention to what remains covered</a:t>
            </a:r>
          </a:p>
        </p:txBody>
      </p:sp>
    </p:spTree>
    <p:extLst>
      <p:ext uri="{BB962C8B-B14F-4D97-AF65-F5344CB8AC3E}">
        <p14:creationId xmlns:p14="http://schemas.microsoft.com/office/powerpoint/2010/main" val="2309990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smtClean="0">
                <a:ln/>
                <a:solidFill>
                  <a:schemeClr val="accent3"/>
                </a:solidFill>
                <a:effectLst/>
              </a:rPr>
              <a:t>Interview With</a:t>
            </a:r>
          </a:p>
          <a:p>
            <a:pPr algn="ctr"/>
            <a:r>
              <a:rPr lang="en-US" sz="5400" cap="none" spc="0" dirty="0" smtClean="0">
                <a:ln/>
                <a:solidFill>
                  <a:schemeClr val="accent3"/>
                </a:solidFill>
                <a:effectLst/>
              </a:rPr>
              <a:t>A Prostitute</a:t>
            </a:r>
            <a:endParaRPr lang="en-US" sz="5400" cap="none" spc="0" dirty="0">
              <a:ln/>
              <a:solidFill>
                <a:schemeClr val="accent3"/>
              </a:solidFill>
              <a:effectLst/>
            </a:endParaRP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1" y="2133600"/>
            <a:ext cx="792479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smtClean="0">
                <a:effectLst>
                  <a:outerShdw blurRad="38100" dist="38100" dir="2700000" algn="tl">
                    <a:srgbClr val="000000">
                      <a:alpha val="43137"/>
                    </a:srgbClr>
                  </a:outerShdw>
                </a:effectLst>
              </a:rPr>
              <a:t>How to draw attention to certain parts of your body:</a:t>
            </a:r>
            <a:endParaRPr lang="en-US" sz="2800" dirty="0">
              <a:effectLst>
                <a:outerShdw blurRad="38100" dist="38100" dir="2700000" algn="tl">
                  <a:srgbClr val="000000">
                    <a:alpha val="43137"/>
                  </a:srgbClr>
                </a:outerShdw>
              </a:effectLst>
            </a:endParaRPr>
          </a:p>
        </p:txBody>
      </p:sp>
      <p:sp>
        <p:nvSpPr>
          <p:cNvPr id="7" name="TextBox 6"/>
          <p:cNvSpPr txBox="1"/>
          <p:nvPr/>
        </p:nvSpPr>
        <p:spPr>
          <a:xfrm>
            <a:off x="32845" y="3500497"/>
            <a:ext cx="2557955" cy="1569660"/>
          </a:xfrm>
          <a:prstGeom prst="rect">
            <a:avLst/>
          </a:prstGeom>
          <a:noFill/>
        </p:spPr>
        <p:txBody>
          <a:bodyPr wrap="square" rtlCol="0">
            <a:spAutoFit/>
          </a:bodyPr>
          <a:lstStyle/>
          <a:p>
            <a:pPr marL="514350" indent="-514350">
              <a:buFont typeface="+mj-lt"/>
              <a:buAutoNum type="arabicPeriod" startAt="3"/>
            </a:pPr>
            <a:r>
              <a:rPr lang="en-US" sz="3200" dirty="0" smtClean="0"/>
              <a:t>Reveal just a little bit of it</a:t>
            </a:r>
            <a:endParaRPr lang="en-US" sz="3200" i="1" dirty="0">
              <a:solidFill>
                <a:srgbClr val="FFFF99"/>
              </a:solidFill>
            </a:endParaRPr>
          </a:p>
        </p:txBody>
      </p:sp>
      <p:sp>
        <p:nvSpPr>
          <p:cNvPr id="3" name="Left Brace 2"/>
          <p:cNvSpPr/>
          <p:nvPr/>
        </p:nvSpPr>
        <p:spPr>
          <a:xfrm>
            <a:off x="2438400" y="2895600"/>
            <a:ext cx="1066800" cy="3200400"/>
          </a:xfrm>
          <a:prstGeom prst="leftBrace">
            <a:avLst>
              <a:gd name="adj1" fmla="val 51190"/>
              <a:gd name="adj2" fmla="val 50000"/>
            </a:avLst>
          </a:prstGeom>
          <a:ln>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163195" y="3200400"/>
            <a:ext cx="5828405" cy="2251065"/>
          </a:xfrm>
          <a:prstGeom prst="rect">
            <a:avLst/>
          </a:prstGeom>
          <a:noFill/>
        </p:spPr>
        <p:txBody>
          <a:bodyPr wrap="square" rtlCol="0">
            <a:spAutoFit/>
          </a:bodyPr>
          <a:lstStyle/>
          <a:p>
            <a:pPr marL="342900" indent="-342900">
              <a:lnSpc>
                <a:spcPct val="150000"/>
              </a:lnSpc>
              <a:buFont typeface="Wingdings" pitchFamily="2" charset="2"/>
              <a:buChar char="ü"/>
            </a:pPr>
            <a:r>
              <a:rPr lang="en-US" sz="2400" dirty="0" smtClean="0"/>
              <a:t>Give a glimpse of the thigh</a:t>
            </a:r>
          </a:p>
          <a:p>
            <a:pPr marL="342900" indent="-342900">
              <a:lnSpc>
                <a:spcPct val="150000"/>
              </a:lnSpc>
              <a:buFont typeface="Wingdings" pitchFamily="2" charset="2"/>
              <a:buChar char="ü"/>
            </a:pPr>
            <a:r>
              <a:rPr lang="en-US" sz="2400" dirty="0" smtClean="0"/>
              <a:t>Dress / skirt not real short (get a hint)</a:t>
            </a:r>
          </a:p>
          <a:p>
            <a:pPr marL="342900" indent="-342900">
              <a:lnSpc>
                <a:spcPct val="150000"/>
              </a:lnSpc>
              <a:buFont typeface="Wingdings" pitchFamily="2" charset="2"/>
              <a:buChar char="ü"/>
            </a:pPr>
            <a:r>
              <a:rPr lang="en-US" sz="2400" dirty="0" smtClean="0"/>
              <a:t>Jeans that play peek-a-boo with low back</a:t>
            </a:r>
          </a:p>
          <a:p>
            <a:pPr marL="342900" indent="-342900">
              <a:lnSpc>
                <a:spcPct val="150000"/>
              </a:lnSpc>
              <a:buFont typeface="Wingdings" pitchFamily="2" charset="2"/>
              <a:buChar char="ü"/>
            </a:pPr>
            <a:r>
              <a:rPr lang="en-US" sz="2400" dirty="0" smtClean="0"/>
              <a:t>Cleavage – gives a preview of breast</a:t>
            </a:r>
          </a:p>
        </p:txBody>
      </p:sp>
    </p:spTree>
    <p:extLst>
      <p:ext uri="{BB962C8B-B14F-4D97-AF65-F5344CB8AC3E}">
        <p14:creationId xmlns:p14="http://schemas.microsoft.com/office/powerpoint/2010/main" val="25939018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smtClean="0">
                <a:ln/>
                <a:solidFill>
                  <a:schemeClr val="accent3"/>
                </a:solidFill>
                <a:effectLst/>
              </a:rPr>
              <a:t>Interview With</a:t>
            </a:r>
          </a:p>
          <a:p>
            <a:pPr algn="ctr"/>
            <a:r>
              <a:rPr lang="en-US" sz="5400" cap="none" spc="0" dirty="0" smtClean="0">
                <a:ln/>
                <a:solidFill>
                  <a:schemeClr val="accent3"/>
                </a:solidFill>
                <a:effectLst/>
              </a:rPr>
              <a:t>A Prostitute</a:t>
            </a:r>
            <a:endParaRPr lang="en-US" sz="5400" cap="none" spc="0" dirty="0">
              <a:ln/>
              <a:solidFill>
                <a:schemeClr val="accent3"/>
              </a:solidFill>
              <a:effectLst/>
            </a:endParaRP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1" y="2133600"/>
            <a:ext cx="792479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smtClean="0">
                <a:effectLst>
                  <a:outerShdw blurRad="38100" dist="38100" dir="2700000" algn="tl">
                    <a:srgbClr val="000000">
                      <a:alpha val="43137"/>
                    </a:srgbClr>
                  </a:outerShdw>
                </a:effectLst>
              </a:rPr>
              <a:t>How to draw attention to certain parts of your body:</a:t>
            </a:r>
            <a:endParaRPr lang="en-US" sz="2800" dirty="0">
              <a:effectLst>
                <a:outerShdw blurRad="38100" dist="38100" dir="2700000" algn="tl">
                  <a:srgbClr val="000000">
                    <a:alpha val="43137"/>
                  </a:srgbClr>
                </a:outerShdw>
              </a:effectLst>
            </a:endParaRPr>
          </a:p>
        </p:txBody>
      </p:sp>
      <p:sp>
        <p:nvSpPr>
          <p:cNvPr id="7" name="TextBox 6"/>
          <p:cNvSpPr txBox="1"/>
          <p:nvPr/>
        </p:nvSpPr>
        <p:spPr>
          <a:xfrm>
            <a:off x="413845" y="3886200"/>
            <a:ext cx="2557955" cy="1077218"/>
          </a:xfrm>
          <a:prstGeom prst="rect">
            <a:avLst/>
          </a:prstGeom>
          <a:noFill/>
        </p:spPr>
        <p:txBody>
          <a:bodyPr wrap="square" rtlCol="0">
            <a:spAutoFit/>
          </a:bodyPr>
          <a:lstStyle/>
          <a:p>
            <a:pPr marL="514350" indent="-514350">
              <a:buFont typeface="+mj-lt"/>
              <a:buAutoNum type="arabicPeriod" startAt="4"/>
            </a:pPr>
            <a:r>
              <a:rPr lang="en-US" sz="3200" dirty="0" smtClean="0"/>
              <a:t>Cover it tightly</a:t>
            </a:r>
            <a:endParaRPr lang="en-US" sz="3200" i="1" dirty="0">
              <a:solidFill>
                <a:srgbClr val="FFFF99"/>
              </a:solidFill>
            </a:endParaRPr>
          </a:p>
        </p:txBody>
      </p:sp>
      <p:sp>
        <p:nvSpPr>
          <p:cNvPr id="3" name="Left Brace 2"/>
          <p:cNvSpPr/>
          <p:nvPr/>
        </p:nvSpPr>
        <p:spPr>
          <a:xfrm>
            <a:off x="2438400" y="2895600"/>
            <a:ext cx="1066800" cy="3200400"/>
          </a:xfrm>
          <a:prstGeom prst="leftBrace">
            <a:avLst>
              <a:gd name="adj1" fmla="val 51190"/>
              <a:gd name="adj2" fmla="val 50000"/>
            </a:avLst>
          </a:prstGeom>
          <a:ln>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245069" y="2813139"/>
            <a:ext cx="5365531" cy="2862322"/>
          </a:xfrm>
          <a:prstGeom prst="rect">
            <a:avLst/>
          </a:prstGeom>
          <a:noFill/>
        </p:spPr>
        <p:txBody>
          <a:bodyPr wrap="square" rtlCol="0">
            <a:spAutoFit/>
          </a:bodyPr>
          <a:lstStyle/>
          <a:p>
            <a:pPr marL="342900" indent="-342900">
              <a:lnSpc>
                <a:spcPct val="150000"/>
              </a:lnSpc>
              <a:buFont typeface="Wingdings" pitchFamily="2" charset="2"/>
              <a:buChar char="ü"/>
            </a:pPr>
            <a:r>
              <a:rPr lang="en-US" sz="2400" dirty="0" smtClean="0">
                <a:effectLst>
                  <a:outerShdw blurRad="38100" dist="38100" dir="2700000" algn="tl">
                    <a:srgbClr val="000000">
                      <a:alpha val="43137"/>
                    </a:srgbClr>
                  </a:outerShdw>
                </a:effectLst>
              </a:rPr>
              <a:t>One piece swimsuits</a:t>
            </a:r>
          </a:p>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Tight jeans / pants</a:t>
            </a:r>
          </a:p>
          <a:p>
            <a:pPr marL="342900" indent="-342900">
              <a:lnSpc>
                <a:spcPct val="150000"/>
              </a:lnSpc>
              <a:buFont typeface="Wingdings" pitchFamily="2" charset="2"/>
              <a:buChar char="ü"/>
            </a:pPr>
            <a:r>
              <a:rPr lang="en-US" sz="2400" dirty="0" smtClean="0">
                <a:effectLst>
                  <a:outerShdw blurRad="38100" dist="38100" dir="2700000" algn="tl">
                    <a:srgbClr val="000000">
                      <a:alpha val="43137"/>
                    </a:srgbClr>
                  </a:outerShdw>
                </a:effectLst>
              </a:rPr>
              <a:t>Tops that reveal shape of breast</a:t>
            </a:r>
          </a:p>
          <a:p>
            <a:pPr marL="342900" indent="-342900">
              <a:lnSpc>
                <a:spcPct val="150000"/>
              </a:lnSpc>
              <a:buFont typeface="Wingdings" pitchFamily="2" charset="2"/>
              <a:buChar char="ü"/>
            </a:pPr>
            <a:r>
              <a:rPr lang="en-US" sz="2400" dirty="0" smtClean="0">
                <a:effectLst>
                  <a:outerShdw blurRad="38100" dist="38100" dir="2700000" algn="tl">
                    <a:srgbClr val="000000">
                      <a:alpha val="43137"/>
                    </a:srgbClr>
                  </a:outerShdw>
                </a:effectLst>
              </a:rPr>
              <a:t>Snug fit (dress / skirt) over back side</a:t>
            </a:r>
          </a:p>
          <a:p>
            <a:pPr marL="342900" indent="-342900">
              <a:lnSpc>
                <a:spcPct val="150000"/>
              </a:lnSpc>
              <a:buFont typeface="Wingdings" pitchFamily="2" charset="2"/>
              <a:buChar char="ü"/>
            </a:pPr>
            <a:r>
              <a:rPr lang="en-US" sz="2400" dirty="0" smtClean="0">
                <a:effectLst>
                  <a:outerShdw blurRad="38100" dist="38100" dir="2700000" algn="tl">
                    <a:srgbClr val="000000">
                      <a:alpha val="43137"/>
                    </a:srgbClr>
                  </a:outerShdw>
                </a:effectLst>
              </a:rPr>
              <a:t>Lines of undergarment clearly marked</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72697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smtClean="0">
                <a:ln/>
                <a:solidFill>
                  <a:schemeClr val="accent3"/>
                </a:solidFill>
                <a:effectLst/>
              </a:rPr>
              <a:t>Interview With</a:t>
            </a:r>
          </a:p>
          <a:p>
            <a:pPr algn="ctr"/>
            <a:r>
              <a:rPr lang="en-US" sz="5400" cap="none" spc="0" dirty="0" smtClean="0">
                <a:ln/>
                <a:solidFill>
                  <a:schemeClr val="accent3"/>
                </a:solidFill>
                <a:effectLst/>
              </a:rPr>
              <a:t>A Prostitute</a:t>
            </a:r>
            <a:endParaRPr lang="en-US" sz="5400" cap="none" spc="0" dirty="0">
              <a:ln/>
              <a:solidFill>
                <a:schemeClr val="accent3"/>
              </a:solidFill>
              <a:effectLst/>
            </a:endParaRP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1" y="2133600"/>
            <a:ext cx="792479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smtClean="0">
                <a:effectLst>
                  <a:outerShdw blurRad="38100" dist="38100" dir="2700000" algn="tl">
                    <a:srgbClr val="000000">
                      <a:alpha val="43137"/>
                    </a:srgbClr>
                  </a:outerShdw>
                </a:effectLst>
              </a:rPr>
              <a:t>How to draw attention to certain parts of your body:</a:t>
            </a:r>
            <a:endParaRPr lang="en-US" sz="2800" dirty="0">
              <a:effectLst>
                <a:outerShdw blurRad="38100" dist="38100" dir="2700000" algn="tl">
                  <a:srgbClr val="000000">
                    <a:alpha val="43137"/>
                  </a:srgbClr>
                </a:outerShdw>
              </a:effectLst>
            </a:endParaRPr>
          </a:p>
        </p:txBody>
      </p:sp>
      <p:sp>
        <p:nvSpPr>
          <p:cNvPr id="7" name="TextBox 6"/>
          <p:cNvSpPr txBox="1"/>
          <p:nvPr/>
        </p:nvSpPr>
        <p:spPr>
          <a:xfrm>
            <a:off x="413845" y="3886200"/>
            <a:ext cx="2557955" cy="1077218"/>
          </a:xfrm>
          <a:prstGeom prst="rect">
            <a:avLst/>
          </a:prstGeom>
          <a:noFill/>
        </p:spPr>
        <p:txBody>
          <a:bodyPr wrap="square" rtlCol="0">
            <a:spAutoFit/>
          </a:bodyPr>
          <a:lstStyle/>
          <a:p>
            <a:pPr marL="514350" indent="-514350">
              <a:buFont typeface="+mj-lt"/>
              <a:buAutoNum type="arabicPeriod" startAt="5"/>
            </a:pPr>
            <a:r>
              <a:rPr lang="en-US" sz="3200" dirty="0" smtClean="0"/>
              <a:t>Cover it thinly</a:t>
            </a:r>
            <a:endParaRPr lang="en-US" sz="3200" i="1" dirty="0">
              <a:solidFill>
                <a:srgbClr val="FFFF99"/>
              </a:solidFill>
            </a:endParaRPr>
          </a:p>
        </p:txBody>
      </p:sp>
      <p:sp>
        <p:nvSpPr>
          <p:cNvPr id="3" name="Left Brace 2"/>
          <p:cNvSpPr/>
          <p:nvPr/>
        </p:nvSpPr>
        <p:spPr>
          <a:xfrm>
            <a:off x="2438400" y="2895600"/>
            <a:ext cx="1066800" cy="3200400"/>
          </a:xfrm>
          <a:prstGeom prst="leftBrace">
            <a:avLst>
              <a:gd name="adj1" fmla="val 51190"/>
              <a:gd name="adj2" fmla="val 50000"/>
            </a:avLst>
          </a:prstGeom>
          <a:ln>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245069" y="2813139"/>
            <a:ext cx="5670331" cy="1754326"/>
          </a:xfrm>
          <a:prstGeom prst="rect">
            <a:avLst/>
          </a:prstGeom>
          <a:noFill/>
        </p:spPr>
        <p:txBody>
          <a:bodyPr wrap="square" rtlCol="0">
            <a:spAutoFit/>
          </a:bodyPr>
          <a:lstStyle/>
          <a:p>
            <a:pPr marL="342900" indent="-342900">
              <a:lnSpc>
                <a:spcPct val="150000"/>
              </a:lnSpc>
              <a:buFont typeface="Wingdings" pitchFamily="2" charset="2"/>
              <a:buChar char="ü"/>
            </a:pPr>
            <a:r>
              <a:rPr lang="en-US" sz="2400" dirty="0" smtClean="0">
                <a:effectLst>
                  <a:outerShdw blurRad="38100" dist="38100" dir="2700000" algn="tl">
                    <a:srgbClr val="000000">
                      <a:alpha val="43137"/>
                    </a:srgbClr>
                  </a:outerShdw>
                </a:effectLst>
              </a:rPr>
              <a:t>White / thin tops – reveal undergarment</a:t>
            </a:r>
          </a:p>
          <a:p>
            <a:pPr marL="342900" indent="-342900">
              <a:lnSpc>
                <a:spcPct val="150000"/>
              </a:lnSpc>
              <a:buFont typeface="Wingdings" pitchFamily="2" charset="2"/>
              <a:buChar char="ü"/>
            </a:pPr>
            <a:r>
              <a:rPr lang="en-US" sz="2400" dirty="0" smtClean="0">
                <a:effectLst>
                  <a:outerShdw blurRad="38100" dist="38100" dir="2700000" algn="tl">
                    <a:srgbClr val="000000">
                      <a:alpha val="43137"/>
                    </a:srgbClr>
                  </a:outerShdw>
                </a:effectLst>
              </a:rPr>
              <a:t>Thin pants – outline underwear</a:t>
            </a:r>
          </a:p>
          <a:p>
            <a:pPr marL="342900" indent="-342900">
              <a:lnSpc>
                <a:spcPct val="150000"/>
              </a:lnSpc>
              <a:buFont typeface="Wingdings" pitchFamily="2" charset="2"/>
              <a:buChar char="ü"/>
            </a:pPr>
            <a:r>
              <a:rPr lang="en-US" sz="2400" dirty="0" smtClean="0">
                <a:effectLst>
                  <a:outerShdw blurRad="38100" dist="38100" dir="2700000" algn="tl">
                    <a:srgbClr val="000000">
                      <a:alpha val="43137"/>
                    </a:srgbClr>
                  </a:outerShdw>
                </a:effectLst>
              </a:rPr>
              <a:t>Material so thin – clings to body</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07130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8610600" cy="1077218"/>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3200" dirty="0" smtClean="0">
                <a:solidFill>
                  <a:srgbClr val="FFFF00"/>
                </a:solidFill>
              </a:rPr>
              <a:t>Must Admit: Great Portion of Today’s Clothing is Sexually Attractive</a:t>
            </a:r>
            <a:endParaRPr lang="en-US" sz="3200" dirty="0">
              <a:solidFill>
                <a:srgbClr val="FFFF00"/>
              </a:solidFill>
            </a:endParaRPr>
          </a:p>
        </p:txBody>
      </p:sp>
      <p:sp>
        <p:nvSpPr>
          <p:cNvPr id="2" name="TextBox 1"/>
          <p:cNvSpPr txBox="1"/>
          <p:nvPr/>
        </p:nvSpPr>
        <p:spPr>
          <a:xfrm rot="21001056">
            <a:off x="329817" y="1597968"/>
            <a:ext cx="1981200" cy="461665"/>
          </a:xfrm>
          <a:prstGeom prst="rect">
            <a:avLst/>
          </a:prstGeom>
          <a:noFill/>
        </p:spPr>
        <p:txBody>
          <a:bodyPr wrap="square" rtlCol="0">
            <a:spAutoFit/>
          </a:bodyPr>
          <a:lstStyle/>
          <a:p>
            <a:pPr algn="ctr"/>
            <a:r>
              <a:rPr lang="en-US" sz="2400" dirty="0" smtClean="0"/>
              <a:t>Low Cut Tops</a:t>
            </a:r>
            <a:endParaRPr lang="en-US" sz="2400" dirty="0"/>
          </a:p>
        </p:txBody>
      </p:sp>
      <p:sp>
        <p:nvSpPr>
          <p:cNvPr id="12" name="TextBox 11"/>
          <p:cNvSpPr txBox="1"/>
          <p:nvPr/>
        </p:nvSpPr>
        <p:spPr>
          <a:xfrm rot="672115">
            <a:off x="1345435" y="1997022"/>
            <a:ext cx="1981200" cy="461665"/>
          </a:xfrm>
          <a:prstGeom prst="rect">
            <a:avLst/>
          </a:prstGeom>
          <a:noFill/>
        </p:spPr>
        <p:txBody>
          <a:bodyPr wrap="square" rtlCol="0">
            <a:spAutoFit/>
          </a:bodyPr>
          <a:lstStyle/>
          <a:p>
            <a:pPr algn="ctr"/>
            <a:r>
              <a:rPr lang="en-US" sz="2400" dirty="0" smtClean="0"/>
              <a:t>Short Shorts</a:t>
            </a:r>
            <a:endParaRPr lang="en-US" sz="2400" dirty="0"/>
          </a:p>
        </p:txBody>
      </p:sp>
      <p:sp>
        <p:nvSpPr>
          <p:cNvPr id="13" name="TextBox 12"/>
          <p:cNvSpPr txBox="1"/>
          <p:nvPr/>
        </p:nvSpPr>
        <p:spPr>
          <a:xfrm>
            <a:off x="2159571" y="1597967"/>
            <a:ext cx="1981200" cy="461665"/>
          </a:xfrm>
          <a:prstGeom prst="rect">
            <a:avLst/>
          </a:prstGeom>
          <a:noFill/>
        </p:spPr>
        <p:txBody>
          <a:bodyPr wrap="square" rtlCol="0">
            <a:spAutoFit/>
          </a:bodyPr>
          <a:lstStyle/>
          <a:p>
            <a:pPr algn="ctr"/>
            <a:r>
              <a:rPr lang="en-US" sz="2400" dirty="0" smtClean="0"/>
              <a:t>Tight Jeans</a:t>
            </a:r>
            <a:endParaRPr lang="en-US" sz="2400" dirty="0"/>
          </a:p>
        </p:txBody>
      </p:sp>
      <p:sp>
        <p:nvSpPr>
          <p:cNvPr id="14" name="TextBox 13"/>
          <p:cNvSpPr txBox="1"/>
          <p:nvPr/>
        </p:nvSpPr>
        <p:spPr>
          <a:xfrm rot="20725352">
            <a:off x="3150171" y="1739616"/>
            <a:ext cx="1981200" cy="461665"/>
          </a:xfrm>
          <a:prstGeom prst="rect">
            <a:avLst/>
          </a:prstGeom>
          <a:noFill/>
        </p:spPr>
        <p:txBody>
          <a:bodyPr wrap="square" rtlCol="0">
            <a:spAutoFit/>
          </a:bodyPr>
          <a:lstStyle/>
          <a:p>
            <a:pPr algn="ctr"/>
            <a:r>
              <a:rPr lang="en-US" sz="2400" dirty="0" smtClean="0"/>
              <a:t>Form Fitting</a:t>
            </a:r>
            <a:endParaRPr lang="en-US" sz="2400" dirty="0"/>
          </a:p>
        </p:txBody>
      </p:sp>
      <p:sp>
        <p:nvSpPr>
          <p:cNvPr id="15" name="TextBox 14"/>
          <p:cNvSpPr txBox="1"/>
          <p:nvPr/>
        </p:nvSpPr>
        <p:spPr>
          <a:xfrm>
            <a:off x="4293170" y="2153053"/>
            <a:ext cx="2564830" cy="461665"/>
          </a:xfrm>
          <a:prstGeom prst="rect">
            <a:avLst/>
          </a:prstGeom>
          <a:noFill/>
        </p:spPr>
        <p:txBody>
          <a:bodyPr wrap="square" rtlCol="0">
            <a:spAutoFit/>
          </a:bodyPr>
          <a:lstStyle/>
          <a:p>
            <a:pPr algn="ctr"/>
            <a:r>
              <a:rPr lang="en-US" sz="2400" dirty="0" smtClean="0"/>
              <a:t>Wording on Rear</a:t>
            </a:r>
            <a:endParaRPr lang="en-US" sz="2400" dirty="0"/>
          </a:p>
        </p:txBody>
      </p:sp>
      <p:sp>
        <p:nvSpPr>
          <p:cNvPr id="16" name="TextBox 15"/>
          <p:cNvSpPr txBox="1"/>
          <p:nvPr/>
        </p:nvSpPr>
        <p:spPr>
          <a:xfrm rot="924179">
            <a:off x="4800600" y="1683775"/>
            <a:ext cx="2564830" cy="461665"/>
          </a:xfrm>
          <a:prstGeom prst="rect">
            <a:avLst/>
          </a:prstGeom>
          <a:noFill/>
        </p:spPr>
        <p:txBody>
          <a:bodyPr wrap="square" rtlCol="0">
            <a:spAutoFit/>
          </a:bodyPr>
          <a:lstStyle/>
          <a:p>
            <a:pPr algn="ctr"/>
            <a:r>
              <a:rPr lang="en-US" sz="2400" dirty="0" smtClean="0"/>
              <a:t>Short Skirts</a:t>
            </a:r>
            <a:endParaRPr lang="en-US" sz="2400" dirty="0"/>
          </a:p>
        </p:txBody>
      </p:sp>
      <p:sp>
        <p:nvSpPr>
          <p:cNvPr id="17" name="TextBox 16"/>
          <p:cNvSpPr txBox="1"/>
          <p:nvPr/>
        </p:nvSpPr>
        <p:spPr>
          <a:xfrm rot="20971714">
            <a:off x="6558574" y="1923826"/>
            <a:ext cx="2564830" cy="461665"/>
          </a:xfrm>
          <a:prstGeom prst="rect">
            <a:avLst/>
          </a:prstGeom>
          <a:noFill/>
        </p:spPr>
        <p:txBody>
          <a:bodyPr wrap="square" rtlCol="0">
            <a:spAutoFit/>
          </a:bodyPr>
          <a:lstStyle/>
          <a:p>
            <a:pPr algn="ctr"/>
            <a:r>
              <a:rPr lang="en-US" sz="2400" dirty="0" smtClean="0"/>
              <a:t>Splits in Dress</a:t>
            </a:r>
            <a:endParaRPr lang="en-US" sz="2400" dirty="0"/>
          </a:p>
        </p:txBody>
      </p:sp>
      <p:pic>
        <p:nvPicPr>
          <p:cNvPr id="18" name="Picture 4" descr="Mmm, those eggs are definitely over easy."/>
          <p:cNvPicPr>
            <a:picLocks noChangeAspect="1" noChangeArrowheads="1"/>
          </p:cNvPicPr>
          <p:nvPr/>
        </p:nvPicPr>
        <p:blipFill rotWithShape="1">
          <a:blip r:embed="rId2">
            <a:extLst>
              <a:ext uri="{28A0092B-C50C-407E-A947-70E740481C1C}">
                <a14:useLocalDpi xmlns:a14="http://schemas.microsoft.com/office/drawing/2010/main" val="0"/>
              </a:ext>
            </a:extLst>
          </a:blip>
          <a:srcRect b="43222"/>
          <a:stretch/>
        </p:blipFill>
        <p:spPr bwMode="auto">
          <a:xfrm>
            <a:off x="914400" y="2538789"/>
            <a:ext cx="1509964" cy="1118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5419" y="2861043"/>
            <a:ext cx="6172200" cy="523220"/>
          </a:xfrm>
          <a:prstGeom prst="rect">
            <a:avLst/>
          </a:prstGeom>
          <a:noFill/>
        </p:spPr>
        <p:txBody>
          <a:bodyPr wrap="square" rtlCol="0">
            <a:spAutoFit/>
          </a:bodyPr>
          <a:lstStyle/>
          <a:p>
            <a:r>
              <a:rPr lang="en-US" sz="2800" b="1" dirty="0" smtClean="0">
                <a:latin typeface="+mj-lt"/>
              </a:rPr>
              <a:t>Draws Attention to Female Body</a:t>
            </a:r>
            <a:endParaRPr lang="en-US" sz="2800" b="1" dirty="0">
              <a:latin typeface="+mj-lt"/>
            </a:endParaRPr>
          </a:p>
        </p:txBody>
      </p:sp>
      <p:sp>
        <p:nvSpPr>
          <p:cNvPr id="4" name="TextBox 3"/>
          <p:cNvSpPr txBox="1"/>
          <p:nvPr/>
        </p:nvSpPr>
        <p:spPr>
          <a:xfrm>
            <a:off x="521270" y="3886200"/>
            <a:ext cx="7543800" cy="2677656"/>
          </a:xfrm>
          <a:prstGeom prst="rect">
            <a:avLst/>
          </a:prstGeom>
          <a:noFill/>
        </p:spPr>
        <p:txBody>
          <a:bodyPr wrap="square" rtlCol="0">
            <a:spAutoFit/>
          </a:bodyPr>
          <a:lstStyle/>
          <a:p>
            <a:pPr marL="342900" indent="-342900">
              <a:buBlip>
                <a:blip r:embed="rId3"/>
              </a:buBlip>
            </a:pPr>
            <a:r>
              <a:rPr lang="en-US" sz="2400" dirty="0">
                <a:solidFill>
                  <a:srgbClr val="FFFFFF"/>
                </a:solidFill>
                <a:effectLst>
                  <a:outerShdw blurRad="38100" dist="38100" dir="2700000" algn="tl">
                    <a:srgbClr val="000000"/>
                  </a:outerShdw>
                </a:effectLst>
              </a:rPr>
              <a:t>Mary Quant (designer of mini-skirt): </a:t>
            </a:r>
            <a:r>
              <a:rPr lang="en-US" sz="2400" i="1" dirty="0">
                <a:solidFill>
                  <a:srgbClr val="FFFF00"/>
                </a:solidFill>
                <a:effectLst>
                  <a:outerShdw blurRad="38100" dist="38100" dir="2700000" algn="tl">
                    <a:srgbClr val="000000"/>
                  </a:outerShdw>
                </a:effectLst>
              </a:rPr>
              <a:t>“Mini-clothes are </a:t>
            </a:r>
            <a:r>
              <a:rPr lang="en-US" sz="2400" i="1" dirty="0" smtClean="0">
                <a:solidFill>
                  <a:srgbClr val="FFFF00"/>
                </a:solidFill>
                <a:effectLst>
                  <a:outerShdw blurRad="38100" dist="38100" dir="2700000" algn="tl">
                    <a:srgbClr val="000000"/>
                  </a:outerShdw>
                </a:effectLst>
              </a:rPr>
              <a:t>symbolic </a:t>
            </a:r>
            <a:r>
              <a:rPr lang="en-US" sz="2400" i="1" dirty="0">
                <a:solidFill>
                  <a:srgbClr val="FFFF00"/>
                </a:solidFill>
                <a:effectLst>
                  <a:outerShdw blurRad="38100" dist="38100" dir="2700000" algn="tl">
                    <a:srgbClr val="000000"/>
                  </a:outerShdw>
                </a:effectLst>
              </a:rPr>
              <a:t>of those women who want to seduce a </a:t>
            </a:r>
            <a:r>
              <a:rPr lang="en-US" sz="2400" i="1" dirty="0" smtClean="0">
                <a:solidFill>
                  <a:srgbClr val="FFFF00"/>
                </a:solidFill>
                <a:effectLst>
                  <a:outerShdw blurRad="38100" dist="38100" dir="2700000" algn="tl">
                    <a:srgbClr val="000000"/>
                  </a:outerShdw>
                </a:effectLst>
              </a:rPr>
              <a:t>man” </a:t>
            </a:r>
            <a:r>
              <a:rPr lang="en-US" sz="2400" dirty="0" smtClean="0"/>
              <a:t>When asked where this is all headed, she said, </a:t>
            </a:r>
            <a:r>
              <a:rPr lang="en-US" sz="2400" i="1" dirty="0" smtClean="0">
                <a:solidFill>
                  <a:srgbClr val="FFFF00"/>
                </a:solidFill>
              </a:rPr>
              <a:t>“Sex”</a:t>
            </a:r>
          </a:p>
          <a:p>
            <a:pPr marL="342900" indent="-342900">
              <a:buBlip>
                <a:blip r:embed="rId3"/>
              </a:buBlip>
            </a:pPr>
            <a:r>
              <a:rPr lang="en-US" sz="2400" dirty="0" smtClean="0">
                <a:effectLst>
                  <a:outerShdw blurRad="38100" dist="38100" dir="2700000" algn="tl">
                    <a:srgbClr val="000000"/>
                  </a:outerShdw>
                </a:effectLst>
              </a:rPr>
              <a:t>Life Magazine reported that short shorts were favored to Bermuda shorts because Bermuda shorts emphasized the least attractive part of the legs – the knee and calf.  (Sept. 10, 1956)</a:t>
            </a:r>
            <a:endParaRPr 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19253099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1000"/>
                                        <p:tgtEl>
                                          <p:spTgt spid="1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barn(outVertical)">
                                      <p:cBhvr>
                                        <p:cTn id="38" dur="125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barn(outVertical)">
                                      <p:cBhvr>
                                        <p:cTn id="43" dur="1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P spid="3" grpId="0"/>
      <p:bldP spid="4"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04800"/>
            <a:ext cx="7772400" cy="1400383"/>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smtClean="0">
                <a:solidFill>
                  <a:prstClr val="white"/>
                </a:solidFill>
                <a:latin typeface="Maiandra GD" pitchFamily="34" charset="0"/>
              </a:rPr>
              <a:t>Possible Your Clothes Could Be Sexually Attractive</a:t>
            </a:r>
            <a:endParaRPr lang="en-US" sz="3600" dirty="0">
              <a:solidFill>
                <a:prstClr val="white"/>
              </a:solidFill>
              <a:latin typeface="Maiandra GD" pitchFamily="34" charset="0"/>
            </a:endParaRPr>
          </a:p>
        </p:txBody>
      </p:sp>
      <p:sp>
        <p:nvSpPr>
          <p:cNvPr id="4" name="TextBox 3"/>
          <p:cNvSpPr txBox="1"/>
          <p:nvPr/>
        </p:nvSpPr>
        <p:spPr>
          <a:xfrm>
            <a:off x="457200" y="1905000"/>
            <a:ext cx="8534400" cy="2246769"/>
          </a:xfrm>
          <a:prstGeom prst="rect">
            <a:avLst/>
          </a:prstGeom>
          <a:noFill/>
        </p:spPr>
        <p:txBody>
          <a:bodyPr wrap="square" rtlCol="0">
            <a:spAutoFit/>
          </a:bodyPr>
          <a:lstStyle/>
          <a:p>
            <a:pPr marL="457200" indent="-457200">
              <a:buFont typeface="+mj-lt"/>
              <a:buAutoNum type="alphaUcPeriod"/>
            </a:pPr>
            <a:r>
              <a:rPr lang="en-US" sz="2800" dirty="0" smtClean="0">
                <a:effectLst>
                  <a:outerShdw blurRad="38100" dist="38100" dir="2700000" algn="tl">
                    <a:srgbClr val="000000">
                      <a:alpha val="43137"/>
                    </a:srgbClr>
                  </a:outerShdw>
                </a:effectLst>
              </a:rPr>
              <a:t>Clarify “Sexually Attractive”</a:t>
            </a:r>
          </a:p>
          <a:p>
            <a:pPr marL="457200" indent="-457200">
              <a:buFont typeface="+mj-lt"/>
              <a:buAutoNum type="alphaUcPeriod"/>
            </a:pPr>
            <a:r>
              <a:rPr lang="en-US" sz="2800" dirty="0" smtClean="0">
                <a:effectLst>
                  <a:outerShdw blurRad="38100" dist="38100" dir="2700000" algn="tl">
                    <a:srgbClr val="000000">
                      <a:alpha val="43137"/>
                    </a:srgbClr>
                  </a:outerShdw>
                </a:effectLst>
              </a:rPr>
              <a:t>Our Clothing Sends a Signal – </a:t>
            </a:r>
            <a:r>
              <a:rPr lang="en-US" sz="2800" i="1" dirty="0" smtClean="0">
                <a:effectLst>
                  <a:outerShdw blurRad="38100" dist="38100" dir="2700000" algn="tl">
                    <a:srgbClr val="000000">
                      <a:alpha val="43137"/>
                    </a:srgbClr>
                  </a:outerShdw>
                </a:effectLst>
              </a:rPr>
              <a:t>At Times Sexual</a:t>
            </a:r>
          </a:p>
          <a:p>
            <a:pPr marL="457200" indent="-457200">
              <a:buFont typeface="+mj-lt"/>
              <a:buAutoNum type="alphaUcPeriod"/>
            </a:pPr>
            <a:r>
              <a:rPr lang="en-US" sz="2800" dirty="0" smtClean="0">
                <a:effectLst>
                  <a:outerShdw blurRad="38100" dist="38100" dir="2700000" algn="tl">
                    <a:srgbClr val="000000">
                      <a:alpha val="43137"/>
                    </a:srgbClr>
                  </a:outerShdw>
                </a:effectLst>
              </a:rPr>
              <a:t>Testimony From a Prostitute</a:t>
            </a:r>
          </a:p>
          <a:p>
            <a:pPr marL="457200" indent="-457200">
              <a:buFont typeface="+mj-lt"/>
              <a:buAutoNum type="alphaUcPeriod"/>
            </a:pPr>
            <a:r>
              <a:rPr lang="en-US" sz="2800" dirty="0" smtClean="0">
                <a:effectLst>
                  <a:outerShdw blurRad="38100" dist="38100" dir="2700000" algn="tl">
                    <a:srgbClr val="000000">
                      <a:alpha val="43137"/>
                    </a:srgbClr>
                  </a:outerShdw>
                </a:effectLst>
              </a:rPr>
              <a:t>Revealing Clothing – More Sexually Attractive than Nudity</a:t>
            </a:r>
            <a:endParaRPr 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42242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838200"/>
            <a:ext cx="6602105" cy="526297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"An astonishingly great number of men are of the opinion that women are more attractive partly dressed - than nude. They prefer to see women partially disrobed to the sight of complete nakedness</a:t>
            </a:r>
            <a:r>
              <a:rPr lang="en-US" sz="2800" dirty="0" smtClean="0">
                <a:effectLst>
                  <a:outerShdw blurRad="38100" dist="38100" dir="2700000" algn="tl">
                    <a:srgbClr val="000000">
                      <a:alpha val="43137"/>
                    </a:srgbClr>
                  </a:outerShdw>
                </a:effectLst>
              </a:rPr>
              <a:t>. In many cases the development of sexual excitement is retarded or weakened by the nude body while the sight of the partly unclothed female body affects these men as exciting”</a:t>
            </a:r>
          </a:p>
          <a:p>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(Theodore </a:t>
            </a:r>
            <a:r>
              <a:rPr lang="en-US" sz="2800" dirty="0" err="1" smtClean="0">
                <a:effectLst>
                  <a:outerShdw blurRad="38100" dist="38100" dir="2700000" algn="tl">
                    <a:srgbClr val="000000">
                      <a:alpha val="43137"/>
                    </a:srgbClr>
                  </a:outerShdw>
                </a:effectLst>
              </a:rPr>
              <a:t>Reik</a:t>
            </a:r>
            <a:r>
              <a:rPr lang="en-US" sz="2800" dirty="0" smtClean="0">
                <a:effectLst>
                  <a:outerShdw blurRad="38100" dist="38100" dir="2700000" algn="tl">
                    <a:srgbClr val="000000">
                      <a:alpha val="43137"/>
                    </a:srgbClr>
                  </a:outerShdw>
                </a:effectLst>
              </a:rPr>
              <a:t>, </a:t>
            </a:r>
            <a:r>
              <a:rPr lang="en-US" sz="2800" i="1" dirty="0" smtClean="0">
                <a:effectLst>
                  <a:outerShdw blurRad="38100" dist="38100" dir="2700000" algn="tl">
                    <a:srgbClr val="000000">
                      <a:alpha val="43137"/>
                    </a:srgbClr>
                  </a:outerShdw>
                </a:effectLst>
              </a:rPr>
              <a:t>Of Love and Lust</a:t>
            </a:r>
            <a:r>
              <a:rPr lang="en-US" sz="2800" dirty="0" smtClean="0">
                <a:effectLst>
                  <a:outerShdw blurRad="38100" dist="38100" dir="2700000" algn="tl">
                    <a:srgbClr val="000000">
                      <a:alpha val="43137"/>
                    </a:srgbClr>
                  </a:outerShdw>
                </a:effectLst>
              </a:rPr>
              <a:t> 465)</a:t>
            </a: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393" r="17652"/>
          <a:stretch/>
        </p:blipFill>
        <p:spPr>
          <a:xfrm rot="21228488">
            <a:off x="156112" y="142941"/>
            <a:ext cx="1856095" cy="2857500"/>
          </a:xfrm>
          <a:prstGeom prst="rect">
            <a:avLst/>
          </a:prstGeom>
          <a:ln>
            <a:solidFill>
              <a:srgbClr val="FFFFFF"/>
            </a:solidFill>
          </a:ln>
        </p:spPr>
      </p:pic>
    </p:spTree>
    <p:extLst>
      <p:ext uri="{BB962C8B-B14F-4D97-AF65-F5344CB8AC3E}">
        <p14:creationId xmlns:p14="http://schemas.microsoft.com/office/powerpoint/2010/main" val="35506337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s Vegas Skyline"/>
          <p:cNvPicPr>
            <a:picLocks noChangeAspect="1" noChangeArrowheads="1"/>
          </p:cNvPicPr>
          <p:nvPr/>
        </p:nvPicPr>
        <p:blipFill rotWithShape="1">
          <a:blip r:embed="rId2">
            <a:extLst>
              <a:ext uri="{28A0092B-C50C-407E-A947-70E740481C1C}">
                <a14:useLocalDpi xmlns:a14="http://schemas.microsoft.com/office/drawing/2010/main" val="0"/>
              </a:ext>
            </a:extLst>
          </a:blip>
          <a:srcRect l="34421" t="1735" r="24670" b="-1735"/>
          <a:stretch/>
        </p:blipFill>
        <p:spPr bwMode="auto">
          <a:xfrm>
            <a:off x="381000" y="4267200"/>
            <a:ext cx="150607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62200" y="1981200"/>
            <a:ext cx="6629401" cy="2708434"/>
          </a:xfrm>
          <a:prstGeom prst="rect">
            <a:avLst/>
          </a:prstGeom>
          <a:noFill/>
        </p:spPr>
        <p:txBody>
          <a:bodyPr wrap="square" rtlCol="0">
            <a:spAutoFit/>
          </a:bodyPr>
          <a:lstStyle/>
          <a:p>
            <a:pPr marL="857250" indent="-857250">
              <a:lnSpc>
                <a:spcPts val="5100"/>
              </a:lnSpc>
              <a:buFont typeface="+mj-lt"/>
              <a:buAutoNum type="romanUcPeriod"/>
            </a:pPr>
            <a:r>
              <a:rPr lang="en-US" sz="3600" dirty="0" smtClean="0">
                <a:solidFill>
                  <a:schemeClr val="bg2"/>
                </a:solidFill>
                <a:latin typeface="Maiandra GD" pitchFamily="34" charset="0"/>
              </a:rPr>
              <a:t>Simple Principles For Dress</a:t>
            </a:r>
          </a:p>
          <a:p>
            <a:pPr marL="857250" indent="-857250">
              <a:lnSpc>
                <a:spcPts val="5100"/>
              </a:lnSpc>
              <a:buFont typeface="+mj-lt"/>
              <a:buAutoNum type="romanUcPeriod"/>
            </a:pPr>
            <a:r>
              <a:rPr lang="en-US" sz="3600" dirty="0" smtClean="0">
                <a:solidFill>
                  <a:schemeClr val="bg2"/>
                </a:solidFill>
                <a:latin typeface="Maiandra GD" pitchFamily="34" charset="0"/>
              </a:rPr>
              <a:t>Possible Your Clothes Could Be Sexually Attractive </a:t>
            </a:r>
          </a:p>
          <a:p>
            <a:pPr marL="857250" indent="-857250">
              <a:lnSpc>
                <a:spcPts val="5100"/>
              </a:lnSpc>
              <a:buFont typeface="+mj-lt"/>
              <a:buAutoNum type="romanUcPeriod"/>
            </a:pPr>
            <a:r>
              <a:rPr lang="en-US" sz="3600" dirty="0" smtClean="0">
                <a:solidFill>
                  <a:prstClr val="white"/>
                </a:solidFill>
                <a:latin typeface="Maiandra GD" pitchFamily="34" charset="0"/>
              </a:rPr>
              <a:t>Objections</a:t>
            </a:r>
            <a:endParaRPr lang="en-US" sz="3600" dirty="0">
              <a:solidFill>
                <a:prstClr val="white"/>
              </a:solidFill>
              <a:latin typeface="Maiandra GD" pitchFamily="34" charset="0"/>
            </a:endParaRPr>
          </a:p>
        </p:txBody>
      </p:sp>
      <p:sp>
        <p:nvSpPr>
          <p:cNvPr id="8" name="Rectangle 7"/>
          <p:cNvSpPr/>
          <p:nvPr/>
        </p:nvSpPr>
        <p:spPr>
          <a:xfrm>
            <a:off x="381001" y="381000"/>
            <a:ext cx="8695764" cy="79765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5500"/>
              </a:lnSpc>
            </a:pPr>
            <a:r>
              <a:rPr lang="en-US" sz="4800" b="1" i="1" dirty="0" smtClean="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rPr>
              <a:t>Sexually Attractive Dress</a:t>
            </a:r>
            <a:endParaRPr lang="en-US" sz="60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endParaRPr>
          </a:p>
        </p:txBody>
      </p:sp>
      <p:pic>
        <p:nvPicPr>
          <p:cNvPr id="11" name="Picture 2" descr="http://www.singleswarehouse.co.uk/warehouselife/wp-content/uploads/2011/09/number.image_.singledatingdiv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528"/>
          <a:stretch/>
        </p:blipFill>
        <p:spPr bwMode="auto">
          <a:xfrm rot="20662344">
            <a:off x="916755" y="1206894"/>
            <a:ext cx="1299883" cy="1893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629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smtClean="0">
                <a:solidFill>
                  <a:prstClr val="white"/>
                </a:solidFill>
                <a:latin typeface="Maiandra GD" pitchFamily="34" charset="0"/>
              </a:rPr>
              <a:t>Objections</a:t>
            </a:r>
            <a:endParaRPr lang="en-US" sz="3600" dirty="0">
              <a:solidFill>
                <a:prstClr val="white"/>
              </a:solidFill>
              <a:latin typeface="Maiandra GD" pitchFamily="34" charset="0"/>
            </a:endParaRPr>
          </a:p>
        </p:txBody>
      </p:sp>
      <p:sp>
        <p:nvSpPr>
          <p:cNvPr id="4" name="TextBox 3"/>
          <p:cNvSpPr txBox="1"/>
          <p:nvPr/>
        </p:nvSpPr>
        <p:spPr>
          <a:xfrm>
            <a:off x="304800" y="1447800"/>
            <a:ext cx="8763000" cy="3108543"/>
          </a:xfrm>
          <a:prstGeom prst="rect">
            <a:avLst/>
          </a:prstGeom>
          <a:noFill/>
        </p:spPr>
        <p:txBody>
          <a:bodyPr wrap="square" rtlCol="0">
            <a:spAutoFit/>
          </a:bodyPr>
          <a:lstStyle/>
          <a:p>
            <a:pPr marL="457200" indent="-457200">
              <a:buFont typeface="+mj-lt"/>
              <a:buAutoNum type="alphaUcPeriod"/>
            </a:pPr>
            <a:r>
              <a:rPr lang="en-US" sz="2800" dirty="0" smtClean="0">
                <a:solidFill>
                  <a:srgbClr val="FFFF99"/>
                </a:solidFill>
                <a:effectLst>
                  <a:outerShdw blurRad="38100" dist="38100" dir="2700000" algn="tl">
                    <a:srgbClr val="000000">
                      <a:alpha val="43137"/>
                    </a:srgbClr>
                  </a:outerShdw>
                </a:effectLst>
              </a:rPr>
              <a:t>“If somebody thinks something – that’s their problem”</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Their problem is secondary </a:t>
            </a:r>
          </a:p>
          <a:p>
            <a:pPr marL="914400" lvl="1" indent="-457200">
              <a:buFont typeface="+mj-lt"/>
              <a:buAutoNum type="arabicPeriod"/>
            </a:pPr>
            <a:r>
              <a:rPr lang="en-US" sz="2400" i="1" dirty="0" smtClean="0">
                <a:solidFill>
                  <a:srgbClr val="FFFF00"/>
                </a:solidFill>
                <a:effectLst>
                  <a:outerShdw blurRad="38100" dist="38100" dir="2700000" algn="tl">
                    <a:srgbClr val="000000">
                      <a:alpha val="43137"/>
                    </a:srgbClr>
                  </a:outerShdw>
                </a:effectLst>
              </a:rPr>
              <a:t>Main problem is: parts of your body (including your thigh, form, cleavage) should not be shown to any man!</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One who causes another to stumble or initiates the process – bears guilt</a:t>
            </a:r>
          </a:p>
          <a:p>
            <a:pPr marL="1371600" lvl="2" indent="-457200">
              <a:buFont typeface="Arial" pitchFamily="34" charset="0"/>
              <a:buChar char="•"/>
            </a:pPr>
            <a:r>
              <a:rPr lang="en-US" sz="2400" dirty="0" smtClean="0">
                <a:effectLst>
                  <a:outerShdw blurRad="38100" dist="38100" dir="2700000" algn="tl">
                    <a:srgbClr val="000000">
                      <a:alpha val="43137"/>
                    </a:srgbClr>
                  </a:outerShdw>
                </a:effectLst>
              </a:rPr>
              <a:t>Luke 17:1-2</a:t>
            </a:r>
          </a:p>
          <a:p>
            <a:pPr marL="1371600" lvl="2" indent="-457200">
              <a:buFont typeface="Arial" pitchFamily="34" charset="0"/>
              <a:buChar char="•"/>
            </a:pPr>
            <a:r>
              <a:rPr lang="en-US" sz="2400" dirty="0" smtClean="0">
                <a:effectLst>
                  <a:outerShdw blurRad="38100" dist="38100" dir="2700000" algn="tl">
                    <a:srgbClr val="000000">
                      <a:alpha val="43137"/>
                    </a:srgbClr>
                  </a:outerShdw>
                </a:effectLst>
              </a:rPr>
              <a:t>Jezebel (1 Kings 21:25)</a:t>
            </a:r>
          </a:p>
        </p:txBody>
      </p:sp>
    </p:spTree>
    <p:extLst>
      <p:ext uri="{BB962C8B-B14F-4D97-AF65-F5344CB8AC3E}">
        <p14:creationId xmlns:p14="http://schemas.microsoft.com/office/powerpoint/2010/main" val="8991355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smtClean="0">
                <a:solidFill>
                  <a:prstClr val="white"/>
                </a:solidFill>
                <a:latin typeface="Maiandra GD" pitchFamily="34" charset="0"/>
              </a:rPr>
              <a:t>Objections</a:t>
            </a:r>
            <a:endParaRPr lang="en-US" sz="3600" dirty="0">
              <a:solidFill>
                <a:prstClr val="white"/>
              </a:solidFill>
              <a:latin typeface="Maiandra GD" pitchFamily="34" charset="0"/>
            </a:endParaRPr>
          </a:p>
        </p:txBody>
      </p:sp>
      <p:sp>
        <p:nvSpPr>
          <p:cNvPr id="4" name="TextBox 3"/>
          <p:cNvSpPr txBox="1"/>
          <p:nvPr/>
        </p:nvSpPr>
        <p:spPr>
          <a:xfrm>
            <a:off x="304800" y="1447800"/>
            <a:ext cx="8763000" cy="4278094"/>
          </a:xfrm>
          <a:prstGeom prst="rect">
            <a:avLst/>
          </a:prstGeom>
          <a:noFill/>
        </p:spPr>
        <p:txBody>
          <a:bodyPr wrap="square" rtlCol="0">
            <a:spAutoFit/>
          </a:bodyPr>
          <a:lstStyle/>
          <a:p>
            <a:pPr marL="457200" indent="-457200">
              <a:buFont typeface="+mj-lt"/>
              <a:buAutoNum type="alphaUcPeriod"/>
            </a:pPr>
            <a:r>
              <a:rPr lang="en-US" sz="2800" dirty="0" smtClean="0">
                <a:solidFill>
                  <a:srgbClr val="FFFF99"/>
                </a:solidFill>
                <a:effectLst>
                  <a:outerShdw blurRad="38100" dist="38100" dir="2700000" algn="tl">
                    <a:srgbClr val="000000">
                      <a:alpha val="43137"/>
                    </a:srgbClr>
                  </a:outerShdw>
                </a:effectLst>
              </a:rPr>
              <a:t>“If somebody thinks something – that’s their problem”</a:t>
            </a:r>
          </a:p>
          <a:p>
            <a:pPr marL="457200" indent="-457200">
              <a:buFont typeface="+mj-lt"/>
              <a:buAutoNum type="alphaUcPeriod"/>
            </a:pPr>
            <a:r>
              <a:rPr lang="en-US" sz="2800" dirty="0" smtClean="0">
                <a:solidFill>
                  <a:srgbClr val="FFFF99"/>
                </a:solidFill>
                <a:effectLst>
                  <a:outerShdw blurRad="38100" dist="38100" dir="2700000" algn="tl">
                    <a:srgbClr val="000000">
                      <a:alpha val="43137"/>
                    </a:srgbClr>
                  </a:outerShdw>
                </a:effectLst>
              </a:rPr>
              <a:t>“Can’t know where to draw line”</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Certainly – some areas of judgment</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To say can’t draw line – puts us in real strange position</a:t>
            </a:r>
          </a:p>
          <a:p>
            <a:pPr marL="1371600" lvl="2" indent="-457200">
              <a:buFont typeface="Wingdings" pitchFamily="2" charset="2"/>
              <a:buChar char="ü"/>
            </a:pPr>
            <a:r>
              <a:rPr lang="en-US" sz="2400" dirty="0" smtClean="0">
                <a:effectLst>
                  <a:outerShdw blurRad="38100" dist="38100" dir="2700000" algn="tl">
                    <a:srgbClr val="000000">
                      <a:alpha val="43137"/>
                    </a:srgbClr>
                  </a:outerShdw>
                </a:effectLst>
              </a:rPr>
              <a:t>Let the length get shorter, then shorter, then….</a:t>
            </a:r>
          </a:p>
          <a:p>
            <a:pPr marL="1371600" lvl="2" indent="-457200">
              <a:buFont typeface="Wingdings" pitchFamily="2" charset="2"/>
              <a:buChar char="ü"/>
            </a:pPr>
            <a:r>
              <a:rPr lang="en-US" sz="2400" dirty="0" smtClean="0">
                <a:effectLst>
                  <a:outerShdw blurRad="38100" dist="38100" dir="2700000" algn="tl">
                    <a:srgbClr val="000000">
                      <a:alpha val="43137"/>
                    </a:srgbClr>
                  </a:outerShdw>
                </a:effectLst>
              </a:rPr>
              <a:t>Let the top get low and lower, then lower, then…</a:t>
            </a:r>
            <a:endParaRPr lang="en-US" sz="2400" dirty="0">
              <a:effectLst>
                <a:outerShdw blurRad="38100" dist="38100" dir="2700000" algn="tl">
                  <a:srgbClr val="000000">
                    <a:alpha val="43137"/>
                  </a:srgbClr>
                </a:outerShdw>
              </a:effectLst>
            </a:endParaRPr>
          </a:p>
          <a:p>
            <a:pPr marL="914400" lvl="1" indent="-457200">
              <a:buFont typeface="+mj-lt"/>
              <a:buAutoNum type="arabicPeriod"/>
            </a:pPr>
            <a:r>
              <a:rPr lang="en-US" sz="2400" i="1" dirty="0" smtClean="0">
                <a:effectLst>
                  <a:outerShdw blurRad="38100" dist="38100" dir="2700000" algn="tl">
                    <a:srgbClr val="000000">
                      <a:alpha val="43137"/>
                    </a:srgbClr>
                  </a:outerShdw>
                </a:effectLst>
              </a:rPr>
              <a:t>If you draw ANY line (it would be arbitrary)</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Can draw a line:</a:t>
            </a:r>
          </a:p>
          <a:p>
            <a:pPr marL="1371600" lvl="2" indent="-457200">
              <a:buFont typeface="Wingdings" pitchFamily="2" charset="2"/>
              <a:buChar char="ü"/>
            </a:pPr>
            <a:r>
              <a:rPr lang="en-US" sz="2400" dirty="0" smtClean="0">
                <a:effectLst>
                  <a:outerShdw blurRad="38100" dist="38100" dir="2700000" algn="tl">
                    <a:srgbClr val="000000">
                      <a:alpha val="43137"/>
                    </a:srgbClr>
                  </a:outerShdw>
                </a:effectLst>
              </a:rPr>
              <a:t>From shoulder to knees (Tunic – Gen. 3:21)</a:t>
            </a:r>
          </a:p>
          <a:p>
            <a:pPr marL="1371600" lvl="2" indent="-457200">
              <a:buFont typeface="Wingdings" pitchFamily="2" charset="2"/>
              <a:buChar char="ü"/>
            </a:pPr>
            <a:r>
              <a:rPr lang="en-US" sz="2400" dirty="0" smtClean="0">
                <a:effectLst>
                  <a:outerShdw blurRad="38100" dist="38100" dir="2700000" algn="tl">
                    <a:srgbClr val="000000">
                      <a:alpha val="43137"/>
                    </a:srgbClr>
                  </a:outerShdw>
                </a:effectLst>
              </a:rPr>
              <a:t>Thighs are part of nakedness (</a:t>
            </a:r>
            <a:r>
              <a:rPr lang="en-US" sz="2400" dirty="0" err="1" smtClean="0">
                <a:effectLst>
                  <a:outerShdw blurRad="38100" dist="38100" dir="2700000" algn="tl">
                    <a:srgbClr val="000000">
                      <a:alpha val="43137"/>
                    </a:srgbClr>
                  </a:outerShdw>
                </a:effectLst>
              </a:rPr>
              <a:t>Exo</a:t>
            </a:r>
            <a:r>
              <a:rPr lang="en-US" sz="2400" dirty="0" smtClean="0">
                <a:effectLst>
                  <a:outerShdw blurRad="38100" dist="38100" dir="2700000" algn="tl">
                    <a:srgbClr val="000000">
                      <a:alpha val="43137"/>
                    </a:srgbClr>
                  </a:outerShdw>
                </a:effectLst>
              </a:rPr>
              <a:t>. 28:42)</a:t>
            </a:r>
          </a:p>
          <a:p>
            <a:pPr marL="1371600" lvl="2" indent="-457200">
              <a:buFont typeface="Wingdings" pitchFamily="2" charset="2"/>
              <a:buChar char="ü"/>
            </a:pPr>
            <a:r>
              <a:rPr lang="en-US" sz="2400" dirty="0" smtClean="0">
                <a:effectLst>
                  <a:outerShdw blurRad="38100" dist="38100" dir="2700000" algn="tl">
                    <a:srgbClr val="000000">
                      <a:alpha val="43137"/>
                    </a:srgbClr>
                  </a:outerShdw>
                </a:effectLst>
              </a:rPr>
              <a:t>That which is sexually attractive</a:t>
            </a:r>
          </a:p>
        </p:txBody>
      </p:sp>
    </p:spTree>
    <p:extLst>
      <p:ext uri="{BB962C8B-B14F-4D97-AF65-F5344CB8AC3E}">
        <p14:creationId xmlns:p14="http://schemas.microsoft.com/office/powerpoint/2010/main" val="16871598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1000"/>
                                        <p:tgtEl>
                                          <p:spTgt spid="4">
                                            <p:txEl>
                                              <p:pRg st="8" end="8"/>
                                            </p:txEl>
                                          </p:spTgt>
                                        </p:tgtEl>
                                      </p:cBhvr>
                                    </p:animEffect>
                                    <p:anim calcmode="lin" valueType="num">
                                      <p:cBhvr>
                                        <p:cTn id="5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1000"/>
                                        <p:tgtEl>
                                          <p:spTgt spid="4">
                                            <p:txEl>
                                              <p:pRg st="9" end="9"/>
                                            </p:txEl>
                                          </p:spTgt>
                                        </p:tgtEl>
                                      </p:cBhvr>
                                    </p:animEffect>
                                    <p:anim calcmode="lin" valueType="num">
                                      <p:cBhvr>
                                        <p:cTn id="5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Effect transition="in" filter="fade">
                                      <p:cBhvr>
                                        <p:cTn id="63" dur="1000"/>
                                        <p:tgtEl>
                                          <p:spTgt spid="4">
                                            <p:txEl>
                                              <p:pRg st="10" end="10"/>
                                            </p:txEl>
                                          </p:spTgt>
                                        </p:tgtEl>
                                      </p:cBhvr>
                                    </p:animEffect>
                                    <p:anim calcmode="lin" valueType="num">
                                      <p:cBhvr>
                                        <p:cTn id="6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smtClean="0">
                <a:solidFill>
                  <a:prstClr val="white"/>
                </a:solidFill>
                <a:latin typeface="Maiandra GD" pitchFamily="34" charset="0"/>
              </a:rPr>
              <a:t>Objections</a:t>
            </a:r>
            <a:endParaRPr lang="en-US" sz="3600" dirty="0">
              <a:solidFill>
                <a:prstClr val="white"/>
              </a:solidFill>
              <a:latin typeface="Maiandra GD" pitchFamily="34" charset="0"/>
            </a:endParaRPr>
          </a:p>
        </p:txBody>
      </p:sp>
      <p:sp>
        <p:nvSpPr>
          <p:cNvPr id="4" name="TextBox 3"/>
          <p:cNvSpPr txBox="1"/>
          <p:nvPr/>
        </p:nvSpPr>
        <p:spPr>
          <a:xfrm>
            <a:off x="304800" y="1447800"/>
            <a:ext cx="8763000" cy="2492990"/>
          </a:xfrm>
          <a:prstGeom prst="rect">
            <a:avLst/>
          </a:prstGeom>
          <a:noFill/>
        </p:spPr>
        <p:txBody>
          <a:bodyPr wrap="square" rtlCol="0">
            <a:spAutoFit/>
          </a:bodyPr>
          <a:lstStyle/>
          <a:p>
            <a:pPr marL="457200" indent="-457200">
              <a:buFont typeface="+mj-lt"/>
              <a:buAutoNum type="alphaUcPeriod"/>
            </a:pPr>
            <a:r>
              <a:rPr lang="en-US" sz="2800" dirty="0" smtClean="0">
                <a:solidFill>
                  <a:srgbClr val="FFFF99"/>
                </a:solidFill>
                <a:effectLst>
                  <a:outerShdw blurRad="38100" dist="38100" dir="2700000" algn="tl">
                    <a:srgbClr val="000000">
                      <a:alpha val="43137"/>
                    </a:srgbClr>
                  </a:outerShdw>
                </a:effectLst>
              </a:rPr>
              <a:t>“If somebody thinks something – that’s their problem”</a:t>
            </a:r>
          </a:p>
          <a:p>
            <a:pPr marL="457200" indent="-457200">
              <a:buFont typeface="+mj-lt"/>
              <a:buAutoNum type="alphaUcPeriod"/>
            </a:pPr>
            <a:r>
              <a:rPr lang="en-US" sz="2800" dirty="0" smtClean="0">
                <a:solidFill>
                  <a:srgbClr val="FFFF99"/>
                </a:solidFill>
                <a:effectLst>
                  <a:outerShdw blurRad="38100" dist="38100" dir="2700000" algn="tl">
                    <a:srgbClr val="000000">
                      <a:alpha val="43137"/>
                    </a:srgbClr>
                  </a:outerShdw>
                </a:effectLst>
              </a:rPr>
              <a:t>“Can’t know where to draw line”</a:t>
            </a:r>
          </a:p>
          <a:p>
            <a:pPr marL="457200" indent="-457200">
              <a:buFont typeface="+mj-lt"/>
              <a:buAutoNum type="alphaUcPeriod"/>
            </a:pPr>
            <a:r>
              <a:rPr lang="en-US" sz="2800" dirty="0" smtClean="0">
                <a:solidFill>
                  <a:srgbClr val="FFFF99"/>
                </a:solidFill>
                <a:effectLst>
                  <a:outerShdw blurRad="38100" dist="38100" dir="2700000" algn="tl">
                    <a:srgbClr val="000000">
                      <a:alpha val="43137"/>
                    </a:srgbClr>
                  </a:outerShdw>
                </a:effectLst>
              </a:rPr>
              <a:t>“Really hard to find modest clothes”</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Hard – but not impossible</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If couldn’t be found – could not conform to God’s will</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Way of Lord not always easy (Matt. 7:14)</a:t>
            </a:r>
          </a:p>
        </p:txBody>
      </p:sp>
    </p:spTree>
    <p:extLst>
      <p:ext uri="{BB962C8B-B14F-4D97-AF65-F5344CB8AC3E}">
        <p14:creationId xmlns:p14="http://schemas.microsoft.com/office/powerpoint/2010/main" val="37591648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1283281"/>
            <a:ext cx="4191000" cy="4462760"/>
          </a:xfrm>
          <a:prstGeom prst="rect">
            <a:avLst/>
          </a:prstGeom>
          <a:noFill/>
        </p:spPr>
        <p:txBody>
          <a:bodyPr wrap="square" rtlCol="0">
            <a:spAutoFit/>
          </a:bodyPr>
          <a:lstStyle/>
          <a:p>
            <a:r>
              <a:rPr lang="en-US" sz="2800" dirty="0">
                <a:solidFill>
                  <a:prstClr val="white"/>
                </a:solidFill>
              </a:rPr>
              <a:t>T</a:t>
            </a:r>
            <a:r>
              <a:rPr lang="en-US" sz="2800" dirty="0" smtClean="0">
                <a:solidFill>
                  <a:prstClr val="white"/>
                </a:solidFill>
              </a:rPr>
              <a:t>o be identified with God’s people – required to wear</a:t>
            </a:r>
          </a:p>
          <a:p>
            <a:endParaRPr lang="en-US" sz="2800" dirty="0">
              <a:solidFill>
                <a:prstClr val="white"/>
              </a:solidFill>
            </a:endParaRPr>
          </a:p>
          <a:p>
            <a:pPr algn="ctr"/>
            <a:r>
              <a:rPr lang="en-US" sz="3200" b="1" dirty="0" smtClean="0">
                <a:solidFill>
                  <a:srgbClr val="D6862D"/>
                </a:solidFill>
              </a:rPr>
              <a:t>Orange Coveralls</a:t>
            </a:r>
          </a:p>
          <a:p>
            <a:endParaRPr lang="en-US" sz="2800" dirty="0">
              <a:solidFill>
                <a:prstClr val="white"/>
              </a:solidFill>
            </a:endParaRPr>
          </a:p>
          <a:p>
            <a:pPr marL="342900" indent="-342900">
              <a:buFont typeface="Wingdings" pitchFamily="2" charset="2"/>
              <a:buChar char="ü"/>
            </a:pPr>
            <a:r>
              <a:rPr lang="en-US" sz="2800" dirty="0" smtClean="0">
                <a:solidFill>
                  <a:prstClr val="white"/>
                </a:solidFill>
              </a:rPr>
              <a:t>What would you do?</a:t>
            </a:r>
          </a:p>
          <a:p>
            <a:pPr marL="342900" indent="-342900">
              <a:buFont typeface="Wingdings" pitchFamily="2" charset="2"/>
              <a:buChar char="ü"/>
            </a:pPr>
            <a:r>
              <a:rPr lang="en-US" sz="2800" dirty="0" smtClean="0">
                <a:solidFill>
                  <a:prstClr val="white"/>
                </a:solidFill>
              </a:rPr>
              <a:t>Rather look like world?</a:t>
            </a:r>
          </a:p>
          <a:p>
            <a:pPr marL="342900" indent="-342900">
              <a:buFont typeface="Wingdings" pitchFamily="2" charset="2"/>
              <a:buChar char="ü"/>
            </a:pPr>
            <a:r>
              <a:rPr lang="en-US" sz="2800" dirty="0" smtClean="0">
                <a:solidFill>
                  <a:prstClr val="white"/>
                </a:solidFill>
              </a:rPr>
              <a:t>Worth the sacrifice?</a:t>
            </a:r>
          </a:p>
          <a:p>
            <a:pPr marL="342900" indent="-342900">
              <a:buFont typeface="Wingdings" pitchFamily="2" charset="2"/>
              <a:buChar char="ü"/>
            </a:pPr>
            <a:r>
              <a:rPr lang="en-US" sz="2800" dirty="0" smtClean="0">
                <a:solidFill>
                  <a:prstClr val="white"/>
                </a:solidFill>
              </a:rPr>
              <a:t>Make sure yours were orange?</a:t>
            </a:r>
            <a:endParaRPr lang="en-US" sz="2400" dirty="0" smtClean="0">
              <a:solidFill>
                <a:prstClr val="white"/>
              </a:solidFill>
            </a:endParaRPr>
          </a:p>
        </p:txBody>
      </p:sp>
      <p:pic>
        <p:nvPicPr>
          <p:cNvPr id="88068" name="Picture 4" descr="http://wpecdn.com/media/catalog/product/cache/1/image/400x/9df78eab33525d08d6e5fb8d27136e95/i/m/image_493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5837" r="19412"/>
          <a:stretch/>
        </p:blipFill>
        <p:spPr bwMode="auto">
          <a:xfrm>
            <a:off x="685800" y="1156926"/>
            <a:ext cx="2664373"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29504" y="140052"/>
            <a:ext cx="275428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dirty="0" smtClean="0">
                <a:ln/>
                <a:solidFill>
                  <a:srgbClr val="D6862D"/>
                </a:solidFill>
                <a:effectLst>
                  <a:outerShdw blurRad="19685" dist="12700" dir="5400000" algn="tl" rotWithShape="0">
                    <a:srgbClr val="873624">
                      <a:satMod val="130000"/>
                      <a:alpha val="60000"/>
                    </a:srgbClr>
                  </a:outerShdw>
                  <a:reflection blurRad="10000" stA="55000" endPos="48000" dist="500" dir="5400000" sy="-100000" algn="bl" rotWithShape="0"/>
                </a:effectLst>
              </a:rPr>
              <a:t>Suppose</a:t>
            </a:r>
            <a:endParaRPr lang="en-US" sz="5400" b="1" dirty="0">
              <a:ln/>
              <a:solidFill>
                <a:srgbClr val="D6862D"/>
              </a:solidFill>
              <a:effectLst>
                <a:outerShdw blurRad="19685" dist="12700" dir="5400000" algn="tl" rotWithShape="0">
                  <a:srgbClr val="873624">
                    <a:satMod val="130000"/>
                    <a:alpha val="60000"/>
                  </a:srgbClr>
                </a:outerShdw>
                <a:reflection blurRad="10000" stA="55000" endPos="48000" dist="500" dir="5400000" sy="-100000" algn="bl" rotWithShape="0"/>
              </a:effectLst>
            </a:endParaRPr>
          </a:p>
        </p:txBody>
      </p:sp>
      <p:sp>
        <p:nvSpPr>
          <p:cNvPr id="9" name="TextBox 8"/>
          <p:cNvSpPr txBox="1"/>
          <p:nvPr/>
        </p:nvSpPr>
        <p:spPr>
          <a:xfrm>
            <a:off x="4191000" y="5974223"/>
            <a:ext cx="4908331" cy="646331"/>
          </a:xfrm>
          <a:prstGeom prst="rect">
            <a:avLst/>
          </a:prstGeom>
          <a:noFill/>
        </p:spPr>
        <p:txBody>
          <a:bodyPr wrap="square" rtlCol="0">
            <a:spAutoFit/>
          </a:bodyPr>
          <a:lstStyle/>
          <a:p>
            <a:pPr algn="ctr"/>
            <a:r>
              <a:rPr lang="en-US" sz="3600" dirty="0" smtClean="0">
                <a:solidFill>
                  <a:srgbClr val="FFFF00"/>
                </a:solidFill>
                <a:effectLst>
                  <a:outerShdw blurRad="38100" dist="38100" dir="2700000" algn="tl">
                    <a:srgbClr val="000000">
                      <a:alpha val="43137"/>
                    </a:srgbClr>
                  </a:outerShdw>
                </a:effectLst>
              </a:rPr>
              <a:t>2 Cor. 6:14-17</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92515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outVertical)">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s Vegas Skyline"/>
          <p:cNvPicPr>
            <a:picLocks noChangeAspect="1" noChangeArrowheads="1"/>
          </p:cNvPicPr>
          <p:nvPr/>
        </p:nvPicPr>
        <p:blipFill rotWithShape="1">
          <a:blip r:embed="rId2">
            <a:extLst>
              <a:ext uri="{28A0092B-C50C-407E-A947-70E740481C1C}">
                <a14:useLocalDpi xmlns:a14="http://schemas.microsoft.com/office/drawing/2010/main" val="0"/>
              </a:ext>
            </a:extLst>
          </a:blip>
          <a:srcRect l="34421" t="1735" r="24670" b="-1735"/>
          <a:stretch/>
        </p:blipFill>
        <p:spPr bwMode="auto">
          <a:xfrm>
            <a:off x="381000" y="4267200"/>
            <a:ext cx="150607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62200" y="1981200"/>
            <a:ext cx="6629401" cy="2708434"/>
          </a:xfrm>
          <a:prstGeom prst="rect">
            <a:avLst/>
          </a:prstGeom>
          <a:noFill/>
        </p:spPr>
        <p:txBody>
          <a:bodyPr wrap="square" rtlCol="0">
            <a:spAutoFit/>
          </a:bodyPr>
          <a:lstStyle/>
          <a:p>
            <a:pPr marL="857250" indent="-857250">
              <a:lnSpc>
                <a:spcPts val="5100"/>
              </a:lnSpc>
              <a:buFont typeface="+mj-lt"/>
              <a:buAutoNum type="romanUcPeriod"/>
            </a:pPr>
            <a:r>
              <a:rPr lang="en-US" sz="3600" dirty="0" smtClean="0">
                <a:solidFill>
                  <a:prstClr val="white"/>
                </a:solidFill>
                <a:latin typeface="Maiandra GD" pitchFamily="34" charset="0"/>
              </a:rPr>
              <a:t>Simple Principles For Dress</a:t>
            </a:r>
          </a:p>
          <a:p>
            <a:pPr marL="857250" indent="-857250">
              <a:lnSpc>
                <a:spcPts val="5100"/>
              </a:lnSpc>
              <a:buFont typeface="+mj-lt"/>
              <a:buAutoNum type="romanUcPeriod"/>
            </a:pPr>
            <a:r>
              <a:rPr lang="en-US" sz="3600" dirty="0" smtClean="0">
                <a:solidFill>
                  <a:prstClr val="white"/>
                </a:solidFill>
                <a:latin typeface="Maiandra GD" pitchFamily="34" charset="0"/>
              </a:rPr>
              <a:t>Possible Your Clothes Could Be Sexually Attractive </a:t>
            </a:r>
          </a:p>
          <a:p>
            <a:pPr marL="857250" indent="-857250">
              <a:lnSpc>
                <a:spcPts val="5100"/>
              </a:lnSpc>
              <a:buFont typeface="+mj-lt"/>
              <a:buAutoNum type="romanUcPeriod"/>
            </a:pPr>
            <a:r>
              <a:rPr lang="en-US" sz="3600" dirty="0" smtClean="0">
                <a:solidFill>
                  <a:prstClr val="white"/>
                </a:solidFill>
                <a:latin typeface="Maiandra GD" pitchFamily="34" charset="0"/>
              </a:rPr>
              <a:t>Objections</a:t>
            </a:r>
            <a:endParaRPr lang="en-US" sz="3600" dirty="0">
              <a:solidFill>
                <a:prstClr val="white"/>
              </a:solidFill>
              <a:latin typeface="Maiandra GD" pitchFamily="34" charset="0"/>
            </a:endParaRPr>
          </a:p>
        </p:txBody>
      </p:sp>
      <p:sp>
        <p:nvSpPr>
          <p:cNvPr id="8" name="Rectangle 7"/>
          <p:cNvSpPr/>
          <p:nvPr/>
        </p:nvSpPr>
        <p:spPr>
          <a:xfrm>
            <a:off x="381001" y="381000"/>
            <a:ext cx="8695764" cy="79765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5500"/>
              </a:lnSpc>
            </a:pPr>
            <a:r>
              <a:rPr lang="en-US" sz="4800" b="1" i="1" dirty="0" smtClean="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rPr>
              <a:t>Sexually Attractive Dress</a:t>
            </a:r>
            <a:endParaRPr lang="en-US" sz="60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endParaRPr>
          </a:p>
        </p:txBody>
      </p:sp>
      <p:pic>
        <p:nvPicPr>
          <p:cNvPr id="11" name="Picture 2" descr="http://www.singleswarehouse.co.uk/warehouselife/wp-content/uploads/2011/09/number.image_.singledatingdiv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528"/>
          <a:stretch/>
        </p:blipFill>
        <p:spPr bwMode="auto">
          <a:xfrm rot="20662344">
            <a:off x="916755" y="1206894"/>
            <a:ext cx="1299883" cy="1893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629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457200"/>
            <a:ext cx="8153400" cy="1323439"/>
          </a:xfrm>
          <a:prstGeom prst="rect">
            <a:avLst/>
          </a:prstGeom>
          <a:noFill/>
        </p:spPr>
        <p:txBody>
          <a:bodyPr wrap="square" rtlCol="0">
            <a:spAutoFit/>
          </a:bodyPr>
          <a:lstStyle/>
          <a:p>
            <a:pPr algn="ctr"/>
            <a:r>
              <a:rPr lang="en-US" sz="4000" dirty="0" smtClean="0"/>
              <a:t>Could You Say That One Is Trying Not To Be “Sexually Attractive” When: </a:t>
            </a:r>
            <a:endParaRPr lang="en-US" sz="4000" dirty="0"/>
          </a:p>
        </p:txBody>
      </p:sp>
      <p:pic>
        <p:nvPicPr>
          <p:cNvPr id="91138" name="Picture 2" descr="http://cdn.yoox.biz/34/34204967XV_12_F.jpg"/>
          <p:cNvPicPr>
            <a:picLocks noChangeAspect="1" noChangeArrowheads="1"/>
          </p:cNvPicPr>
          <p:nvPr/>
        </p:nvPicPr>
        <p:blipFill rotWithShape="1">
          <a:blip r:embed="rId2">
            <a:extLst>
              <a:ext uri="{28A0092B-C50C-407E-A947-70E740481C1C}">
                <a14:useLocalDpi xmlns:a14="http://schemas.microsoft.com/office/drawing/2010/main" val="0"/>
              </a:ext>
            </a:extLst>
          </a:blip>
          <a:srcRect l="24378" r="25154"/>
          <a:stretch/>
        </p:blipFill>
        <p:spPr bwMode="auto">
          <a:xfrm>
            <a:off x="838200" y="2057400"/>
            <a:ext cx="1860333" cy="46672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95600" y="2327103"/>
            <a:ext cx="5943600" cy="3108543"/>
          </a:xfrm>
          <a:prstGeom prst="rect">
            <a:avLst/>
          </a:prstGeom>
          <a:noFill/>
        </p:spPr>
        <p:txBody>
          <a:bodyPr wrap="square" rtlCol="0">
            <a:spAutoFit/>
          </a:bodyPr>
          <a:lstStyle/>
          <a:p>
            <a:pPr marL="342900" indent="-342900">
              <a:buFont typeface="Arial" pitchFamily="34" charset="0"/>
              <a:buChar char="•"/>
            </a:pPr>
            <a:r>
              <a:rPr lang="en-US" sz="2800" dirty="0" smtClean="0">
                <a:solidFill>
                  <a:srgbClr val="FFFF99"/>
                </a:solidFill>
              </a:rPr>
              <a:t>If an additional ½” of skin were shown “nakedness”  is exposed?</a:t>
            </a:r>
          </a:p>
          <a:p>
            <a:pPr marL="342900" indent="-342900">
              <a:buFont typeface="Arial" pitchFamily="34" charset="0"/>
              <a:buChar char="•"/>
            </a:pPr>
            <a:endParaRPr lang="en-US" sz="1400" dirty="0" smtClean="0">
              <a:solidFill>
                <a:srgbClr val="FFFF99"/>
              </a:solidFill>
            </a:endParaRPr>
          </a:p>
          <a:p>
            <a:pPr marL="342900" indent="-342900">
              <a:buFont typeface="Arial" pitchFamily="34" charset="0"/>
              <a:buChar char="•"/>
            </a:pPr>
            <a:r>
              <a:rPr lang="en-US" sz="2800" dirty="0" smtClean="0">
                <a:solidFill>
                  <a:srgbClr val="FFFF99"/>
                </a:solidFill>
              </a:rPr>
              <a:t>If move, bend or sit – show “nakedness”?</a:t>
            </a:r>
          </a:p>
          <a:p>
            <a:pPr marL="342900" indent="-342900">
              <a:buFont typeface="Arial" pitchFamily="34" charset="0"/>
              <a:buChar char="•"/>
            </a:pPr>
            <a:endParaRPr lang="en-US" sz="1400" dirty="0">
              <a:solidFill>
                <a:srgbClr val="FFFF99"/>
              </a:solidFill>
            </a:endParaRPr>
          </a:p>
          <a:p>
            <a:pPr marL="342900" indent="-342900">
              <a:buFont typeface="Arial" pitchFamily="34" charset="0"/>
              <a:buChar char="•"/>
            </a:pPr>
            <a:r>
              <a:rPr lang="en-US" sz="2800" dirty="0" smtClean="0">
                <a:solidFill>
                  <a:srgbClr val="FFFF99"/>
                </a:solidFill>
              </a:rPr>
              <a:t>If  it were to be ¼” tighter – clearly mark out form?</a:t>
            </a:r>
            <a:endParaRPr lang="en-US" sz="2800" dirty="0">
              <a:solidFill>
                <a:srgbClr val="FFFF99"/>
              </a:solidFill>
            </a:endParaRPr>
          </a:p>
        </p:txBody>
      </p:sp>
    </p:spTree>
    <p:extLst>
      <p:ext uri="{BB962C8B-B14F-4D97-AF65-F5344CB8AC3E}">
        <p14:creationId xmlns:p14="http://schemas.microsoft.com/office/powerpoint/2010/main" val="39628565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042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8610600" cy="1077218"/>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3200" dirty="0" smtClean="0">
                <a:solidFill>
                  <a:srgbClr val="FFFF00"/>
                </a:solidFill>
              </a:rPr>
              <a:t>Must Admit: Great Portion of Today’s Clothing is Sexually Attractive</a:t>
            </a:r>
            <a:endParaRPr lang="en-US" sz="3200" dirty="0">
              <a:solidFill>
                <a:srgbClr val="FFFF00"/>
              </a:solidFill>
            </a:endParaRPr>
          </a:p>
        </p:txBody>
      </p:sp>
      <p:sp>
        <p:nvSpPr>
          <p:cNvPr id="2" name="TextBox 1"/>
          <p:cNvSpPr txBox="1"/>
          <p:nvPr/>
        </p:nvSpPr>
        <p:spPr>
          <a:xfrm rot="21001056">
            <a:off x="329817" y="1597968"/>
            <a:ext cx="1981200" cy="461665"/>
          </a:xfrm>
          <a:prstGeom prst="rect">
            <a:avLst/>
          </a:prstGeom>
          <a:noFill/>
        </p:spPr>
        <p:txBody>
          <a:bodyPr wrap="square" rtlCol="0">
            <a:spAutoFit/>
          </a:bodyPr>
          <a:lstStyle/>
          <a:p>
            <a:pPr algn="ctr"/>
            <a:r>
              <a:rPr lang="en-US" sz="2400" dirty="0" smtClean="0"/>
              <a:t>Low Cut Tops</a:t>
            </a:r>
            <a:endParaRPr lang="en-US" sz="2400" dirty="0"/>
          </a:p>
        </p:txBody>
      </p:sp>
      <p:sp>
        <p:nvSpPr>
          <p:cNvPr id="12" name="TextBox 11"/>
          <p:cNvSpPr txBox="1"/>
          <p:nvPr/>
        </p:nvSpPr>
        <p:spPr>
          <a:xfrm rot="672115">
            <a:off x="1345435" y="1997022"/>
            <a:ext cx="1981200" cy="461665"/>
          </a:xfrm>
          <a:prstGeom prst="rect">
            <a:avLst/>
          </a:prstGeom>
          <a:noFill/>
        </p:spPr>
        <p:txBody>
          <a:bodyPr wrap="square" rtlCol="0">
            <a:spAutoFit/>
          </a:bodyPr>
          <a:lstStyle/>
          <a:p>
            <a:pPr algn="ctr"/>
            <a:r>
              <a:rPr lang="en-US" sz="2400" dirty="0" smtClean="0"/>
              <a:t>Short Shorts</a:t>
            </a:r>
            <a:endParaRPr lang="en-US" sz="2400" dirty="0"/>
          </a:p>
        </p:txBody>
      </p:sp>
      <p:sp>
        <p:nvSpPr>
          <p:cNvPr id="13" name="TextBox 12"/>
          <p:cNvSpPr txBox="1"/>
          <p:nvPr/>
        </p:nvSpPr>
        <p:spPr>
          <a:xfrm>
            <a:off x="2159571" y="1597967"/>
            <a:ext cx="1981200" cy="461665"/>
          </a:xfrm>
          <a:prstGeom prst="rect">
            <a:avLst/>
          </a:prstGeom>
          <a:noFill/>
        </p:spPr>
        <p:txBody>
          <a:bodyPr wrap="square" rtlCol="0">
            <a:spAutoFit/>
          </a:bodyPr>
          <a:lstStyle/>
          <a:p>
            <a:pPr algn="ctr"/>
            <a:r>
              <a:rPr lang="en-US" sz="2400" dirty="0" smtClean="0"/>
              <a:t>Tight Jeans</a:t>
            </a:r>
            <a:endParaRPr lang="en-US" sz="2400" dirty="0"/>
          </a:p>
        </p:txBody>
      </p:sp>
      <p:sp>
        <p:nvSpPr>
          <p:cNvPr id="14" name="TextBox 13"/>
          <p:cNvSpPr txBox="1"/>
          <p:nvPr/>
        </p:nvSpPr>
        <p:spPr>
          <a:xfrm rot="20725352">
            <a:off x="3150171" y="1739616"/>
            <a:ext cx="1981200" cy="461665"/>
          </a:xfrm>
          <a:prstGeom prst="rect">
            <a:avLst/>
          </a:prstGeom>
          <a:noFill/>
        </p:spPr>
        <p:txBody>
          <a:bodyPr wrap="square" rtlCol="0">
            <a:spAutoFit/>
          </a:bodyPr>
          <a:lstStyle/>
          <a:p>
            <a:pPr algn="ctr"/>
            <a:r>
              <a:rPr lang="en-US" sz="2400" dirty="0" smtClean="0"/>
              <a:t>Form Fitting</a:t>
            </a:r>
            <a:endParaRPr lang="en-US" sz="2400" dirty="0"/>
          </a:p>
        </p:txBody>
      </p:sp>
      <p:sp>
        <p:nvSpPr>
          <p:cNvPr id="15" name="TextBox 14"/>
          <p:cNvSpPr txBox="1"/>
          <p:nvPr/>
        </p:nvSpPr>
        <p:spPr>
          <a:xfrm>
            <a:off x="4293170" y="2153053"/>
            <a:ext cx="2564830" cy="461665"/>
          </a:xfrm>
          <a:prstGeom prst="rect">
            <a:avLst/>
          </a:prstGeom>
          <a:noFill/>
        </p:spPr>
        <p:txBody>
          <a:bodyPr wrap="square" rtlCol="0">
            <a:spAutoFit/>
          </a:bodyPr>
          <a:lstStyle/>
          <a:p>
            <a:pPr algn="ctr"/>
            <a:r>
              <a:rPr lang="en-US" sz="2400" dirty="0" smtClean="0"/>
              <a:t>Wording on Rear</a:t>
            </a:r>
            <a:endParaRPr lang="en-US" sz="2400" dirty="0"/>
          </a:p>
        </p:txBody>
      </p:sp>
      <p:sp>
        <p:nvSpPr>
          <p:cNvPr id="16" name="TextBox 15"/>
          <p:cNvSpPr txBox="1"/>
          <p:nvPr/>
        </p:nvSpPr>
        <p:spPr>
          <a:xfrm rot="924179">
            <a:off x="4800600" y="1683775"/>
            <a:ext cx="2564830" cy="461665"/>
          </a:xfrm>
          <a:prstGeom prst="rect">
            <a:avLst/>
          </a:prstGeom>
          <a:noFill/>
        </p:spPr>
        <p:txBody>
          <a:bodyPr wrap="square" rtlCol="0">
            <a:spAutoFit/>
          </a:bodyPr>
          <a:lstStyle/>
          <a:p>
            <a:pPr algn="ctr"/>
            <a:r>
              <a:rPr lang="en-US" sz="2400" dirty="0" smtClean="0"/>
              <a:t>Short Skirts</a:t>
            </a:r>
            <a:endParaRPr lang="en-US" sz="2400" dirty="0"/>
          </a:p>
        </p:txBody>
      </p:sp>
      <p:sp>
        <p:nvSpPr>
          <p:cNvPr id="17" name="TextBox 16"/>
          <p:cNvSpPr txBox="1"/>
          <p:nvPr/>
        </p:nvSpPr>
        <p:spPr>
          <a:xfrm rot="20971714">
            <a:off x="6558574" y="1923826"/>
            <a:ext cx="2564830" cy="461665"/>
          </a:xfrm>
          <a:prstGeom prst="rect">
            <a:avLst/>
          </a:prstGeom>
          <a:noFill/>
        </p:spPr>
        <p:txBody>
          <a:bodyPr wrap="square" rtlCol="0">
            <a:spAutoFit/>
          </a:bodyPr>
          <a:lstStyle/>
          <a:p>
            <a:pPr algn="ctr"/>
            <a:r>
              <a:rPr lang="en-US" sz="2400" dirty="0" smtClean="0"/>
              <a:t>Splits in Dress</a:t>
            </a:r>
            <a:endParaRPr lang="en-US" sz="2400" dirty="0"/>
          </a:p>
        </p:txBody>
      </p:sp>
      <p:pic>
        <p:nvPicPr>
          <p:cNvPr id="18" name="Picture 4" descr="Mmm, those eggs are definitely over easy."/>
          <p:cNvPicPr>
            <a:picLocks noChangeAspect="1" noChangeArrowheads="1"/>
          </p:cNvPicPr>
          <p:nvPr/>
        </p:nvPicPr>
        <p:blipFill rotWithShape="1">
          <a:blip r:embed="rId2">
            <a:extLst>
              <a:ext uri="{28A0092B-C50C-407E-A947-70E740481C1C}">
                <a14:useLocalDpi xmlns:a14="http://schemas.microsoft.com/office/drawing/2010/main" val="0"/>
              </a:ext>
            </a:extLst>
          </a:blip>
          <a:srcRect b="43222"/>
          <a:stretch/>
        </p:blipFill>
        <p:spPr bwMode="auto">
          <a:xfrm>
            <a:off x="914400" y="2538789"/>
            <a:ext cx="1509964" cy="1118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5419" y="2861043"/>
            <a:ext cx="6172200" cy="523220"/>
          </a:xfrm>
          <a:prstGeom prst="rect">
            <a:avLst/>
          </a:prstGeom>
          <a:noFill/>
        </p:spPr>
        <p:txBody>
          <a:bodyPr wrap="square" rtlCol="0">
            <a:spAutoFit/>
          </a:bodyPr>
          <a:lstStyle/>
          <a:p>
            <a:r>
              <a:rPr lang="en-US" sz="2800" b="1" dirty="0" smtClean="0">
                <a:latin typeface="+mj-lt"/>
              </a:rPr>
              <a:t>Draws Attention to Female Body</a:t>
            </a:r>
            <a:endParaRPr lang="en-US" sz="2800" b="1" dirty="0">
              <a:latin typeface="+mj-lt"/>
            </a:endParaRPr>
          </a:p>
        </p:txBody>
      </p:sp>
      <p:sp>
        <p:nvSpPr>
          <p:cNvPr id="5" name="Snip Single Corner Rectangle 4"/>
          <p:cNvSpPr/>
          <p:nvPr/>
        </p:nvSpPr>
        <p:spPr>
          <a:xfrm>
            <a:off x="685800" y="3810000"/>
            <a:ext cx="3454971" cy="2667000"/>
          </a:xfrm>
          <a:prstGeom prst="snip1Rect">
            <a:avLst/>
          </a:prstGeom>
          <a:blipFill>
            <a:blip r:embed="rId3"/>
            <a:tile tx="0" ty="0" sx="100000" sy="100000" flip="none" algn="tl"/>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effectLst>
                  <a:outerShdw blurRad="38100" dist="38100" dir="2700000" algn="tl">
                    <a:srgbClr val="000000">
                      <a:alpha val="43137"/>
                    </a:srgbClr>
                  </a:outerShdw>
                </a:effectLst>
              </a:rPr>
              <a:t>Culture Thinks </a:t>
            </a:r>
          </a:p>
          <a:p>
            <a:pPr algn="ctr"/>
            <a:r>
              <a:rPr lang="en-US" sz="3200" b="1" dirty="0" smtClean="0">
                <a:solidFill>
                  <a:schemeClr val="tx1"/>
                </a:solidFill>
                <a:effectLst>
                  <a:outerShdw blurRad="38100" dist="38100" dir="2700000" algn="tl">
                    <a:srgbClr val="000000">
                      <a:alpha val="43137"/>
                    </a:srgbClr>
                  </a:outerShdw>
                </a:effectLst>
              </a:rPr>
              <a:t>It Is Good</a:t>
            </a:r>
          </a:p>
          <a:p>
            <a:pPr algn="ctr"/>
            <a:endParaRPr lang="en-US" sz="1000" b="1" dirty="0">
              <a:solidFill>
                <a:schemeClr val="tx1"/>
              </a:solidFill>
              <a:effectLst>
                <a:outerShdw blurRad="38100" dist="38100" dir="2700000" algn="tl">
                  <a:srgbClr val="000000">
                    <a:alpha val="43137"/>
                  </a:srgbClr>
                </a:outerShdw>
              </a:effectLst>
            </a:endParaRPr>
          </a:p>
          <a:p>
            <a:pPr algn="ctr"/>
            <a:r>
              <a:rPr lang="en-US" sz="2800" b="1" dirty="0" smtClean="0">
                <a:solidFill>
                  <a:srgbClr val="FFFF99"/>
                </a:solidFill>
                <a:effectLst>
                  <a:outerShdw blurRad="38100" dist="38100" dir="2700000" algn="tl">
                    <a:srgbClr val="000000">
                      <a:alpha val="43137"/>
                    </a:srgbClr>
                  </a:outerShdw>
                </a:effectLst>
              </a:rPr>
              <a:t>Isa. 5:20</a:t>
            </a:r>
          </a:p>
          <a:p>
            <a:pPr algn="ctr"/>
            <a:r>
              <a:rPr lang="en-US" sz="2800" b="1" dirty="0" smtClean="0">
                <a:solidFill>
                  <a:srgbClr val="FFFF99"/>
                </a:solidFill>
                <a:effectLst>
                  <a:outerShdw blurRad="38100" dist="38100" dir="2700000" algn="tl">
                    <a:srgbClr val="000000">
                      <a:alpha val="43137"/>
                    </a:srgbClr>
                  </a:outerShdw>
                </a:effectLst>
              </a:rPr>
              <a:t>Phil. 3:19</a:t>
            </a:r>
            <a:endParaRPr lang="en-US" sz="2800" b="1" dirty="0">
              <a:solidFill>
                <a:srgbClr val="FFFF99"/>
              </a:solidFill>
              <a:effectLst>
                <a:outerShdw blurRad="38100" dist="38100" dir="2700000" algn="tl">
                  <a:srgbClr val="000000">
                    <a:alpha val="43137"/>
                  </a:srgbClr>
                </a:outerShdw>
              </a:effectLst>
            </a:endParaRPr>
          </a:p>
        </p:txBody>
      </p:sp>
      <p:sp>
        <p:nvSpPr>
          <p:cNvPr id="19" name="Snip Single Corner Rectangle 18"/>
          <p:cNvSpPr/>
          <p:nvPr/>
        </p:nvSpPr>
        <p:spPr>
          <a:xfrm flipH="1">
            <a:off x="4850829" y="3810000"/>
            <a:ext cx="3454971" cy="2667000"/>
          </a:xfrm>
          <a:prstGeom prst="snip1Rect">
            <a:avLst/>
          </a:prstGeom>
          <a:blipFill>
            <a:blip r:embed="rId3"/>
            <a:tile tx="0" ty="0" sx="100000" sy="100000" flip="none" algn="tl"/>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effectLst>
                  <a:outerShdw blurRad="38100" dist="38100" dir="2700000" algn="tl">
                    <a:srgbClr val="000000">
                      <a:alpha val="43137"/>
                    </a:srgbClr>
                  </a:outerShdw>
                </a:effectLst>
              </a:rPr>
              <a:t>Naïve to Think</a:t>
            </a:r>
          </a:p>
          <a:p>
            <a:pPr algn="ctr"/>
            <a:r>
              <a:rPr lang="en-US" sz="3200" b="1" dirty="0" smtClean="0">
                <a:solidFill>
                  <a:schemeClr val="tx1"/>
                </a:solidFill>
                <a:effectLst>
                  <a:outerShdw blurRad="38100" dist="38100" dir="2700000" algn="tl">
                    <a:srgbClr val="000000">
                      <a:alpha val="43137"/>
                    </a:srgbClr>
                  </a:outerShdw>
                </a:effectLst>
              </a:rPr>
              <a:t>Our Culture</a:t>
            </a:r>
          </a:p>
          <a:p>
            <a:pPr algn="ctr"/>
            <a:r>
              <a:rPr lang="en-US" sz="3200" b="1" dirty="0" smtClean="0">
                <a:solidFill>
                  <a:schemeClr val="tx1"/>
                </a:solidFill>
                <a:effectLst>
                  <a:outerShdw blurRad="38100" dist="38100" dir="2700000" algn="tl">
                    <a:srgbClr val="000000">
                      <a:alpha val="43137"/>
                    </a:srgbClr>
                  </a:outerShdw>
                </a:effectLst>
              </a:rPr>
              <a:t>Does Not Rub </a:t>
            </a:r>
          </a:p>
          <a:p>
            <a:pPr algn="ctr"/>
            <a:r>
              <a:rPr lang="en-US" sz="3200" b="1" dirty="0" smtClean="0">
                <a:solidFill>
                  <a:schemeClr val="tx1"/>
                </a:solidFill>
                <a:effectLst>
                  <a:outerShdw blurRad="38100" dist="38100" dir="2700000" algn="tl">
                    <a:srgbClr val="000000">
                      <a:alpha val="43137"/>
                    </a:srgbClr>
                  </a:outerShdw>
                </a:effectLst>
              </a:rPr>
              <a:t>Off on Us!</a:t>
            </a:r>
            <a:endParaRPr lang="en-US" sz="28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35688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s Vegas Skyline"/>
          <p:cNvPicPr>
            <a:picLocks noChangeAspect="1" noChangeArrowheads="1"/>
          </p:cNvPicPr>
          <p:nvPr/>
        </p:nvPicPr>
        <p:blipFill rotWithShape="1">
          <a:blip r:embed="rId2">
            <a:extLst>
              <a:ext uri="{28A0092B-C50C-407E-A947-70E740481C1C}">
                <a14:useLocalDpi xmlns:a14="http://schemas.microsoft.com/office/drawing/2010/main" val="0"/>
              </a:ext>
            </a:extLst>
          </a:blip>
          <a:srcRect l="34421" t="1735" r="24670" b="-1735"/>
          <a:stretch/>
        </p:blipFill>
        <p:spPr bwMode="auto">
          <a:xfrm>
            <a:off x="381000" y="4267200"/>
            <a:ext cx="150607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62200" y="1981200"/>
            <a:ext cx="6629401" cy="691856"/>
          </a:xfrm>
          <a:prstGeom prst="rect">
            <a:avLst/>
          </a:prstGeom>
          <a:noFill/>
        </p:spPr>
        <p:txBody>
          <a:bodyPr wrap="square" rtlCol="0">
            <a:spAutoFit/>
          </a:bodyPr>
          <a:lstStyle/>
          <a:p>
            <a:pPr marL="857250" indent="-857250">
              <a:lnSpc>
                <a:spcPts val="5100"/>
              </a:lnSpc>
              <a:buFont typeface="+mj-lt"/>
              <a:buAutoNum type="romanUcPeriod"/>
            </a:pPr>
            <a:r>
              <a:rPr lang="en-US" sz="3600" dirty="0" smtClean="0">
                <a:solidFill>
                  <a:prstClr val="white"/>
                </a:solidFill>
                <a:latin typeface="Maiandra GD" pitchFamily="34" charset="0"/>
              </a:rPr>
              <a:t>Simple Principles For Dress</a:t>
            </a:r>
            <a:endParaRPr lang="en-US" sz="3600" dirty="0">
              <a:solidFill>
                <a:prstClr val="white"/>
              </a:solidFill>
              <a:latin typeface="Maiandra GD" pitchFamily="34" charset="0"/>
            </a:endParaRPr>
          </a:p>
        </p:txBody>
      </p:sp>
      <p:sp>
        <p:nvSpPr>
          <p:cNvPr id="8" name="Rectangle 7"/>
          <p:cNvSpPr/>
          <p:nvPr/>
        </p:nvSpPr>
        <p:spPr>
          <a:xfrm>
            <a:off x="381001" y="381000"/>
            <a:ext cx="8695764" cy="79765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5500"/>
              </a:lnSpc>
            </a:pPr>
            <a:r>
              <a:rPr lang="en-US" sz="4800" b="1" i="1" dirty="0" smtClean="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rPr>
              <a:t>Sexually Attractive Dress</a:t>
            </a:r>
            <a:endParaRPr lang="en-US" sz="60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endParaRPr>
          </a:p>
        </p:txBody>
      </p:sp>
      <p:pic>
        <p:nvPicPr>
          <p:cNvPr id="11" name="Picture 2" descr="http://www.singleswarehouse.co.uk/warehouselife/wp-content/uploads/2011/09/number.image_.singledatingdiv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528"/>
          <a:stretch/>
        </p:blipFill>
        <p:spPr bwMode="auto">
          <a:xfrm rot="20662344">
            <a:off x="916755" y="1206894"/>
            <a:ext cx="1299883" cy="1893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5859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smtClean="0">
                <a:solidFill>
                  <a:prstClr val="white"/>
                </a:solidFill>
                <a:latin typeface="Maiandra GD" pitchFamily="34" charset="0"/>
              </a:rPr>
              <a:t>Simple Principles For Dress</a:t>
            </a:r>
            <a:endParaRPr lang="en-US" sz="3600" dirty="0">
              <a:solidFill>
                <a:prstClr val="white"/>
              </a:solidFill>
              <a:latin typeface="Maiandra GD" pitchFamily="34" charset="0"/>
            </a:endParaRPr>
          </a:p>
        </p:txBody>
      </p:sp>
      <p:sp>
        <p:nvSpPr>
          <p:cNvPr id="4" name="TextBox 3"/>
          <p:cNvSpPr txBox="1"/>
          <p:nvPr/>
        </p:nvSpPr>
        <p:spPr>
          <a:xfrm>
            <a:off x="609600" y="1371600"/>
            <a:ext cx="6248400" cy="523220"/>
          </a:xfrm>
          <a:prstGeom prst="rect">
            <a:avLst/>
          </a:prstGeom>
          <a:noFill/>
        </p:spPr>
        <p:txBody>
          <a:bodyPr wrap="square" rtlCol="0">
            <a:spAutoFit/>
          </a:bodyPr>
          <a:lstStyle/>
          <a:p>
            <a:pPr marL="457200" indent="-457200">
              <a:buFont typeface="+mj-lt"/>
              <a:buAutoNum type="alphaUcPeriod"/>
            </a:pPr>
            <a:r>
              <a:rPr lang="en-US" sz="2800" dirty="0" smtClean="0">
                <a:effectLst>
                  <a:outerShdw blurRad="38100" dist="38100" dir="2700000" algn="tl">
                    <a:srgbClr val="000000">
                      <a:alpha val="43137"/>
                    </a:srgbClr>
                  </a:outerShdw>
                </a:effectLst>
              </a:rPr>
              <a:t>Divinely Made Clothing</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6291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2036270" y="358637"/>
            <a:ext cx="2133600" cy="64135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3600" dirty="0">
                <a:solidFill>
                  <a:srgbClr val="FFFFFF"/>
                </a:solidFill>
                <a:effectLst>
                  <a:outerShdw blurRad="38100" dist="38100" dir="2700000" algn="tl">
                    <a:srgbClr val="000000"/>
                  </a:outerShdw>
                </a:effectLst>
              </a:rPr>
              <a:t>Genesis 3</a:t>
            </a:r>
          </a:p>
        </p:txBody>
      </p:sp>
      <p:sp>
        <p:nvSpPr>
          <p:cNvPr id="6" name="Rectangle 5"/>
          <p:cNvSpPr/>
          <p:nvPr/>
        </p:nvSpPr>
        <p:spPr>
          <a:xfrm>
            <a:off x="5291663" y="17593"/>
            <a:ext cx="3852337"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i="1" cap="none" spc="0" dirty="0" smtClean="0">
                <a:ln/>
                <a:solidFill>
                  <a:schemeClr val="accent3"/>
                </a:solidFill>
                <a:effectLst/>
                <a:latin typeface="+mj-lt"/>
              </a:rPr>
              <a:t>Divinely Made</a:t>
            </a:r>
          </a:p>
          <a:p>
            <a:pPr algn="ctr"/>
            <a:r>
              <a:rPr lang="en-US" sz="4000" b="1" i="1" dirty="0" smtClean="0">
                <a:ln/>
                <a:solidFill>
                  <a:schemeClr val="accent3"/>
                </a:solidFill>
                <a:latin typeface="+mj-lt"/>
              </a:rPr>
              <a:t>Clothing</a:t>
            </a:r>
            <a:endParaRPr lang="en-US" sz="4000" b="1" i="1" cap="none" spc="0" dirty="0">
              <a:ln/>
              <a:solidFill>
                <a:schemeClr val="accent3"/>
              </a:solidFill>
              <a:effectLst/>
              <a:latin typeface="+mj-lt"/>
            </a:endParaRPr>
          </a:p>
        </p:txBody>
      </p:sp>
      <p:pic>
        <p:nvPicPr>
          <p:cNvPr id="26" name="Picture 2" descr="http://t0.gstatic.com/images?q=tbn:ANd9GcSnoVsMsjgVF9quf_22oK0BRUlFXMrLt2VhfRqfXUnELAcP1D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3075" cy="2619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56872" y="1839871"/>
            <a:ext cx="2976563" cy="4542058"/>
            <a:chOff x="1056872" y="1839871"/>
            <a:chExt cx="2976563" cy="4542058"/>
          </a:xfrm>
        </p:grpSpPr>
        <p:pic>
          <p:nvPicPr>
            <p:cNvPr id="13"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72" y="1839871"/>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43075" y="5181600"/>
              <a:ext cx="1533525" cy="120032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V. 7</a:t>
              </a:r>
            </a:p>
            <a:p>
              <a:pPr algn="ctr"/>
              <a:r>
                <a:rPr lang="en-US" sz="2400" b="1" dirty="0" smtClean="0">
                  <a:effectLst>
                    <a:outerShdw blurRad="38100" dist="38100" dir="2700000" algn="tl">
                      <a:srgbClr val="000000">
                        <a:alpha val="43137"/>
                      </a:srgbClr>
                    </a:outerShdw>
                  </a:effectLst>
                </a:rPr>
                <a:t>“Naked”</a:t>
              </a:r>
            </a:p>
            <a:p>
              <a:pPr algn="ctr"/>
              <a:r>
                <a:rPr lang="en-US" sz="2400" b="1" dirty="0" smtClean="0">
                  <a:effectLst>
                    <a:outerShdw blurRad="38100" dist="38100" dir="2700000" algn="tl">
                      <a:srgbClr val="000000">
                        <a:alpha val="43137"/>
                      </a:srgbClr>
                    </a:outerShdw>
                  </a:effectLst>
                </a:rPr>
                <a:t>(Nude)</a:t>
              </a:r>
              <a:endParaRPr lang="en-US" sz="2400" b="1" dirty="0">
                <a:effectLst>
                  <a:outerShdw blurRad="38100" dist="38100" dir="2700000" algn="tl">
                    <a:srgbClr val="000000">
                      <a:alpha val="43137"/>
                    </a:srgbClr>
                  </a:outerShdw>
                </a:effectLst>
              </a:endParaRPr>
            </a:p>
          </p:txBody>
        </p:sp>
      </p:grpSp>
      <p:grpSp>
        <p:nvGrpSpPr>
          <p:cNvPr id="9" name="Group 8"/>
          <p:cNvGrpSpPr/>
          <p:nvPr/>
        </p:nvGrpSpPr>
        <p:grpSpPr>
          <a:xfrm>
            <a:off x="3075767" y="1775051"/>
            <a:ext cx="2976563" cy="4542058"/>
            <a:chOff x="3119437" y="1828800"/>
            <a:chExt cx="2976563" cy="4542058"/>
          </a:xfrm>
        </p:grpSpPr>
        <p:pic>
          <p:nvPicPr>
            <p:cNvPr id="17"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37" y="18288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805640" y="5170529"/>
              <a:ext cx="1680760" cy="120032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V. 10</a:t>
              </a:r>
            </a:p>
            <a:p>
              <a:pPr algn="ctr"/>
              <a:r>
                <a:rPr lang="en-US" sz="2400" b="1" dirty="0" smtClean="0">
                  <a:effectLst>
                    <a:outerShdw blurRad="38100" dist="38100" dir="2700000" algn="tl">
                      <a:srgbClr val="000000">
                        <a:alpha val="43137"/>
                      </a:srgbClr>
                    </a:outerShdw>
                  </a:effectLst>
                </a:rPr>
                <a:t>“Naked”</a:t>
              </a:r>
            </a:p>
            <a:p>
              <a:pPr algn="ctr"/>
              <a:r>
                <a:rPr lang="en-US" sz="2400" b="1" dirty="0" smtClean="0">
                  <a:effectLst>
                    <a:outerShdw blurRad="38100" dist="38100" dir="2700000" algn="tl">
                      <a:srgbClr val="000000">
                        <a:alpha val="43137"/>
                      </a:srgbClr>
                    </a:outerShdw>
                  </a:effectLst>
                </a:rPr>
                <a:t>(Relatively)</a:t>
              </a:r>
              <a:endParaRPr lang="en-US" sz="2400" b="1" dirty="0">
                <a:effectLst>
                  <a:outerShdw blurRad="38100" dist="38100" dir="2700000" algn="tl">
                    <a:srgbClr val="000000">
                      <a:alpha val="43137"/>
                    </a:srgbClr>
                  </a:outerShdw>
                </a:effectLst>
              </a:endParaRPr>
            </a:p>
          </p:txBody>
        </p:sp>
        <p:sp>
          <p:nvSpPr>
            <p:cNvPr id="8" name="Freeform 7"/>
            <p:cNvSpPr/>
            <p:nvPr/>
          </p:nvSpPr>
          <p:spPr>
            <a:xfrm>
              <a:off x="4325510" y="3888188"/>
              <a:ext cx="477078" cy="429370"/>
            </a:xfrm>
            <a:custGeom>
              <a:avLst/>
              <a:gdLst>
                <a:gd name="connsiteX0" fmla="*/ 31805 w 477078"/>
                <a:gd name="connsiteY0" fmla="*/ 0 h 429370"/>
                <a:gd name="connsiteX1" fmla="*/ 453224 w 477078"/>
                <a:gd name="connsiteY1" fmla="*/ 0 h 429370"/>
                <a:gd name="connsiteX2" fmla="*/ 461175 w 477078"/>
                <a:gd name="connsiteY2" fmla="*/ 174929 h 429370"/>
                <a:gd name="connsiteX3" fmla="*/ 477078 w 477078"/>
                <a:gd name="connsiteY3" fmla="*/ 389614 h 429370"/>
                <a:gd name="connsiteX4" fmla="*/ 278295 w 477078"/>
                <a:gd name="connsiteY4" fmla="*/ 429370 h 429370"/>
                <a:gd name="connsiteX5" fmla="*/ 0 w 477078"/>
                <a:gd name="connsiteY5" fmla="*/ 365760 h 429370"/>
                <a:gd name="connsiteX6" fmla="*/ 31805 w 477078"/>
                <a:gd name="connsiteY6" fmla="*/ 0 h 42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078" h="429370">
                  <a:moveTo>
                    <a:pt x="31805" y="0"/>
                  </a:moveTo>
                  <a:lnTo>
                    <a:pt x="453224" y="0"/>
                  </a:lnTo>
                  <a:lnTo>
                    <a:pt x="461175" y="174929"/>
                  </a:lnTo>
                  <a:lnTo>
                    <a:pt x="477078" y="389614"/>
                  </a:lnTo>
                  <a:lnTo>
                    <a:pt x="278295" y="429370"/>
                  </a:lnTo>
                  <a:lnTo>
                    <a:pt x="0" y="365760"/>
                  </a:lnTo>
                  <a:lnTo>
                    <a:pt x="31805" y="0"/>
                  </a:lnTo>
                  <a:close/>
                </a:path>
              </a:pathLst>
            </a:custGeom>
            <a:solidFill>
              <a:schemeClr val="bg1"/>
            </a:solidFill>
            <a:ln w="28575">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962400" y="1457980"/>
            <a:ext cx="1219200" cy="523220"/>
          </a:xfrm>
          <a:prstGeom prst="rect">
            <a:avLst/>
          </a:prstGeom>
          <a:noFill/>
        </p:spPr>
        <p:txBody>
          <a:bodyPr wrap="square" rtlCol="0">
            <a:spAutoFit/>
          </a:bodyPr>
          <a:lstStyle/>
          <a:p>
            <a:r>
              <a:rPr lang="en-US" sz="2800" dirty="0" smtClean="0"/>
              <a:t>Apron</a:t>
            </a:r>
            <a:endParaRPr lang="en-US" sz="2800" dirty="0"/>
          </a:p>
        </p:txBody>
      </p:sp>
    </p:spTree>
    <p:extLst>
      <p:ext uri="{BB962C8B-B14F-4D97-AF65-F5344CB8AC3E}">
        <p14:creationId xmlns:p14="http://schemas.microsoft.com/office/powerpoint/2010/main" val="31732152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Metro">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2_Metro">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5_Metro">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4_Metro">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8057</TotalTime>
  <Words>3721</Words>
  <Application>Microsoft Office PowerPoint</Application>
  <PresentationFormat>On-screen Show (4:3)</PresentationFormat>
  <Paragraphs>401</Paragraphs>
  <Slides>59</Slides>
  <Notes>3</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59</vt:i4>
      </vt:variant>
    </vt:vector>
  </HeadingPairs>
  <TitlesOfParts>
    <vt:vector size="75" baseType="lpstr">
      <vt:lpstr>Arial</vt:lpstr>
      <vt:lpstr>Consolas</vt:lpstr>
      <vt:lpstr>Wingdings 3</vt:lpstr>
      <vt:lpstr>Corbel</vt:lpstr>
      <vt:lpstr>Wingdings</vt:lpstr>
      <vt:lpstr>Wingdings 2</vt:lpstr>
      <vt:lpstr>Calibri</vt:lpstr>
      <vt:lpstr>Maiandra GD</vt:lpstr>
      <vt:lpstr>Times New Roman</vt:lpstr>
      <vt:lpstr>Comic Sans MS</vt:lpstr>
      <vt:lpstr>Metro</vt:lpstr>
      <vt:lpstr>1_Metro</vt:lpstr>
      <vt:lpstr>2_Metro</vt:lpstr>
      <vt:lpstr>5_Metro</vt:lpstr>
      <vt:lpstr>4_Metro</vt:lpstr>
      <vt:lpstr>Drawing</vt:lpstr>
      <vt:lpstr>PowerPoint Presentation</vt:lpstr>
      <vt:lpstr>PowerPoint Presentation</vt:lpstr>
      <vt:lpstr>PowerPoint Presentation</vt:lpstr>
      <vt:lpstr>Ask That Give This Study Fair Hearing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DonnieV</dc:creator>
  <cp:lastModifiedBy>DonnieV</cp:lastModifiedBy>
  <cp:revision>258</cp:revision>
  <cp:lastPrinted>2011-10-09T21:43:58Z</cp:lastPrinted>
  <dcterms:created xsi:type="dcterms:W3CDTF">2011-10-09T20:04:47Z</dcterms:created>
  <dcterms:modified xsi:type="dcterms:W3CDTF">2013-04-05T12:15:20Z</dcterms:modified>
</cp:coreProperties>
</file>