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69" r:id="rId2"/>
    <p:sldId id="257" r:id="rId3"/>
    <p:sldId id="259" r:id="rId4"/>
    <p:sldId id="267" r:id="rId5"/>
    <p:sldId id="272" r:id="rId6"/>
    <p:sldId id="273"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hotts" initials="MS" lastIdx="1" clrIdx="0">
    <p:extLst>
      <p:ext uri="{19B8F6BF-5375-455C-9EA6-DF929625EA0E}">
        <p15:presenceInfo xmlns:p15="http://schemas.microsoft.com/office/powerpoint/2012/main" userId="b36246d36057a0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4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748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129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372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324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44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56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268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220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11/20/2018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813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11/20/2018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576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530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11/20/2018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0463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DC0BAE-008D-3346-BF1B-BF05B995F9EE}"/>
              </a:ext>
            </a:extLst>
          </p:cNvPr>
          <p:cNvPicPr>
            <a:picLocks noGrp="1" noChangeAspect="1"/>
          </p:cNvPicPr>
          <p:nvPr>
            <p:ph sz="quarter" idx="13"/>
          </p:nvPr>
        </p:nvPicPr>
        <p:blipFill rotWithShape="1">
          <a:blip r:embed="rId2"/>
          <a:srcRect b="443"/>
          <a:stretch/>
        </p:blipFill>
        <p:spPr>
          <a:xfrm>
            <a:off x="20" y="10"/>
            <a:ext cx="12191980" cy="6857990"/>
          </a:xfrm>
          <a:prstGeom prst="rect">
            <a:avLst/>
          </a:prstGeom>
        </p:spPr>
      </p:pic>
    </p:spTree>
    <p:extLst>
      <p:ext uri="{BB962C8B-B14F-4D97-AF65-F5344CB8AC3E}">
        <p14:creationId xmlns:p14="http://schemas.microsoft.com/office/powerpoint/2010/main" val="152832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C3ADC-F855-2843-B562-D9AE867139A7}"/>
              </a:ext>
            </a:extLst>
          </p:cNvPr>
          <p:cNvSpPr>
            <a:spLocks noGrp="1"/>
          </p:cNvSpPr>
          <p:nvPr>
            <p:ph type="title"/>
          </p:nvPr>
        </p:nvSpPr>
        <p:spPr>
          <a:xfrm>
            <a:off x="6411685" y="634946"/>
            <a:ext cx="5127171" cy="1450757"/>
          </a:xfrm>
        </p:spPr>
        <p:txBody>
          <a:bodyPr>
            <a:normAutofit/>
          </a:bodyPr>
          <a:lstStyle/>
          <a:p>
            <a:r>
              <a:rPr lang="en-US" dirty="0"/>
              <a:t>Act Like Men: Intro/Review</a:t>
            </a:r>
          </a:p>
        </p:txBody>
      </p:sp>
      <p:pic>
        <p:nvPicPr>
          <p:cNvPr id="4" name="Picture 4">
            <a:extLst>
              <a:ext uri="{FF2B5EF4-FFF2-40B4-BE49-F238E27FC236}">
                <a16:creationId xmlns:a16="http://schemas.microsoft.com/office/drawing/2014/main" id="{423B9B5C-2B4F-4DA4-A1A3-7BC0A82D0C3F}"/>
              </a:ext>
            </a:extLst>
          </p:cNvPr>
          <p:cNvPicPr>
            <a:picLocks noChangeAspect="1"/>
          </p:cNvPicPr>
          <p:nvPr/>
        </p:nvPicPr>
        <p:blipFill rotWithShape="1">
          <a:blip r:embed="rId2"/>
          <a:srcRect r="13537"/>
          <a:stretch/>
        </p:blipFill>
        <p:spPr>
          <a:xfrm>
            <a:off x="643192" y="1172515"/>
            <a:ext cx="5451627" cy="4192929"/>
          </a:xfrm>
          <a:prstGeom prst="rect">
            <a:avLst/>
          </a:prstGeom>
        </p:spPr>
      </p:pic>
      <p:cxnSp>
        <p:nvCxnSpPr>
          <p:cNvPr id="55" name="Straight Connector 5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9BD0E6-EF13-C646-A882-C8E02B293202}"/>
              </a:ext>
            </a:extLst>
          </p:cNvPr>
          <p:cNvSpPr>
            <a:spLocks noGrp="1"/>
          </p:cNvSpPr>
          <p:nvPr>
            <p:ph sz="quarter" idx="13"/>
          </p:nvPr>
        </p:nvSpPr>
        <p:spPr>
          <a:xfrm>
            <a:off x="6411684" y="2336801"/>
            <a:ext cx="5127172" cy="3670180"/>
          </a:xfrm>
        </p:spPr>
        <p:txBody>
          <a:bodyPr>
            <a:normAutofit/>
          </a:bodyPr>
          <a:lstStyle/>
          <a:p>
            <a:r>
              <a:rPr lang="en-US" sz="2200" dirty="0"/>
              <a:t>Matthew 19:4 male and female.</a:t>
            </a:r>
          </a:p>
          <a:p>
            <a:r>
              <a:rPr lang="en-US" sz="2200" dirty="0"/>
              <a:t>Worthy Woman (Proverbs 31:10-31)</a:t>
            </a:r>
          </a:p>
          <a:p>
            <a:r>
              <a:rPr lang="en-US" sz="2200" dirty="0"/>
              <a:t>Worthy Man (Proverbs 31:1-9)</a:t>
            </a:r>
          </a:p>
          <a:p>
            <a:r>
              <a:rPr lang="en-US" sz="2200" dirty="0"/>
              <a:t>Godly women support and demand Godly men (Germanic women illustration)</a:t>
            </a:r>
          </a:p>
          <a:p>
            <a:r>
              <a:rPr lang="en-US" sz="2200" dirty="0"/>
              <a:t>“Act like men…” (1 Corinthians 16:13)</a:t>
            </a:r>
          </a:p>
          <a:p>
            <a:r>
              <a:rPr lang="en-US" sz="2200" dirty="0"/>
              <a:t>One aspect of Biblical Manhood is man’s role as a Warrior who Protects/Preserves. </a:t>
            </a:r>
          </a:p>
        </p:txBody>
      </p:sp>
      <p:sp>
        <p:nvSpPr>
          <p:cNvPr id="57" name="Rectangle 5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00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525B6A-5849-AC4D-B894-AA633C46F842}"/>
              </a:ext>
            </a:extLst>
          </p:cNvPr>
          <p:cNvPicPr>
            <a:picLocks noGrp="1" noChangeAspect="1"/>
          </p:cNvPicPr>
          <p:nvPr>
            <p:ph sz="quarter" idx="4294967295"/>
          </p:nvPr>
        </p:nvPicPr>
        <p:blipFill rotWithShape="1">
          <a:blip r:embed="rId2"/>
          <a:srcRect t="1245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5380D72-0B7C-1B4A-AFAB-C72C53672E68}"/>
              </a:ext>
            </a:extLst>
          </p:cNvPr>
          <p:cNvSpPr txBox="1"/>
          <p:nvPr/>
        </p:nvSpPr>
        <p:spPr>
          <a:xfrm>
            <a:off x="5184942" y="2511258"/>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3D64DA49-BD4E-8849-A24C-450048BFD5DC}"/>
              </a:ext>
            </a:extLst>
          </p:cNvPr>
          <p:cNvSpPr txBox="1"/>
          <p:nvPr/>
        </p:nvSpPr>
        <p:spPr>
          <a:xfrm>
            <a:off x="919080" y="5025189"/>
            <a:ext cx="10694736" cy="1692771"/>
          </a:xfrm>
          <a:prstGeom prst="rect">
            <a:avLst/>
          </a:prstGeom>
          <a:noFill/>
        </p:spPr>
        <p:txBody>
          <a:bodyPr wrap="square" rtlCol="0">
            <a:spAutoFit/>
          </a:bodyPr>
          <a:lstStyle/>
          <a:p>
            <a:pPr algn="l"/>
            <a:r>
              <a:rPr lang="en-US" sz="2600" dirty="0">
                <a:solidFill>
                  <a:schemeClr val="bg1"/>
                </a:solidFill>
                <a:effectLst/>
                <a:ea typeface="Calibri" panose="020F0502020204030204" pitchFamily="34" charset="0"/>
                <a:cs typeface="Times New Roman" panose="020F0502020204030204" pitchFamily="34" charset="0"/>
              </a:rPr>
              <a:t>The king led him down the plains, where his army was drawn up in full battle array, with their spears and their shields shining in the sunlight. Pointing to the battle lines, he said proudly to the ambassador: "There, sir, </a:t>
            </a:r>
            <a:r>
              <a:rPr lang="en-US" sz="2600" dirty="0">
                <a:solidFill>
                  <a:schemeClr val="bg1"/>
                </a:solidFill>
                <a:ea typeface="Calibri" panose="020F0502020204030204" pitchFamily="34" charset="0"/>
                <a:cs typeface="Times New Roman" panose="020F0502020204030204" pitchFamily="34" charset="0"/>
              </a:rPr>
              <a:t>behold </a:t>
            </a:r>
            <a:r>
              <a:rPr lang="en-US" sz="2600" dirty="0">
                <a:solidFill>
                  <a:schemeClr val="bg1"/>
                </a:solidFill>
                <a:effectLst/>
                <a:ea typeface="Calibri" panose="020F0502020204030204" pitchFamily="34" charset="0"/>
                <a:cs typeface="Times New Roman" panose="020F0502020204030204" pitchFamily="34" charset="0"/>
              </a:rPr>
              <a:t>the walls of Sparta - Ten thousand men, and every man a brick!"</a:t>
            </a:r>
            <a:r>
              <a:rPr lang="en-US" sz="2600" dirty="0">
                <a:solidFill>
                  <a:schemeClr val="bg1"/>
                </a:solidFill>
                <a:effectLst/>
              </a:rPr>
              <a:t> </a:t>
            </a:r>
            <a:endParaRPr lang="en-US" sz="2600" dirty="0">
              <a:solidFill>
                <a:schemeClr val="bg1"/>
              </a:solidFill>
            </a:endParaRPr>
          </a:p>
        </p:txBody>
      </p:sp>
      <p:sp>
        <p:nvSpPr>
          <p:cNvPr id="5" name="TextBox 4">
            <a:extLst>
              <a:ext uri="{FF2B5EF4-FFF2-40B4-BE49-F238E27FC236}">
                <a16:creationId xmlns:a16="http://schemas.microsoft.com/office/drawing/2014/main" id="{E8969562-7A3C-4F4E-A646-B11C51F0E168}"/>
              </a:ext>
            </a:extLst>
          </p:cNvPr>
          <p:cNvSpPr txBox="1"/>
          <p:nvPr/>
        </p:nvSpPr>
        <p:spPr>
          <a:xfrm>
            <a:off x="7013742" y="378472"/>
            <a:ext cx="5426242" cy="584775"/>
          </a:xfrm>
          <a:prstGeom prst="rect">
            <a:avLst/>
          </a:prstGeom>
          <a:noFill/>
        </p:spPr>
        <p:txBody>
          <a:bodyPr wrap="square" rtlCol="0">
            <a:spAutoFit/>
          </a:bodyPr>
          <a:lstStyle/>
          <a:p>
            <a:pPr algn="l"/>
            <a:r>
              <a:rPr lang="en-US" sz="3200" b="1" dirty="0"/>
              <a:t>EVERY MAN A BRICK</a:t>
            </a:r>
          </a:p>
        </p:txBody>
      </p:sp>
    </p:spTree>
    <p:extLst>
      <p:ext uri="{BB962C8B-B14F-4D97-AF65-F5344CB8AC3E}">
        <p14:creationId xmlns:p14="http://schemas.microsoft.com/office/powerpoint/2010/main" val="32759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EE609-5F38-294C-B238-C722C860FD97}"/>
              </a:ext>
            </a:extLst>
          </p:cNvPr>
          <p:cNvSpPr>
            <a:spLocks noGrp="1"/>
          </p:cNvSpPr>
          <p:nvPr>
            <p:ph type="title"/>
          </p:nvPr>
        </p:nvSpPr>
        <p:spPr>
          <a:xfrm>
            <a:off x="6411685" y="634946"/>
            <a:ext cx="5127171" cy="1450757"/>
          </a:xfrm>
        </p:spPr>
        <p:txBody>
          <a:bodyPr>
            <a:normAutofit/>
          </a:bodyPr>
          <a:lstStyle/>
          <a:p>
            <a:r>
              <a:rPr lang="en-US" b="1" dirty="0"/>
              <a:t>A Man Provides Physical Protection</a:t>
            </a:r>
          </a:p>
        </p:txBody>
      </p:sp>
      <p:pic>
        <p:nvPicPr>
          <p:cNvPr id="7" name="Picture 4">
            <a:extLst>
              <a:ext uri="{FF2B5EF4-FFF2-40B4-BE49-F238E27FC236}">
                <a16:creationId xmlns:a16="http://schemas.microsoft.com/office/drawing/2014/main" id="{C1D6AC38-E801-204B-8701-92A5040C577B}"/>
              </a:ext>
            </a:extLst>
          </p:cNvPr>
          <p:cNvPicPr>
            <a:picLocks noChangeAspect="1"/>
          </p:cNvPicPr>
          <p:nvPr/>
        </p:nvPicPr>
        <p:blipFill rotWithShape="1">
          <a:blip r:embed="rId2"/>
          <a:srcRect l="13862" r="-2" b="-2"/>
          <a:stretch/>
        </p:blipFill>
        <p:spPr>
          <a:xfrm>
            <a:off x="643192" y="1172523"/>
            <a:ext cx="5451627" cy="4192912"/>
          </a:xfrm>
          <a:prstGeom prst="rect">
            <a:avLst/>
          </a:prstGeom>
          <a:scene3d>
            <a:camera prst="orthographicFront"/>
            <a:lightRig rig="threePt" dir="t">
              <a:rot lat="0" lon="0" rev="2700000"/>
            </a:lightRig>
          </a:scene3d>
          <a:sp3d contourW="6350">
            <a:bevelT h="38100"/>
            <a:contourClr>
              <a:srgbClr val="C0C0C0"/>
            </a:contourClr>
          </a:sp3d>
        </p:spPr>
      </p:pic>
      <p:cxnSp>
        <p:nvCxnSpPr>
          <p:cNvPr id="34" name="Straight Connector 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FAB6C16-88B4-438B-B7BE-6814A394CF37}"/>
              </a:ext>
            </a:extLst>
          </p:cNvPr>
          <p:cNvSpPr>
            <a:spLocks noGrp="1"/>
          </p:cNvSpPr>
          <p:nvPr>
            <p:ph sz="quarter" idx="13"/>
          </p:nvPr>
        </p:nvSpPr>
        <p:spPr>
          <a:xfrm>
            <a:off x="6411684" y="2198914"/>
            <a:ext cx="5127172" cy="3670180"/>
          </a:xfrm>
        </p:spPr>
        <p:txBody>
          <a:bodyPr>
            <a:normAutofit/>
          </a:bodyPr>
          <a:lstStyle/>
          <a:p>
            <a:pPr lvl="1"/>
            <a:r>
              <a:rPr lang="en-US" sz="2400" dirty="0"/>
              <a:t>Concept of a man’s “Sphere”</a:t>
            </a:r>
          </a:p>
          <a:p>
            <a:pPr lvl="1"/>
            <a:r>
              <a:rPr lang="en-US" sz="2400" dirty="0"/>
              <a:t>Two swords (Luke 22:35-38)</a:t>
            </a:r>
          </a:p>
          <a:p>
            <a:pPr lvl="1"/>
            <a:r>
              <a:rPr lang="en-US" sz="2400" dirty="0"/>
              <a:t>Defense of self and others.</a:t>
            </a:r>
          </a:p>
          <a:p>
            <a:pPr lvl="1"/>
            <a:r>
              <a:rPr lang="en-US" sz="2400" dirty="0"/>
              <a:t>Lay down his life (John 15:12-14)</a:t>
            </a:r>
          </a:p>
          <a:p>
            <a:pPr lvl="1"/>
            <a:r>
              <a:rPr lang="en-US" sz="2400" dirty="0"/>
              <a:t>Titus 3:1 Power under control. Not brawlers (KJV), “be peaceable” (NASB), “avoid quarreling” (ESV)</a:t>
            </a:r>
          </a:p>
        </p:txBody>
      </p:sp>
      <p:sp>
        <p:nvSpPr>
          <p:cNvPr id="35" name="Rectangle 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36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EE609-5F38-294C-B238-C722C860FD97}"/>
              </a:ext>
            </a:extLst>
          </p:cNvPr>
          <p:cNvSpPr>
            <a:spLocks noGrp="1"/>
          </p:cNvSpPr>
          <p:nvPr>
            <p:ph type="title"/>
          </p:nvPr>
        </p:nvSpPr>
        <p:spPr>
          <a:xfrm>
            <a:off x="5181601" y="634946"/>
            <a:ext cx="6368142" cy="1450757"/>
          </a:xfrm>
        </p:spPr>
        <p:txBody>
          <a:bodyPr>
            <a:normAutofit/>
          </a:bodyPr>
          <a:lstStyle/>
          <a:p>
            <a:r>
              <a:rPr lang="en-US" b="1" dirty="0"/>
              <a:t>A Man Protects/Preserves Justice</a:t>
            </a:r>
          </a:p>
        </p:txBody>
      </p:sp>
      <p:pic>
        <p:nvPicPr>
          <p:cNvPr id="7" name="Picture 4">
            <a:extLst>
              <a:ext uri="{FF2B5EF4-FFF2-40B4-BE49-F238E27FC236}">
                <a16:creationId xmlns:a16="http://schemas.microsoft.com/office/drawing/2014/main" id="{C1D6AC38-E801-204B-8701-92A5040C577B}"/>
              </a:ext>
            </a:extLst>
          </p:cNvPr>
          <p:cNvPicPr>
            <a:picLocks noChangeAspect="1"/>
          </p:cNvPicPr>
          <p:nvPr/>
        </p:nvPicPr>
        <p:blipFill rotWithShape="1">
          <a:blip r:embed="rId2"/>
          <a:srcRect l="53633" r="8259"/>
          <a:stretch/>
        </p:blipFill>
        <p:spPr>
          <a:xfrm>
            <a:off x="20" y="-12128"/>
            <a:ext cx="4654276" cy="6870127"/>
          </a:xfrm>
          <a:prstGeom prst="rect">
            <a:avLst/>
          </a:prstGeom>
          <a:scene3d>
            <a:camera prst="orthographicFront"/>
            <a:lightRig rig="threePt" dir="t">
              <a:rot lat="0" lon="0" rev="2700000"/>
            </a:lightRig>
          </a:scene3d>
          <a:sp3d contourW="6350">
            <a:bevelT h="38100"/>
            <a:contourClr>
              <a:srgbClr val="C0C0C0"/>
            </a:contourClr>
          </a:sp3d>
        </p:spPr>
      </p:pic>
      <p:cxnSp>
        <p:nvCxnSpPr>
          <p:cNvPr id="45" name="Straight Connector 4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FAB6C16-88B4-438B-B7BE-6814A394CF37}"/>
              </a:ext>
            </a:extLst>
          </p:cNvPr>
          <p:cNvSpPr>
            <a:spLocks noGrp="1"/>
          </p:cNvSpPr>
          <p:nvPr>
            <p:ph sz="quarter" idx="13"/>
          </p:nvPr>
        </p:nvSpPr>
        <p:spPr>
          <a:xfrm>
            <a:off x="5181601" y="2198914"/>
            <a:ext cx="6368142" cy="3670180"/>
          </a:xfrm>
        </p:spPr>
        <p:txBody>
          <a:bodyPr>
            <a:noAutofit/>
          </a:bodyPr>
          <a:lstStyle/>
          <a:p>
            <a:pPr lvl="1"/>
            <a:r>
              <a:rPr lang="en-US" sz="2400" dirty="0"/>
              <a:t>Justice lost (Ecclesiastes 3:16-17)</a:t>
            </a:r>
          </a:p>
          <a:p>
            <a:pPr lvl="1"/>
            <a:r>
              <a:rPr lang="en-US" sz="2400" dirty="0"/>
              <a:t>Ezekiel 22:25-31 God searched for a man…</a:t>
            </a:r>
          </a:p>
          <a:p>
            <a:pPr lvl="1"/>
            <a:r>
              <a:rPr lang="en-US" sz="2400" dirty="0"/>
              <a:t>Woe to Pharisees for no justice (Matthew 23:23)</a:t>
            </a:r>
          </a:p>
          <a:p>
            <a:pPr lvl="1"/>
            <a:r>
              <a:rPr lang="en-US" sz="2400" dirty="0"/>
              <a:t>Learn to do justice. (Isaiah 1:17)</a:t>
            </a:r>
          </a:p>
          <a:p>
            <a:pPr lvl="1"/>
            <a:r>
              <a:rPr lang="en-US" sz="2400" dirty="0"/>
              <a:t>The worthy man (Proverbs 31:8-9)</a:t>
            </a:r>
          </a:p>
          <a:p>
            <a:pPr lvl="1"/>
            <a:r>
              <a:rPr lang="en-US" sz="2400" dirty="0"/>
              <a:t>Soldiers question John the Baptizer (Luke 3:14)</a:t>
            </a:r>
          </a:p>
          <a:p>
            <a:pPr lvl="1"/>
            <a:r>
              <a:rPr lang="en-US" sz="2400" dirty="0"/>
              <a:t>Justice to be given slaves (Colossians 4:1)</a:t>
            </a:r>
          </a:p>
          <a:p>
            <a:pPr lvl="1"/>
            <a:r>
              <a:rPr lang="en-US" sz="2400" dirty="0"/>
              <a:t>Injustice/partiality is sin (James 2:9, James 4:17)</a:t>
            </a:r>
          </a:p>
          <a:p>
            <a:pPr lvl="1"/>
            <a:r>
              <a:rPr lang="en-US" sz="2400" dirty="0"/>
              <a:t>A man will do what is just and fair without partiality. </a:t>
            </a:r>
          </a:p>
          <a:p>
            <a:endParaRPr lang="en-US" sz="2400" dirty="0"/>
          </a:p>
        </p:txBody>
      </p:sp>
    </p:spTree>
    <p:extLst>
      <p:ext uri="{BB962C8B-B14F-4D97-AF65-F5344CB8AC3E}">
        <p14:creationId xmlns:p14="http://schemas.microsoft.com/office/powerpoint/2010/main" val="13228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1D6AC38-E801-204B-8701-92A5040C577B}"/>
              </a:ext>
            </a:extLst>
          </p:cNvPr>
          <p:cNvPicPr>
            <a:picLocks noChangeAspect="1"/>
          </p:cNvPicPr>
          <p:nvPr/>
        </p:nvPicPr>
        <p:blipFill rotWithShape="1">
          <a:blip r:embed="rId2"/>
          <a:srcRect l="53909" r="8534"/>
          <a:stretch/>
        </p:blipFill>
        <p:spPr>
          <a:xfrm>
            <a:off x="20" y="10"/>
            <a:ext cx="4578952" cy="6857990"/>
          </a:xfrm>
          <a:prstGeom prst="rect">
            <a:avLst/>
          </a:prstGeom>
          <a:scene3d>
            <a:camera prst="orthographicFront"/>
            <a:lightRig rig="threePt" dir="t">
              <a:rot lat="0" lon="0" rev="2700000"/>
            </a:lightRig>
          </a:scene3d>
          <a:sp3d contourW="6350">
            <a:bevelT h="38100"/>
            <a:contourClr>
              <a:srgbClr val="C0C0C0"/>
            </a:contourClr>
          </a:sp3d>
        </p:spPr>
      </p:pic>
      <p:sp>
        <p:nvSpPr>
          <p:cNvPr id="50" name="Rectangle 49">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CEE609-5F38-294C-B238-C722C860FD97}"/>
              </a:ext>
            </a:extLst>
          </p:cNvPr>
          <p:cNvSpPr>
            <a:spLocks noGrp="1"/>
          </p:cNvSpPr>
          <p:nvPr>
            <p:ph type="title"/>
          </p:nvPr>
        </p:nvSpPr>
        <p:spPr>
          <a:xfrm>
            <a:off x="5124206" y="516835"/>
            <a:ext cx="6339840" cy="1666501"/>
          </a:xfrm>
        </p:spPr>
        <p:txBody>
          <a:bodyPr>
            <a:normAutofit/>
          </a:bodyPr>
          <a:lstStyle/>
          <a:p>
            <a:r>
              <a:rPr lang="en-US" sz="4000" b="1" dirty="0">
                <a:solidFill>
                  <a:srgbClr val="FFFFFF"/>
                </a:solidFill>
              </a:rPr>
              <a:t>A Man Protects/Preserves His Personal Purity</a:t>
            </a:r>
          </a:p>
        </p:txBody>
      </p:sp>
      <p:sp>
        <p:nvSpPr>
          <p:cNvPr id="52" name="Rectangle 51">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DFAB6C16-88B4-438B-B7BE-6814A394CF37}"/>
              </a:ext>
            </a:extLst>
          </p:cNvPr>
          <p:cNvSpPr>
            <a:spLocks noGrp="1"/>
          </p:cNvSpPr>
          <p:nvPr>
            <p:ph sz="quarter" idx="13"/>
          </p:nvPr>
        </p:nvSpPr>
        <p:spPr>
          <a:xfrm>
            <a:off x="5124206" y="2236304"/>
            <a:ext cx="6339840" cy="3652667"/>
          </a:xfrm>
        </p:spPr>
        <p:txBody>
          <a:bodyPr>
            <a:noAutofit/>
          </a:bodyPr>
          <a:lstStyle/>
          <a:p>
            <a:pPr lvl="1">
              <a:buClr>
                <a:schemeClr val="bg1"/>
              </a:buClr>
            </a:pPr>
            <a:r>
              <a:rPr lang="en-US" sz="2400" dirty="0">
                <a:solidFill>
                  <a:srgbClr val="FFFFFF"/>
                </a:solidFill>
              </a:rPr>
              <a:t>1 Timothy 4:12</a:t>
            </a:r>
          </a:p>
          <a:p>
            <a:pPr lvl="1">
              <a:buClr>
                <a:schemeClr val="bg1"/>
              </a:buClr>
            </a:pPr>
            <a:r>
              <a:rPr lang="en-US" sz="2400" dirty="0">
                <a:solidFill>
                  <a:srgbClr val="FFFFFF"/>
                </a:solidFill>
              </a:rPr>
              <a:t>Make Yourself Pure (1 John 3:2-3)</a:t>
            </a:r>
          </a:p>
          <a:p>
            <a:pPr lvl="1">
              <a:buClr>
                <a:schemeClr val="bg1"/>
              </a:buClr>
            </a:pPr>
            <a:r>
              <a:rPr lang="en-US" sz="2400" dirty="0">
                <a:solidFill>
                  <a:srgbClr val="FFFFFF"/>
                </a:solidFill>
              </a:rPr>
              <a:t>Code of honor is a wall protecting a man’s purity. </a:t>
            </a:r>
          </a:p>
          <a:p>
            <a:pPr lvl="1">
              <a:buClr>
                <a:schemeClr val="bg1"/>
              </a:buClr>
            </a:pPr>
            <a:r>
              <a:rPr lang="en-US" sz="2400" dirty="0">
                <a:solidFill>
                  <a:srgbClr val="FFFFFF"/>
                </a:solidFill>
              </a:rPr>
              <a:t>Joseph in Genesis 39:7-8 “lie with me…but he refused”. The question had already been answered before the event.</a:t>
            </a:r>
          </a:p>
          <a:p>
            <a:pPr lvl="1">
              <a:buClr>
                <a:schemeClr val="bg1"/>
              </a:buClr>
            </a:pPr>
            <a:r>
              <a:rPr lang="en-US" sz="2400" dirty="0">
                <a:solidFill>
                  <a:srgbClr val="FFFFFF"/>
                </a:solidFill>
              </a:rPr>
              <a:t>Men are not to be excused “boys will be boys”. High standard. </a:t>
            </a:r>
          </a:p>
          <a:p>
            <a:pPr lvl="1">
              <a:buClr>
                <a:schemeClr val="bg1"/>
              </a:buClr>
            </a:pPr>
            <a:r>
              <a:rPr lang="en-US" sz="2400" dirty="0">
                <a:solidFill>
                  <a:srgbClr val="FFFFFF"/>
                </a:solidFill>
              </a:rPr>
              <a:t>Self control (1 Corinthians 9:24-27)</a:t>
            </a:r>
          </a:p>
          <a:p>
            <a:pPr marL="0" indent="0">
              <a:buClr>
                <a:schemeClr val="bg1"/>
              </a:buClr>
              <a:buNone/>
            </a:pPr>
            <a:endParaRPr lang="en-US" sz="2400" dirty="0">
              <a:solidFill>
                <a:srgbClr val="FFFFFF"/>
              </a:solidFill>
            </a:endParaRPr>
          </a:p>
        </p:txBody>
      </p:sp>
    </p:spTree>
    <p:extLst>
      <p:ext uri="{BB962C8B-B14F-4D97-AF65-F5344CB8AC3E}">
        <p14:creationId xmlns:p14="http://schemas.microsoft.com/office/powerpoint/2010/main" val="13160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EE609-5F38-294C-B238-C722C860FD97}"/>
              </a:ext>
            </a:extLst>
          </p:cNvPr>
          <p:cNvSpPr>
            <a:spLocks noGrp="1"/>
          </p:cNvSpPr>
          <p:nvPr>
            <p:ph type="title"/>
          </p:nvPr>
        </p:nvSpPr>
        <p:spPr>
          <a:xfrm>
            <a:off x="5181601" y="634946"/>
            <a:ext cx="6368142" cy="1450757"/>
          </a:xfrm>
        </p:spPr>
        <p:txBody>
          <a:bodyPr>
            <a:normAutofit/>
          </a:bodyPr>
          <a:lstStyle/>
          <a:p>
            <a:r>
              <a:rPr lang="en-US" b="1" dirty="0"/>
              <a:t>A Man Protects/Preserves the Purity of Women</a:t>
            </a:r>
          </a:p>
        </p:txBody>
      </p:sp>
      <p:pic>
        <p:nvPicPr>
          <p:cNvPr id="7" name="Picture 4">
            <a:extLst>
              <a:ext uri="{FF2B5EF4-FFF2-40B4-BE49-F238E27FC236}">
                <a16:creationId xmlns:a16="http://schemas.microsoft.com/office/drawing/2014/main" id="{C1D6AC38-E801-204B-8701-92A5040C577B}"/>
              </a:ext>
            </a:extLst>
          </p:cNvPr>
          <p:cNvPicPr>
            <a:picLocks noChangeAspect="1"/>
          </p:cNvPicPr>
          <p:nvPr/>
        </p:nvPicPr>
        <p:blipFill rotWithShape="1">
          <a:blip r:embed="rId2"/>
          <a:srcRect l="53633" r="8259"/>
          <a:stretch/>
        </p:blipFill>
        <p:spPr>
          <a:xfrm>
            <a:off x="20" y="-12128"/>
            <a:ext cx="4654276" cy="6870127"/>
          </a:xfrm>
          <a:prstGeom prst="rect">
            <a:avLst/>
          </a:prstGeom>
          <a:scene3d>
            <a:camera prst="orthographicFront"/>
            <a:lightRig rig="threePt" dir="t">
              <a:rot lat="0" lon="0" rev="2700000"/>
            </a:lightRig>
          </a:scene3d>
          <a:sp3d contourW="6350">
            <a:bevelT h="38100"/>
            <a:contourClr>
              <a:srgbClr val="C0C0C0"/>
            </a:contourClr>
          </a:sp3d>
        </p:spPr>
      </p:pic>
      <p:cxnSp>
        <p:nvCxnSpPr>
          <p:cNvPr id="45" name="Straight Connector 4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FAB6C16-88B4-438B-B7BE-6814A394CF37}"/>
              </a:ext>
            </a:extLst>
          </p:cNvPr>
          <p:cNvSpPr>
            <a:spLocks noGrp="1"/>
          </p:cNvSpPr>
          <p:nvPr>
            <p:ph sz="quarter" idx="13"/>
          </p:nvPr>
        </p:nvSpPr>
        <p:spPr>
          <a:xfrm>
            <a:off x="5181601" y="2198914"/>
            <a:ext cx="6368142" cy="3670180"/>
          </a:xfrm>
        </p:spPr>
        <p:txBody>
          <a:bodyPr>
            <a:noAutofit/>
          </a:bodyPr>
          <a:lstStyle/>
          <a:p>
            <a:pPr lvl="1"/>
            <a:r>
              <a:rPr lang="en-US" sz="2400" dirty="0"/>
              <a:t>Song of Solomon 8:8-9</a:t>
            </a:r>
          </a:p>
          <a:p>
            <a:pPr lvl="1"/>
            <a:r>
              <a:rPr lang="en-US" sz="2400" dirty="0"/>
              <a:t>As mothers, as sisters (1 Timothy 5:2)</a:t>
            </a:r>
          </a:p>
          <a:p>
            <a:pPr lvl="1"/>
            <a:r>
              <a:rPr lang="en-US" sz="2400" dirty="0"/>
              <a:t>Not up to her to stop you, tell you no.</a:t>
            </a:r>
          </a:p>
          <a:p>
            <a:pPr lvl="1"/>
            <a:r>
              <a:rPr lang="en-US" sz="2400" dirty="0"/>
              <a:t>YOU should  never put her in that position. </a:t>
            </a:r>
          </a:p>
          <a:p>
            <a:pPr lvl="1"/>
            <a:r>
              <a:rPr lang="en-US" sz="2400" dirty="0"/>
              <a:t>Be a protector. Watch for circumstances. Slippery slope. </a:t>
            </a:r>
          </a:p>
        </p:txBody>
      </p:sp>
    </p:spTree>
    <p:extLst>
      <p:ext uri="{BB962C8B-B14F-4D97-AF65-F5344CB8AC3E}">
        <p14:creationId xmlns:p14="http://schemas.microsoft.com/office/powerpoint/2010/main" val="294070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66</TotalTime>
  <Words>406</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Times New Roman</vt:lpstr>
      <vt:lpstr>Retrospect</vt:lpstr>
      <vt:lpstr>PowerPoint Presentation</vt:lpstr>
      <vt:lpstr>Act Like Men: Intro/Review</vt:lpstr>
      <vt:lpstr>PowerPoint Presentation</vt:lpstr>
      <vt:lpstr>A Man Provides Physical Protection</vt:lpstr>
      <vt:lpstr>A Man Protects/Preserves Justice</vt:lpstr>
      <vt:lpstr>A Man Protects/Preserves His Personal Purity</vt:lpstr>
      <vt:lpstr>A Man Protects/Preserves the Purity of Women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Shotts</dc:creator>
  <cp:lastModifiedBy>Paul Adams</cp:lastModifiedBy>
  <cp:revision>6</cp:revision>
  <dcterms:created xsi:type="dcterms:W3CDTF">2018-11-15T00:46:28Z</dcterms:created>
  <dcterms:modified xsi:type="dcterms:W3CDTF">2018-11-20T19:32:44Z</dcterms:modified>
</cp:coreProperties>
</file>