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40"/>
  </p:notesMasterIdLst>
  <p:sldIdLst>
    <p:sldId id="273" r:id="rId13"/>
    <p:sldId id="274" r:id="rId14"/>
    <p:sldId id="275" r:id="rId15"/>
    <p:sldId id="276" r:id="rId16"/>
    <p:sldId id="256" r:id="rId17"/>
    <p:sldId id="259" r:id="rId18"/>
    <p:sldId id="257" r:id="rId19"/>
    <p:sldId id="260" r:id="rId20"/>
    <p:sldId id="267" r:id="rId21"/>
    <p:sldId id="277" r:id="rId22"/>
    <p:sldId id="261" r:id="rId23"/>
    <p:sldId id="268" r:id="rId24"/>
    <p:sldId id="278" r:id="rId25"/>
    <p:sldId id="279" r:id="rId26"/>
    <p:sldId id="282" r:id="rId27"/>
    <p:sldId id="284" r:id="rId28"/>
    <p:sldId id="283" r:id="rId29"/>
    <p:sldId id="262" r:id="rId30"/>
    <p:sldId id="269" r:id="rId31"/>
    <p:sldId id="263" r:id="rId32"/>
    <p:sldId id="270" r:id="rId33"/>
    <p:sldId id="264" r:id="rId34"/>
    <p:sldId id="271" r:id="rId35"/>
    <p:sldId id="265" r:id="rId36"/>
    <p:sldId id="272" r:id="rId37"/>
    <p:sldId id="266" r:id="rId38"/>
    <p:sldId id="285" r:id="rId39"/>
  </p:sldIdLst>
  <p:sldSz cx="9144000" cy="6858000" type="screen4x3"/>
  <p:notesSz cx="6858000" cy="9144000"/>
  <p:embeddedFontLst>
    <p:embeddedFont>
      <p:font typeface="Tempus Sans ITC" panose="04020404030D07020202" pitchFamily="82" charset="0"/>
      <p:regular r:id="rId41"/>
    </p:embeddedFont>
    <p:embeddedFont>
      <p:font typeface="Calibri" panose="020F0502020204030204" pitchFamily="34" charset="0"/>
      <p:regular r:id="rId42"/>
      <p:bold r:id="rId43"/>
      <p:italic r:id="rId44"/>
      <p:boldItalic r:id="rId45"/>
    </p:embeddedFont>
    <p:embeddedFont>
      <p:font typeface="Arial Narrow" panose="020B0606020202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9.fntdata"/><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D45AB-8167-49F8-B9E5-0F946DB03C89}" type="datetimeFigureOut">
              <a:rPr lang="en-US" smtClean="0"/>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B59FA-B77C-4776-9EC8-4B22E93BF8F8}" type="slidenum">
              <a:rPr lang="en-US" smtClean="0"/>
              <a:t>‹#›</a:t>
            </a:fld>
            <a:endParaRPr lang="en-US"/>
          </a:p>
        </p:txBody>
      </p:sp>
    </p:spTree>
    <p:extLst>
      <p:ext uri="{BB962C8B-B14F-4D97-AF65-F5344CB8AC3E}">
        <p14:creationId xmlns:p14="http://schemas.microsoft.com/office/powerpoint/2010/main" val="378471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a:t>
            </a:r>
            <a:r>
              <a:rPr lang="en-US" sz="1200" b="0" i="1" kern="1200" dirty="0" err="1" smtClean="0">
                <a:solidFill>
                  <a:schemeClr val="tx1"/>
                </a:solidFill>
                <a:effectLst/>
                <a:latin typeface="+mn-lt"/>
                <a:ea typeface="+mn-ea"/>
                <a:cs typeface="+mn-cs"/>
              </a:rPr>
              <a:t>uh</a:t>
            </a:r>
            <a:r>
              <a:rPr lang="en-US" sz="1200" b="0"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z</a:t>
            </a:r>
            <a:r>
              <a:rPr lang="en-US" sz="1200" b="1" i="1" kern="1200" dirty="0" err="1" smtClean="0">
                <a:solidFill>
                  <a:schemeClr val="tx1"/>
                </a:solidFill>
                <a:effectLst/>
                <a:latin typeface="+mn-lt"/>
                <a:ea typeface="+mn-ea"/>
                <a:cs typeface="+mn-cs"/>
              </a:rPr>
              <a:t>oo</a:t>
            </a:r>
            <a:r>
              <a:rPr lang="en-US" sz="1200" b="1" i="0" kern="1200" dirty="0" err="1" smtClean="0">
                <a:solidFill>
                  <a:schemeClr val="tx1"/>
                </a:solidFill>
                <a:effectLst/>
                <a:latin typeface="+mn-lt"/>
                <a:ea typeface="+mn-ea"/>
                <a:cs typeface="+mn-cs"/>
              </a:rPr>
              <a:t>z</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uh</a:t>
            </a:r>
            <a:endParaRPr lang="en-US" dirty="0"/>
          </a:p>
        </p:txBody>
      </p:sp>
      <p:sp>
        <p:nvSpPr>
          <p:cNvPr id="4" name="Slide Number Placeholder 3"/>
          <p:cNvSpPr>
            <a:spLocks noGrp="1"/>
          </p:cNvSpPr>
          <p:nvPr>
            <p:ph type="sldNum" sz="quarter" idx="10"/>
          </p:nvPr>
        </p:nvSpPr>
        <p:spPr/>
        <p:txBody>
          <a:bodyPr/>
          <a:lstStyle/>
          <a:p>
            <a:fld id="{8CEB59FA-B77C-4776-9EC8-4B22E93BF8F8}" type="slidenum">
              <a:rPr lang="en-US" smtClean="0"/>
              <a:t>14</a:t>
            </a:fld>
            <a:endParaRPr lang="en-US"/>
          </a:p>
        </p:txBody>
      </p:sp>
    </p:spTree>
    <p:extLst>
      <p:ext uri="{BB962C8B-B14F-4D97-AF65-F5344CB8AC3E}">
        <p14:creationId xmlns:p14="http://schemas.microsoft.com/office/powerpoint/2010/main" val="99522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6064124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5824636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4945006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93403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16033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03385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2964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61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7054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715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60512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625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940077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4680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35799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7498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964322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96860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621716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1213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8323311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259650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53885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99301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571808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8577050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93403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940077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964322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96860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621716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1213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8323311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5224227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259650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99301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571808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8577050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93403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940077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964322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96860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621716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1213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6442861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8323311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259650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99301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571808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8577050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3838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49391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3462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42691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24279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270417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4811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0605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26078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2847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9756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6688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209678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8824461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5802025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9801530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3936777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334000"/>
            <a:ext cx="2024742" cy="1523999"/>
          </a:xfrm>
          <a:prstGeom prst="rect">
            <a:avLst/>
          </a:prstGeom>
        </p:spPr>
      </p:pic>
    </p:spTree>
    <p:extLst>
      <p:ext uri="{BB962C8B-B14F-4D97-AF65-F5344CB8AC3E}">
        <p14:creationId xmlns:p14="http://schemas.microsoft.com/office/powerpoint/2010/main" val="40430932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816939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334000"/>
            <a:ext cx="2024742" cy="1523999"/>
          </a:xfrm>
          <a:prstGeom prst="rect">
            <a:avLst/>
          </a:prstGeom>
        </p:spPr>
      </p:pic>
    </p:spTree>
    <p:extLst>
      <p:ext uri="{BB962C8B-B14F-4D97-AF65-F5344CB8AC3E}">
        <p14:creationId xmlns:p14="http://schemas.microsoft.com/office/powerpoint/2010/main" val="816939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816939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18106366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8.xml"/><Relationship Id="rId5" Type="http://schemas.openxmlformats.org/officeDocument/2006/relationships/image" Target="../media/image7.jpeg"/><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0512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2"/>
            </a:pPr>
            <a:r>
              <a:rPr lang="en-US" sz="3600" b="1" dirty="0" smtClean="0">
                <a:solidFill>
                  <a:srgbClr val="002060"/>
                </a:solidFill>
                <a:latin typeface="Tempus Sans ITC" pitchFamily="82" charset="0"/>
              </a:rPr>
              <a:t>An Absorbing Attitude (v. 5)</a:t>
            </a:r>
            <a:endParaRPr lang="en-US" sz="3600" b="1" dirty="0">
              <a:solidFill>
                <a:srgbClr val="002060"/>
              </a:solidFill>
              <a:latin typeface="Tempus Sans ITC" pitchFamily="82" charset="0"/>
            </a:endParaRPr>
          </a:p>
        </p:txBody>
      </p:sp>
      <p:sp>
        <p:nvSpPr>
          <p:cNvPr id="3" name="TextBox 2"/>
          <p:cNvSpPr txBox="1"/>
          <p:nvPr/>
        </p:nvSpPr>
        <p:spPr>
          <a:xfrm>
            <a:off x="476864" y="1219200"/>
            <a:ext cx="8514736" cy="4516621"/>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If Lord absorbs the affections, no room left for self / world</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Love undivided – with “all” =  total person</a:t>
            </a:r>
          </a:p>
          <a:p>
            <a:pPr marL="971550" lvl="1" indent="-514350">
              <a:buFont typeface="+mj-lt"/>
              <a:buAutoNum type="arabicPeriod"/>
            </a:pPr>
            <a:r>
              <a:rPr lang="en-US" sz="2400" i="1" dirty="0" smtClean="0">
                <a:latin typeface="Arial Narrow" pitchFamily="34" charset="0"/>
              </a:rPr>
              <a:t>Heart – intellectual, emotional, &amp; conative faculties </a:t>
            </a:r>
          </a:p>
          <a:p>
            <a:pPr marL="971550" lvl="1" indent="-514350">
              <a:buFont typeface="+mj-lt"/>
              <a:buAutoNum type="arabicPeriod"/>
            </a:pPr>
            <a:r>
              <a:rPr lang="en-US" sz="2400" i="1" dirty="0" smtClean="0">
                <a:latin typeface="Arial Narrow" pitchFamily="34" charset="0"/>
              </a:rPr>
              <a:t>Soul – life, personality &amp; self consciousness </a:t>
            </a:r>
          </a:p>
          <a:p>
            <a:pPr marL="971550" lvl="1" indent="-514350">
              <a:buFont typeface="+mj-lt"/>
              <a:buAutoNum type="arabicPeriod"/>
            </a:pPr>
            <a:r>
              <a:rPr lang="en-US" sz="2400" i="1" dirty="0" smtClean="0">
                <a:latin typeface="Arial Narrow" pitchFamily="34" charset="0"/>
              </a:rPr>
              <a:t>Might – Sum of his energies (physical &amp; mental)</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Sum of the commandments</a:t>
            </a:r>
            <a:r>
              <a:rPr lang="en-US" sz="2800" dirty="0" smtClean="0">
                <a:latin typeface="Arial Narrow" pitchFamily="34" charset="0"/>
              </a:rPr>
              <a:t> </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We suppose that can hold back part of it</a:t>
            </a:r>
          </a:p>
          <a:p>
            <a:pPr marL="971550" lvl="1" indent="-514350">
              <a:buFont typeface="+mj-lt"/>
              <a:buAutoNum type="arabicPeriod"/>
            </a:pPr>
            <a:r>
              <a:rPr lang="en-US" sz="2400" i="1" dirty="0" smtClean="0">
                <a:latin typeface="Arial Narrow" pitchFamily="34" charset="0"/>
              </a:rPr>
              <a:t>“Share its favors as we would share the contents of a box of candy” (Donald </a:t>
            </a:r>
            <a:r>
              <a:rPr lang="en-US" sz="2400" i="1" dirty="0" err="1" smtClean="0">
                <a:latin typeface="Arial Narrow" pitchFamily="34" charset="0"/>
              </a:rPr>
              <a:t>Ackland</a:t>
            </a:r>
            <a:r>
              <a:rPr lang="en-US" sz="2400" i="1" dirty="0" smtClean="0">
                <a:latin typeface="Arial Narrow" pitchFamily="34" charset="0"/>
              </a:rPr>
              <a:t>)</a:t>
            </a:r>
          </a:p>
          <a:p>
            <a:pPr marL="971550" lvl="1" indent="-514350">
              <a:buFont typeface="+mj-lt"/>
              <a:buAutoNum type="arabicPeriod"/>
            </a:pPr>
            <a:r>
              <a:rPr lang="en-US" sz="2400" i="1" dirty="0" smtClean="0">
                <a:latin typeface="Arial Narrow" pitchFamily="34" charset="0"/>
              </a:rPr>
              <a:t>Love that tries to divide self between God &amp; self  - not love at all!</a:t>
            </a:r>
            <a:endParaRPr lang="en-US" sz="2400" i="1" dirty="0">
              <a:latin typeface="Arial Narrow" pitchFamily="34" charset="0"/>
            </a:endParaRPr>
          </a:p>
        </p:txBody>
      </p:sp>
    </p:spTree>
    <p:extLst>
      <p:ext uri="{BB962C8B-B14F-4D97-AF65-F5344CB8AC3E}">
        <p14:creationId xmlns:p14="http://schemas.microsoft.com/office/powerpoint/2010/main" val="27105120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750"/>
                                        <p:tgtEl>
                                          <p:spTgt spid="3">
                                            <p:txEl>
                                              <p:pRg st="10" end="10"/>
                                            </p:txEl>
                                          </p:spTgt>
                                        </p:tgtEl>
                                      </p:cBhvr>
                                    </p:animEffect>
                                    <p:anim calcmode="lin" valueType="num">
                                      <p:cBhvr>
                                        <p:cTn id="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fade">
                                      <p:cBhvr>
                                        <p:cTn id="15" dur="1750"/>
                                        <p:tgtEl>
                                          <p:spTgt spid="3">
                                            <p:txEl>
                                              <p:pRg st="11" end="11"/>
                                            </p:txEl>
                                          </p:spTgt>
                                        </p:tgtEl>
                                      </p:cBhvr>
                                    </p:animEffect>
                                    <p:anim calcmode="lin" valueType="num">
                                      <p:cBhvr>
                                        <p:cTn id="16"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prstClr val="white"/>
                </a:solidFill>
                <a:effectLst>
                  <a:outerShdw blurRad="80000" dist="40000" dir="5040000" algn="tl">
                    <a:srgbClr val="000000">
                      <a:alpha val="30000"/>
                    </a:srgbClr>
                  </a:outerShdw>
                </a:effectLst>
                <a:latin typeface="Tempus Sans ITC" pitchFamily="82" charset="0"/>
              </a:rPr>
              <a:t>Life Going Well</a:t>
            </a:r>
            <a:endParaRPr lang="en-US" sz="8000" b="1" dirty="0">
              <a:ln w="11430"/>
              <a:solidFill>
                <a:prstClr val="white"/>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1754326"/>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prstClr val="white"/>
                </a:solidFill>
                <a:latin typeface="Tempus Sans ITC" pitchFamily="82" charset="0"/>
              </a:rPr>
              <a:t>Solemn Declaration (v. 4)</a:t>
            </a:r>
          </a:p>
          <a:p>
            <a:pPr marL="571500" indent="-571500">
              <a:buFont typeface="+mj-lt"/>
              <a:buAutoNum type="romanUcPeriod"/>
            </a:pPr>
            <a:r>
              <a:rPr lang="en-US" sz="3600" dirty="0" smtClean="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Gracious Responsibility (vv. 6-9)</a:t>
            </a:r>
            <a:endParaRPr lang="en-US" sz="3600" dirty="0">
              <a:solidFill>
                <a:prstClr val="white"/>
              </a:solidFill>
              <a:latin typeface="Tempus Sans ITC" pitchFamily="82" charset="0"/>
            </a:endParaRP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smtClean="0">
                <a:solidFill>
                  <a:srgbClr val="002060"/>
                </a:solidFill>
                <a:latin typeface="Tempus Sans ITC" pitchFamily="82" charset="0"/>
              </a:rPr>
              <a:t>A Gracious Responsibility (vv. 6-9)</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3393237"/>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When the Lord is loved – He will be treasured, thought of, talked of, taught about &amp; lived!</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Word should be enshrined in your heart</a:t>
            </a:r>
            <a:r>
              <a:rPr lang="en-US" sz="2800" dirty="0" smtClean="0">
                <a:latin typeface="Arial Narrow" pitchFamily="34" charset="0"/>
              </a:rPr>
              <a:t> (v. 6)</a:t>
            </a:r>
            <a:endParaRPr lang="en-US" sz="2400" i="1" dirty="0" smtClean="0">
              <a:latin typeface="Arial Narrow" pitchFamily="34" charset="0"/>
            </a:endParaRPr>
          </a:p>
          <a:p>
            <a:pPr marL="914400" lvl="1" indent="-457200">
              <a:buFont typeface="+mj-lt"/>
              <a:buAutoNum type="arabicPeriod"/>
            </a:pPr>
            <a:r>
              <a:rPr lang="en-US" sz="2400" i="1" dirty="0" smtClean="0">
                <a:latin typeface="Arial Narrow" pitchFamily="34" charset="0"/>
              </a:rPr>
              <a:t>More than learning or knowing by heart</a:t>
            </a:r>
          </a:p>
          <a:p>
            <a:pPr marL="914400" lvl="1" indent="-457200">
              <a:buFont typeface="+mj-lt"/>
              <a:buAutoNum type="arabicPeriod"/>
            </a:pPr>
            <a:r>
              <a:rPr lang="en-US" sz="2400" i="1" dirty="0" smtClean="0">
                <a:latin typeface="Arial Narrow" pitchFamily="34" charset="0"/>
              </a:rPr>
              <a:t>Full consent of mind &amp; complete implementation of will</a:t>
            </a:r>
          </a:p>
          <a:p>
            <a:pPr marL="914400" lvl="1" indent="-457200">
              <a:buFont typeface="+mj-lt"/>
              <a:buAutoNum type="arabicPeriod"/>
            </a:pPr>
            <a:r>
              <a:rPr lang="en-US" sz="2400" i="1" dirty="0" smtClean="0">
                <a:latin typeface="Arial Narrow" pitchFamily="34" charset="0"/>
              </a:rPr>
              <a:t>Religious profession is meaningless unless it translated into practice!</a:t>
            </a:r>
          </a:p>
          <a:p>
            <a:pPr marL="914400" lvl="1" indent="-457200">
              <a:buFont typeface="+mj-lt"/>
              <a:buAutoNum type="arabicPeriod"/>
            </a:pPr>
            <a:r>
              <a:rPr lang="en-US" sz="2400" i="1" dirty="0" smtClean="0">
                <a:latin typeface="Arial Narrow" pitchFamily="34" charset="0"/>
              </a:rPr>
              <a:t>Group activities  - are no substitute for individual fellowship</a:t>
            </a:r>
            <a:endParaRPr lang="en-US" sz="2400" i="1" dirty="0">
              <a:latin typeface="Arial Narrow" pitchFamily="34" charset="0"/>
            </a:endParaRP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anim calcmode="lin" valueType="num">
                                      <p:cBhvr>
                                        <p:cTn id="16"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750"/>
                                        <p:tgtEl>
                                          <p:spTgt spid="3">
                                            <p:txEl>
                                              <p:pRg st="3" end="3"/>
                                            </p:txEl>
                                          </p:spTgt>
                                        </p:tgtEl>
                                      </p:cBhvr>
                                    </p:animEffect>
                                    <p:anim calcmode="lin" valueType="num">
                                      <p:cBhvr>
                                        <p:cTn id="24"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750"/>
                                        <p:tgtEl>
                                          <p:spTgt spid="3">
                                            <p:txEl>
                                              <p:pRg st="4" end="4"/>
                                            </p:txEl>
                                          </p:spTgt>
                                        </p:tgtEl>
                                      </p:cBhvr>
                                    </p:animEffect>
                                    <p:anim calcmode="lin" valueType="num">
                                      <p:cBhvr>
                                        <p:cTn id="3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750"/>
                                        <p:tgtEl>
                                          <p:spTgt spid="3">
                                            <p:txEl>
                                              <p:pRg st="5" end="5"/>
                                            </p:txEl>
                                          </p:spTgt>
                                        </p:tgtEl>
                                      </p:cBhvr>
                                    </p:animEffect>
                                    <p:anim calcmode="lin" valueType="num">
                                      <p:cBhvr>
                                        <p:cTn id="40"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750"/>
                                        <p:tgtEl>
                                          <p:spTgt spid="3">
                                            <p:txEl>
                                              <p:pRg st="6" end="6"/>
                                            </p:txEl>
                                          </p:spTgt>
                                        </p:tgtEl>
                                      </p:cBhvr>
                                    </p:animEffect>
                                    <p:anim calcmode="lin" valueType="num">
                                      <p:cBhvr>
                                        <p:cTn id="4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smtClean="0">
                <a:solidFill>
                  <a:srgbClr val="002060"/>
                </a:solidFill>
                <a:latin typeface="Tempus Sans ITC" pitchFamily="82" charset="0"/>
              </a:rPr>
              <a:t>A Gracious Responsibility (vv. 6-9)</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4724370"/>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When the Lord is loved – He will be treasured, thought of, talked of, taught about &amp; lived!</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Word should be enshrined in your heart</a:t>
            </a:r>
            <a:r>
              <a:rPr lang="en-US" sz="2800" dirty="0" smtClean="0">
                <a:latin typeface="Arial Narrow" pitchFamily="34" charset="0"/>
              </a:rPr>
              <a:t> (v. 6)</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Word should be taught to your children</a:t>
            </a:r>
            <a:r>
              <a:rPr lang="en-US" sz="2800" dirty="0" smtClean="0">
                <a:latin typeface="Arial Narrow" pitchFamily="34" charset="0"/>
              </a:rPr>
              <a:t> (v. 7)</a:t>
            </a:r>
            <a:endParaRPr lang="en-US" sz="2400" dirty="0" smtClean="0">
              <a:latin typeface="Arial Narrow" pitchFamily="34" charset="0"/>
            </a:endParaRPr>
          </a:p>
          <a:p>
            <a:pPr marL="914400" lvl="1" indent="-457200">
              <a:buFont typeface="+mj-lt"/>
              <a:buAutoNum type="arabicPeriod"/>
            </a:pPr>
            <a:r>
              <a:rPr lang="en-US" sz="2400" i="1" dirty="0" smtClean="0">
                <a:latin typeface="Arial Narrow" pitchFamily="34" charset="0"/>
              </a:rPr>
              <a:t>Public reading &amp; public instruction – not enough</a:t>
            </a:r>
          </a:p>
          <a:p>
            <a:pPr marL="914400" lvl="1" indent="-457200">
              <a:buFont typeface="+mj-lt"/>
              <a:buAutoNum type="arabicPeriod"/>
            </a:pPr>
            <a:r>
              <a:rPr lang="en-US" sz="2400" i="1" dirty="0" smtClean="0">
                <a:latin typeface="Arial Narrow" pitchFamily="34" charset="0"/>
              </a:rPr>
              <a:t>Diligently – Work with great effort</a:t>
            </a:r>
          </a:p>
          <a:p>
            <a:pPr marL="914400" lvl="1" indent="-457200">
              <a:buFont typeface="+mj-lt"/>
              <a:buAutoNum type="arabicPeriod"/>
            </a:pPr>
            <a:r>
              <a:rPr lang="en-US" sz="2400" i="1" dirty="0" smtClean="0">
                <a:latin typeface="Arial Narrow" pitchFamily="34" charset="0"/>
              </a:rPr>
              <a:t>“Impress them on your children” (NIV)</a:t>
            </a:r>
          </a:p>
          <a:p>
            <a:pPr marL="914400" lvl="1" indent="-457200">
              <a:buFont typeface="+mj-lt"/>
              <a:buAutoNum type="arabicPeriod"/>
            </a:pPr>
            <a:r>
              <a:rPr lang="en-US" sz="2400" i="1" dirty="0" smtClean="0">
                <a:latin typeface="Arial Narrow" pitchFamily="34" charset="0"/>
              </a:rPr>
              <a:t>Same word translated:</a:t>
            </a:r>
          </a:p>
          <a:p>
            <a:pPr marL="1371600" lvl="2" indent="-457200">
              <a:buFont typeface="Arial" pitchFamily="34" charset="0"/>
              <a:buChar char="•"/>
            </a:pPr>
            <a:r>
              <a:rPr lang="en-US" sz="2400" dirty="0" smtClean="0">
                <a:latin typeface="Arial Narrow" pitchFamily="34" charset="0"/>
              </a:rPr>
              <a:t>“Whet” – Deut. 32:41</a:t>
            </a:r>
          </a:p>
          <a:p>
            <a:pPr marL="1371600" lvl="2" indent="-457200">
              <a:buFont typeface="Arial" pitchFamily="34" charset="0"/>
              <a:buChar char="•"/>
            </a:pPr>
            <a:r>
              <a:rPr lang="en-US" sz="2400" dirty="0" smtClean="0">
                <a:latin typeface="Arial Narrow" pitchFamily="34" charset="0"/>
              </a:rPr>
              <a:t>“Sharp” – Psa. 45:5; 120:4; Isa. 5:28</a:t>
            </a:r>
          </a:p>
          <a:p>
            <a:pPr marL="914400" lvl="1" indent="-457200">
              <a:buFont typeface="+mj-lt"/>
              <a:buAutoNum type="arabicPeriod"/>
            </a:pPr>
            <a:r>
              <a:rPr lang="en-US" sz="2400" dirty="0" smtClean="0">
                <a:latin typeface="Arial Narrow" pitchFamily="34" charset="0"/>
              </a:rPr>
              <a:t>Point: “send them into them like a sharp weapon”</a:t>
            </a:r>
          </a:p>
        </p:txBody>
      </p:sp>
    </p:spTree>
    <p:extLst>
      <p:ext uri="{BB962C8B-B14F-4D97-AF65-F5344CB8AC3E}">
        <p14:creationId xmlns:p14="http://schemas.microsoft.com/office/powerpoint/2010/main" val="20454627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750"/>
                                        <p:tgtEl>
                                          <p:spTgt spid="3">
                                            <p:txEl>
                                              <p:pRg st="5" end="5"/>
                                            </p:txEl>
                                          </p:spTgt>
                                        </p:tgtEl>
                                      </p:cBhvr>
                                    </p:animEffect>
                                    <p:anim calcmode="lin" valueType="num">
                                      <p:cBhvr>
                                        <p:cTn id="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750"/>
                                        <p:tgtEl>
                                          <p:spTgt spid="3">
                                            <p:txEl>
                                              <p:pRg st="6" end="6"/>
                                            </p:txEl>
                                          </p:spTgt>
                                        </p:tgtEl>
                                      </p:cBhvr>
                                    </p:animEffect>
                                    <p:anim calcmode="lin" valueType="num">
                                      <p:cBhvr>
                                        <p:cTn id="16"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750"/>
                                        <p:tgtEl>
                                          <p:spTgt spid="3">
                                            <p:txEl>
                                              <p:pRg st="7" end="7"/>
                                            </p:txEl>
                                          </p:spTgt>
                                        </p:tgtEl>
                                      </p:cBhvr>
                                    </p:animEffect>
                                    <p:anim calcmode="lin" valueType="num">
                                      <p:cBhvr>
                                        <p:cTn id="24"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750"/>
                                        <p:tgtEl>
                                          <p:spTgt spid="3">
                                            <p:txEl>
                                              <p:pRg st="8" end="8"/>
                                            </p:txEl>
                                          </p:spTgt>
                                        </p:tgtEl>
                                      </p:cBhvr>
                                    </p:animEffect>
                                    <p:anim calcmode="lin" valueType="num">
                                      <p:cBhvr>
                                        <p:cTn id="32"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750"/>
                                        <p:tgtEl>
                                          <p:spTgt spid="3">
                                            <p:txEl>
                                              <p:pRg st="9" end="9"/>
                                            </p:txEl>
                                          </p:spTgt>
                                        </p:tgtEl>
                                      </p:cBhvr>
                                    </p:animEffect>
                                    <p:anim calcmode="lin" valueType="num">
                                      <p:cBhvr>
                                        <p:cTn id="40"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750"/>
                                        <p:tgtEl>
                                          <p:spTgt spid="3">
                                            <p:txEl>
                                              <p:pRg st="10" end="10"/>
                                            </p:txEl>
                                          </p:spTgt>
                                        </p:tgtEl>
                                      </p:cBhvr>
                                    </p:animEffect>
                                    <p:anim calcmode="lin" valueType="num">
                                      <p:cBhvr>
                                        <p:cTn id="4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1750"/>
                                        <p:tgtEl>
                                          <p:spTgt spid="3">
                                            <p:txEl>
                                              <p:pRg st="11" end="11"/>
                                            </p:txEl>
                                          </p:spTgt>
                                        </p:tgtEl>
                                      </p:cBhvr>
                                    </p:animEffect>
                                    <p:anim calcmode="lin" valueType="num">
                                      <p:cBhvr>
                                        <p:cTn id="56"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smtClean="0">
                <a:solidFill>
                  <a:srgbClr val="002060"/>
                </a:solidFill>
                <a:latin typeface="Tempus Sans ITC" pitchFamily="82" charset="0"/>
              </a:rPr>
              <a:t>A Gracious Responsibility (vv. 6-9)</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3839513"/>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When the Lord is loved – He will be treasured, thought of, talked of, taught about &amp; lived!</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Word should be enshrined in your heart (v. 6)</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smtClean="0">
                <a:latin typeface="Arial Narrow" pitchFamily="34" charset="0"/>
              </a:rPr>
              <a:t> Word should be taught to your children (v. 7)</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Word should be talked about in your house (vv. 8-9)</a:t>
            </a:r>
            <a:endParaRPr lang="en-US" sz="2400" dirty="0" smtClean="0">
              <a:latin typeface="Arial Narrow" pitchFamily="34" charset="0"/>
            </a:endParaRPr>
          </a:p>
          <a:p>
            <a:pPr marL="914400" lvl="1" indent="-457200">
              <a:buFont typeface="+mj-lt"/>
              <a:buAutoNum type="arabicPeriod"/>
            </a:pPr>
            <a:r>
              <a:rPr lang="en-US" sz="2400" i="1" dirty="0" smtClean="0">
                <a:latin typeface="Arial Narrow" pitchFamily="34" charset="0"/>
              </a:rPr>
              <a:t>Jews took this literally</a:t>
            </a:r>
            <a:endParaRPr lang="en-US" sz="2400" dirty="0" smtClean="0">
              <a:latin typeface="Arial Narrow" pitchFamily="34" charset="0"/>
            </a:endParaRPr>
          </a:p>
          <a:p>
            <a:pPr marL="1371600" lvl="2" indent="-457200">
              <a:buFont typeface="+mj-lt"/>
              <a:buAutoNum type="alphaLcPeriod"/>
            </a:pPr>
            <a:r>
              <a:rPr lang="en-US" sz="2400" dirty="0" smtClean="0">
                <a:latin typeface="Arial Narrow" pitchFamily="34" charset="0"/>
              </a:rPr>
              <a:t>Wore on person (Phylacteries)</a:t>
            </a:r>
          </a:p>
          <a:p>
            <a:pPr marL="1371600" lvl="2" indent="-457200">
              <a:buFont typeface="+mj-lt"/>
              <a:buAutoNum type="alphaLcPeriod"/>
            </a:pPr>
            <a:r>
              <a:rPr lang="en-US" sz="2400" dirty="0" smtClean="0">
                <a:latin typeface="Arial Narrow" pitchFamily="34" charset="0"/>
              </a:rPr>
              <a:t>Cylinders on door post (Mezuzahs)</a:t>
            </a:r>
          </a:p>
        </p:txBody>
      </p:sp>
    </p:spTree>
    <p:extLst>
      <p:ext uri="{BB962C8B-B14F-4D97-AF65-F5344CB8AC3E}">
        <p14:creationId xmlns:p14="http://schemas.microsoft.com/office/powerpoint/2010/main" val="2284961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750"/>
                                        <p:tgtEl>
                                          <p:spTgt spid="3">
                                            <p:txEl>
                                              <p:pRg st="7" end="7"/>
                                            </p:txEl>
                                          </p:spTgt>
                                        </p:tgtEl>
                                      </p:cBhvr>
                                    </p:animEffect>
                                    <p:anim calcmode="lin" valueType="num">
                                      <p:cBhvr>
                                        <p:cTn id="8"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1750"/>
                                        <p:tgtEl>
                                          <p:spTgt spid="3">
                                            <p:txEl>
                                              <p:pRg st="8" end="8"/>
                                            </p:txEl>
                                          </p:spTgt>
                                        </p:tgtEl>
                                      </p:cBhvr>
                                    </p:animEffect>
                                    <p:anim calcmode="lin" valueType="num">
                                      <p:cBhvr>
                                        <p:cTn id="16"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750"/>
                                        <p:tgtEl>
                                          <p:spTgt spid="3">
                                            <p:txEl>
                                              <p:pRg st="9" end="9"/>
                                            </p:txEl>
                                          </p:spTgt>
                                        </p:tgtEl>
                                      </p:cBhvr>
                                    </p:animEffect>
                                    <p:anim calcmode="lin" valueType="num">
                                      <p:cBhvr>
                                        <p:cTn id="24"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cleveland.com/nationworld_impact/photo/phylacteriesjpg-57da7c53506e6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78" y="598586"/>
            <a:ext cx="6757322" cy="61832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454" y="130314"/>
            <a:ext cx="2764346" cy="707886"/>
          </a:xfrm>
          <a:prstGeom prst="rect">
            <a:avLst/>
          </a:prstGeom>
          <a:noFill/>
        </p:spPr>
        <p:txBody>
          <a:bodyPr wrap="none" rtlCol="0">
            <a:spAutoFit/>
          </a:bodyPr>
          <a:lstStyle/>
          <a:p>
            <a:r>
              <a:rPr lang="en-US" sz="4000" b="1" dirty="0" smtClean="0">
                <a:solidFill>
                  <a:srgbClr val="0070C0"/>
                </a:solidFill>
                <a:latin typeface="+mj-lt"/>
              </a:rPr>
              <a:t>Phylacteries</a:t>
            </a:r>
            <a:endParaRPr lang="en-US" sz="4000" b="1" dirty="0">
              <a:solidFill>
                <a:srgbClr val="0070C0"/>
              </a:solidFill>
              <a:latin typeface="+mj-lt"/>
            </a:endParaRPr>
          </a:p>
        </p:txBody>
      </p:sp>
    </p:spTree>
    <p:extLst>
      <p:ext uri="{BB962C8B-B14F-4D97-AF65-F5344CB8AC3E}">
        <p14:creationId xmlns:p14="http://schemas.microsoft.com/office/powerpoint/2010/main" val="27607475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zuzahdoctor.com/MEZUZAH/Images/do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63613"/>
            <a:ext cx="2272276" cy="29987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ROLL THE MEZUZ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0991">
            <a:off x="720185" y="1094249"/>
            <a:ext cx="1447800" cy="24819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SITIONING IN THE C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047787"/>
            <a:ext cx="1447800" cy="286605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307975" y="4627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460375" y="6151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612775" y="7675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http://www.newthoughtkabbalah.com/15m7b-mezuzah_star_of_david.JPG"/>
          <p:cNvPicPr>
            <a:picLocks noChangeAspect="1" noChangeArrowheads="1"/>
          </p:cNvPicPr>
          <p:nvPr/>
        </p:nvPicPr>
        <p:blipFill rotWithShape="1">
          <a:blip r:embed="rId5">
            <a:extLst>
              <a:ext uri="{28A0092B-C50C-407E-A947-70E740481C1C}">
                <a14:useLocalDpi xmlns:a14="http://schemas.microsoft.com/office/drawing/2010/main" val="0"/>
              </a:ext>
            </a:extLst>
          </a:blip>
          <a:srcRect b="10620"/>
          <a:stretch/>
        </p:blipFill>
        <p:spPr bwMode="auto">
          <a:xfrm>
            <a:off x="4495800" y="3956193"/>
            <a:ext cx="3095625" cy="26246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6582" y="130314"/>
            <a:ext cx="2089418" cy="707886"/>
          </a:xfrm>
          <a:prstGeom prst="rect">
            <a:avLst/>
          </a:prstGeom>
          <a:noFill/>
        </p:spPr>
        <p:txBody>
          <a:bodyPr wrap="none" rtlCol="0">
            <a:spAutoFit/>
          </a:bodyPr>
          <a:lstStyle/>
          <a:p>
            <a:r>
              <a:rPr lang="en-US" sz="4000" b="1" dirty="0" smtClean="0">
                <a:solidFill>
                  <a:srgbClr val="0070C0"/>
                </a:solidFill>
                <a:latin typeface="+mj-lt"/>
              </a:rPr>
              <a:t>Mezuzah</a:t>
            </a:r>
            <a:endParaRPr lang="en-US" sz="4000" b="1" dirty="0">
              <a:solidFill>
                <a:srgbClr val="0070C0"/>
              </a:solidFill>
              <a:latin typeface="+mj-lt"/>
            </a:endParaRPr>
          </a:p>
        </p:txBody>
      </p:sp>
    </p:spTree>
    <p:extLst>
      <p:ext uri="{BB962C8B-B14F-4D97-AF65-F5344CB8AC3E}">
        <p14:creationId xmlns:p14="http://schemas.microsoft.com/office/powerpoint/2010/main" val="15555468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25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25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088"/>
                                        </p:tgtEl>
                                        <p:attrNameLst>
                                          <p:attrName>style.visibility</p:attrName>
                                        </p:attrNameLst>
                                      </p:cBhvr>
                                      <p:to>
                                        <p:strVal val="visible"/>
                                      </p:to>
                                    </p:set>
                                    <p:animEffect transition="in" filter="barn(outVertical)">
                                      <p:cBhvr>
                                        <p:cTn id="17" dur="1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smtClean="0">
                <a:solidFill>
                  <a:srgbClr val="002060"/>
                </a:solidFill>
                <a:latin typeface="Tempus Sans ITC" pitchFamily="82" charset="0"/>
              </a:rPr>
              <a:t>A Gracious Responsibility (vv. 6-9)</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4947508"/>
          </a:xfrm>
          <a:prstGeom prst="rect">
            <a:avLst/>
          </a:prstGeom>
          <a:noFill/>
        </p:spPr>
        <p:txBody>
          <a:bodyPr wrap="square" rtlCol="0">
            <a:spAutoFit/>
          </a:bodyPr>
          <a:lstStyle/>
          <a:p>
            <a:pPr marL="342900" indent="-342900">
              <a:buFont typeface="+mj-lt"/>
              <a:buAutoNum type="alphaUcPeriod"/>
            </a:pPr>
            <a:r>
              <a:rPr lang="en-US" sz="2800" dirty="0" smtClean="0">
                <a:solidFill>
                  <a:prstClr val="black"/>
                </a:solidFill>
                <a:latin typeface="Arial Narrow" pitchFamily="34" charset="0"/>
              </a:rPr>
              <a:t> </a:t>
            </a:r>
            <a:r>
              <a:rPr lang="en-US" sz="2800" u="sng" dirty="0" smtClean="0">
                <a:solidFill>
                  <a:srgbClr val="0070C0"/>
                </a:solidFill>
                <a:latin typeface="Arial Narrow" pitchFamily="34" charset="0"/>
              </a:rPr>
              <a:t>When the Lord is loved – He will be treasured, thought of, talked of, taught about &amp; lived!</a:t>
            </a:r>
          </a:p>
          <a:p>
            <a:pPr marL="342900" indent="-342900">
              <a:buFont typeface="+mj-lt"/>
              <a:buAutoNum type="alphaUcPeriod"/>
            </a:pPr>
            <a:endParaRPr lang="en-US" sz="1050" dirty="0">
              <a:solidFill>
                <a:prstClr val="black"/>
              </a:solidFill>
              <a:latin typeface="Arial Narrow" pitchFamily="34" charset="0"/>
            </a:endParaRPr>
          </a:p>
          <a:p>
            <a:pPr marL="342900" indent="-342900">
              <a:buFont typeface="+mj-lt"/>
              <a:buAutoNum type="alphaUcPeriod"/>
            </a:pPr>
            <a:r>
              <a:rPr lang="en-US" sz="2800" dirty="0" smtClean="0">
                <a:solidFill>
                  <a:prstClr val="black"/>
                </a:solidFill>
                <a:latin typeface="Arial Narrow" pitchFamily="34" charset="0"/>
              </a:rPr>
              <a:t> </a:t>
            </a:r>
            <a:r>
              <a:rPr lang="en-US" sz="2800" u="sng" dirty="0" smtClean="0">
                <a:solidFill>
                  <a:srgbClr val="0070C0"/>
                </a:solidFill>
                <a:latin typeface="Arial Narrow" pitchFamily="34" charset="0"/>
              </a:rPr>
              <a:t>Word should be enshrined in your heart </a:t>
            </a:r>
            <a:r>
              <a:rPr lang="en-US" sz="2800" dirty="0" smtClean="0">
                <a:solidFill>
                  <a:prstClr val="black"/>
                </a:solidFill>
                <a:latin typeface="Arial Narrow" pitchFamily="34" charset="0"/>
              </a:rPr>
              <a:t>(v. 6)</a:t>
            </a:r>
          </a:p>
          <a:p>
            <a:pPr marL="342900" indent="-342900">
              <a:buFont typeface="+mj-lt"/>
              <a:buAutoNum type="alphaUcPeriod"/>
            </a:pPr>
            <a:endParaRPr lang="en-US" sz="1050" i="1" dirty="0">
              <a:solidFill>
                <a:prstClr val="black"/>
              </a:solidFill>
              <a:latin typeface="Arial Narrow" pitchFamily="34" charset="0"/>
            </a:endParaRPr>
          </a:p>
          <a:p>
            <a:pPr marL="342900" indent="-342900">
              <a:buFont typeface="+mj-lt"/>
              <a:buAutoNum type="alphaUcPeriod"/>
            </a:pPr>
            <a:r>
              <a:rPr lang="en-US" sz="2800" dirty="0" smtClean="0">
                <a:solidFill>
                  <a:prstClr val="black"/>
                </a:solidFill>
                <a:latin typeface="Arial Narrow" pitchFamily="34" charset="0"/>
              </a:rPr>
              <a:t>  </a:t>
            </a:r>
            <a:r>
              <a:rPr lang="en-US" sz="2800" u="sng" dirty="0" smtClean="0">
                <a:solidFill>
                  <a:srgbClr val="0070C0"/>
                </a:solidFill>
                <a:latin typeface="Arial Narrow" pitchFamily="34" charset="0"/>
              </a:rPr>
              <a:t>Word should be taught to your children</a:t>
            </a:r>
            <a:r>
              <a:rPr lang="en-US" sz="2800" dirty="0" smtClean="0">
                <a:solidFill>
                  <a:prstClr val="black"/>
                </a:solidFill>
                <a:latin typeface="Arial Narrow" pitchFamily="34" charset="0"/>
              </a:rPr>
              <a:t> (v. 7)</a:t>
            </a:r>
          </a:p>
          <a:p>
            <a:pPr marL="342900" indent="-342900">
              <a:buFont typeface="+mj-lt"/>
              <a:buAutoNum type="alphaUcPeriod"/>
            </a:pPr>
            <a:endParaRPr lang="en-US" sz="1050" dirty="0">
              <a:solidFill>
                <a:prstClr val="black"/>
              </a:solidFill>
              <a:latin typeface="Arial Narrow" pitchFamily="34" charset="0"/>
            </a:endParaRPr>
          </a:p>
          <a:p>
            <a:pPr marL="342900" indent="-342900">
              <a:buFont typeface="+mj-lt"/>
              <a:buAutoNum type="alphaUcPeriod"/>
            </a:pPr>
            <a:r>
              <a:rPr lang="en-US" sz="2800" dirty="0" smtClean="0">
                <a:solidFill>
                  <a:prstClr val="black"/>
                </a:solidFill>
                <a:latin typeface="Arial Narrow" pitchFamily="34" charset="0"/>
              </a:rPr>
              <a:t>  </a:t>
            </a:r>
            <a:r>
              <a:rPr lang="en-US" sz="2800" u="sng" dirty="0" smtClean="0">
                <a:solidFill>
                  <a:srgbClr val="0070C0"/>
                </a:solidFill>
                <a:latin typeface="Arial Narrow" pitchFamily="34" charset="0"/>
              </a:rPr>
              <a:t>Word should be talked about in your house</a:t>
            </a:r>
            <a:r>
              <a:rPr lang="en-US" sz="2800" dirty="0" smtClean="0">
                <a:solidFill>
                  <a:prstClr val="black"/>
                </a:solidFill>
                <a:latin typeface="Arial Narrow" pitchFamily="34" charset="0"/>
              </a:rPr>
              <a:t> (vv. 8-9)</a:t>
            </a:r>
            <a:endParaRPr lang="en-US" sz="2400" dirty="0" smtClean="0">
              <a:solidFill>
                <a:prstClr val="black"/>
              </a:solidFill>
              <a:latin typeface="Arial Narrow" pitchFamily="34" charset="0"/>
            </a:endParaRPr>
          </a:p>
          <a:p>
            <a:pPr marL="914400" lvl="1" indent="-457200">
              <a:buFont typeface="+mj-lt"/>
              <a:buAutoNum type="arabicPeriod"/>
            </a:pPr>
            <a:r>
              <a:rPr lang="en-US" sz="2400" i="1" dirty="0" smtClean="0">
                <a:solidFill>
                  <a:prstClr val="black"/>
                </a:solidFill>
                <a:latin typeface="Arial Narrow" pitchFamily="34" charset="0"/>
              </a:rPr>
              <a:t>Jews took this literally</a:t>
            </a:r>
            <a:endParaRPr lang="en-US" sz="2400" dirty="0" smtClean="0">
              <a:solidFill>
                <a:prstClr val="black"/>
              </a:solidFill>
              <a:latin typeface="Arial Narrow" pitchFamily="34" charset="0"/>
            </a:endParaRPr>
          </a:p>
          <a:p>
            <a:pPr marL="1371600" lvl="2" indent="-457200">
              <a:buFont typeface="+mj-lt"/>
              <a:buAutoNum type="alphaLcPeriod"/>
            </a:pPr>
            <a:r>
              <a:rPr lang="en-US" sz="2400" dirty="0" smtClean="0">
                <a:solidFill>
                  <a:prstClr val="black"/>
                </a:solidFill>
                <a:latin typeface="Arial Narrow" pitchFamily="34" charset="0"/>
              </a:rPr>
              <a:t>Wore on person (Phylacteries)</a:t>
            </a:r>
          </a:p>
          <a:p>
            <a:pPr marL="1371600" lvl="2" indent="-457200">
              <a:buFont typeface="+mj-lt"/>
              <a:buAutoNum type="alphaLcPeriod"/>
            </a:pPr>
            <a:r>
              <a:rPr lang="en-US" sz="2400" dirty="0" smtClean="0">
                <a:solidFill>
                  <a:prstClr val="black"/>
                </a:solidFill>
                <a:latin typeface="Arial Narrow" pitchFamily="34" charset="0"/>
              </a:rPr>
              <a:t>Cylinders on door post (Mezuzahs)</a:t>
            </a:r>
          </a:p>
          <a:p>
            <a:pPr marL="914400" lvl="1" indent="-457200">
              <a:buFont typeface="+mj-lt"/>
              <a:buAutoNum type="arabicPeriod"/>
            </a:pPr>
            <a:r>
              <a:rPr lang="en-US" sz="2400" i="1" dirty="0" smtClean="0">
                <a:solidFill>
                  <a:prstClr val="black"/>
                </a:solidFill>
                <a:latin typeface="Arial Narrow" pitchFamily="34" charset="0"/>
              </a:rPr>
              <a:t>Point: ever keep it before us</a:t>
            </a:r>
            <a:endParaRPr lang="en-US" sz="2400" dirty="0" smtClean="0">
              <a:solidFill>
                <a:prstClr val="black"/>
              </a:solidFill>
              <a:latin typeface="Arial Narrow" pitchFamily="34" charset="0"/>
            </a:endParaRPr>
          </a:p>
          <a:p>
            <a:pPr marL="1371600" lvl="2" indent="-457200">
              <a:buFont typeface="+mj-lt"/>
              <a:buAutoNum type="alphaLcPeriod"/>
            </a:pPr>
            <a:r>
              <a:rPr lang="en-US" sz="2400" dirty="0" smtClean="0">
                <a:solidFill>
                  <a:prstClr val="black"/>
                </a:solidFill>
                <a:latin typeface="Arial Narrow" pitchFamily="34" charset="0"/>
              </a:rPr>
              <a:t>Hand – organ of action</a:t>
            </a:r>
          </a:p>
          <a:p>
            <a:pPr marL="1371600" lvl="2" indent="-457200">
              <a:buFont typeface="+mj-lt"/>
              <a:buAutoNum type="alphaLcPeriod"/>
            </a:pPr>
            <a:r>
              <a:rPr lang="en-US" sz="2400" dirty="0" smtClean="0">
                <a:solidFill>
                  <a:prstClr val="black"/>
                </a:solidFill>
                <a:latin typeface="Arial Narrow" pitchFamily="34" charset="0"/>
              </a:rPr>
              <a:t>Eyes – organ of direction</a:t>
            </a:r>
          </a:p>
        </p:txBody>
      </p:sp>
    </p:spTree>
    <p:extLst>
      <p:ext uri="{BB962C8B-B14F-4D97-AF65-F5344CB8AC3E}">
        <p14:creationId xmlns:p14="http://schemas.microsoft.com/office/powerpoint/2010/main" val="4078916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750"/>
                                        <p:tgtEl>
                                          <p:spTgt spid="3">
                                            <p:txEl>
                                              <p:pRg st="11" end="11"/>
                                            </p:txEl>
                                          </p:spTgt>
                                        </p:tgtEl>
                                      </p:cBhvr>
                                    </p:animEffect>
                                    <p:anim calcmode="lin" valueType="num">
                                      <p:cBhvr>
                                        <p:cTn id="8"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fade">
                                      <p:cBhvr>
                                        <p:cTn id="15" dur="1750"/>
                                        <p:tgtEl>
                                          <p:spTgt spid="3">
                                            <p:txEl>
                                              <p:pRg st="12" end="12"/>
                                            </p:txEl>
                                          </p:spTgt>
                                        </p:tgtEl>
                                      </p:cBhvr>
                                    </p:animEffect>
                                    <p:anim calcmode="lin" valueType="num">
                                      <p:cBhvr>
                                        <p:cTn id="16" dur="17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prstClr val="white"/>
                </a:solidFill>
                <a:effectLst>
                  <a:outerShdw blurRad="80000" dist="40000" dir="5040000" algn="tl">
                    <a:srgbClr val="000000">
                      <a:alpha val="30000"/>
                    </a:srgbClr>
                  </a:outerShdw>
                </a:effectLst>
                <a:latin typeface="Tempus Sans ITC" pitchFamily="82" charset="0"/>
              </a:rPr>
              <a:t>Life Going Well</a:t>
            </a:r>
            <a:endParaRPr lang="en-US" sz="8000" b="1" dirty="0">
              <a:ln w="11430"/>
              <a:solidFill>
                <a:prstClr val="white"/>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2308324"/>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prstClr val="white"/>
                </a:solidFill>
                <a:latin typeface="Tempus Sans ITC" pitchFamily="82" charset="0"/>
              </a:rPr>
              <a:t>Solemn Declaration (v. 4)</a:t>
            </a:r>
          </a:p>
          <a:p>
            <a:pPr marL="571500" indent="-571500">
              <a:buFont typeface="+mj-lt"/>
              <a:buAutoNum type="romanUcPeriod"/>
            </a:pPr>
            <a:r>
              <a:rPr lang="en-US" sz="3600" dirty="0" smtClean="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Gracious Responsibility (vv. 6-9)</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An Unmerited Possession (vv. 10-11)</a:t>
            </a:r>
            <a:endParaRPr lang="en-US" sz="3600" dirty="0">
              <a:solidFill>
                <a:prstClr val="white"/>
              </a:solidFill>
              <a:latin typeface="Tempus Sans ITC" pitchFamily="82" charset="0"/>
            </a:endParaRP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4"/>
            </a:pPr>
            <a:r>
              <a:rPr lang="en-US" sz="3600" b="1" dirty="0" smtClean="0">
                <a:solidFill>
                  <a:srgbClr val="002060"/>
                </a:solidFill>
                <a:latin typeface="Tempus Sans ITC" pitchFamily="82" charset="0"/>
              </a:rPr>
              <a:t>An Unmerited Possession (vv. 10-11)</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4724370"/>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Abundantly blessed</a:t>
            </a:r>
          </a:p>
          <a:p>
            <a:pPr marL="914400" lvl="1" indent="-457200">
              <a:buFont typeface="+mj-lt"/>
              <a:buAutoNum type="arabicPeriod"/>
            </a:pPr>
            <a:r>
              <a:rPr lang="en-US" sz="2400" i="1" dirty="0" smtClean="0">
                <a:latin typeface="Arial Narrow" pitchFamily="34" charset="0"/>
              </a:rPr>
              <a:t>Israel – given a land, houses, wells, possessions, etc.</a:t>
            </a:r>
          </a:p>
          <a:p>
            <a:pPr marL="914400" lvl="1" indent="-457200">
              <a:buFont typeface="+mj-lt"/>
              <a:buAutoNum type="arabicPeriod"/>
            </a:pPr>
            <a:r>
              <a:rPr lang="en-US" sz="2400" i="1" dirty="0" smtClean="0">
                <a:latin typeface="Arial Narrow" pitchFamily="34" charset="0"/>
              </a:rPr>
              <a:t>We –</a:t>
            </a:r>
          </a:p>
          <a:p>
            <a:pPr marL="1371600" lvl="2" indent="-457200">
              <a:buFont typeface="+mj-lt"/>
              <a:buAutoNum type="alphaLcPeriod"/>
            </a:pPr>
            <a:r>
              <a:rPr lang="en-US" sz="2400" dirty="0" smtClean="0">
                <a:latin typeface="Arial Narrow" pitchFamily="34" charset="0"/>
              </a:rPr>
              <a:t>Physical – material (Matt. 6:33)</a:t>
            </a:r>
          </a:p>
          <a:p>
            <a:pPr marL="1371600" lvl="2" indent="-457200">
              <a:buFont typeface="+mj-lt"/>
              <a:buAutoNum type="alphaLcPeriod"/>
            </a:pPr>
            <a:r>
              <a:rPr lang="en-US" sz="2400" dirty="0" smtClean="0">
                <a:latin typeface="Arial Narrow" pitchFamily="34" charset="0"/>
              </a:rPr>
              <a:t>Spiritual (Eph. 1:3)</a:t>
            </a:r>
          </a:p>
          <a:p>
            <a:pPr marL="1371600" lvl="2" indent="-457200">
              <a:buFont typeface="+mj-lt"/>
              <a:buAutoNum type="alphaLcPeriod"/>
            </a:pPr>
            <a:endParaRPr lang="en-US" sz="1050" dirty="0">
              <a:latin typeface="Arial Narrow" pitchFamily="34" charset="0"/>
            </a:endParaRPr>
          </a:p>
          <a:p>
            <a:pPr marL="457200" indent="-4572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All is given by God – not of own making</a:t>
            </a:r>
          </a:p>
          <a:p>
            <a:pPr marL="971550" lvl="1" indent="-514350">
              <a:buFont typeface="+mj-lt"/>
              <a:buAutoNum type="arabicPeriod"/>
            </a:pPr>
            <a:r>
              <a:rPr lang="en-US" sz="2400" i="1" dirty="0" smtClean="0">
                <a:latin typeface="Arial Narrow" pitchFamily="34" charset="0"/>
              </a:rPr>
              <a:t>Every gift comes from above (Jas. 1:17)</a:t>
            </a:r>
          </a:p>
          <a:p>
            <a:pPr marL="971550" lvl="1" indent="-514350">
              <a:buFont typeface="+mj-lt"/>
              <a:buAutoNum type="arabicPeriod"/>
            </a:pPr>
            <a:r>
              <a:rPr lang="en-US" sz="2400" i="1" dirty="0" smtClean="0">
                <a:latin typeface="Arial Narrow" pitchFamily="34" charset="0"/>
              </a:rPr>
              <a:t>Every spiritual </a:t>
            </a:r>
            <a:r>
              <a:rPr lang="en-US" sz="2400" i="1" dirty="0" smtClean="0">
                <a:latin typeface="Arial Narrow" pitchFamily="34" charset="0"/>
              </a:rPr>
              <a:t>blessing </a:t>
            </a:r>
            <a:r>
              <a:rPr lang="en-US" sz="2400" i="1" dirty="0" smtClean="0">
                <a:latin typeface="Arial Narrow" pitchFamily="34" charset="0"/>
              </a:rPr>
              <a:t>(Eph. 1:3)</a:t>
            </a:r>
          </a:p>
          <a:p>
            <a:pPr marL="971550" lvl="1" indent="-514350">
              <a:buFont typeface="+mj-lt"/>
              <a:buAutoNum type="arabicPeriod"/>
            </a:pPr>
            <a:r>
              <a:rPr lang="en-US" sz="2400" i="1" dirty="0" smtClean="0">
                <a:latin typeface="Arial Narrow" pitchFamily="34" charset="0"/>
              </a:rPr>
              <a:t>Grace (Titus 3:3-5)</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When realize how blessed we really are – will see that life is going quite well!</a:t>
            </a:r>
            <a:endParaRPr lang="en-US" sz="2800" u="sng" dirty="0">
              <a:solidFill>
                <a:srgbClr val="0070C0"/>
              </a:solidFill>
              <a:latin typeface="Arial Narrow" pitchFamily="34" charset="0"/>
            </a:endParaRP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750"/>
                                        <p:tgtEl>
                                          <p:spTgt spid="3">
                                            <p:txEl>
                                              <p:pRg st="1" end="1"/>
                                            </p:txEl>
                                          </p:spTgt>
                                        </p:tgtEl>
                                      </p:cBhvr>
                                    </p:animEffect>
                                    <p:anim calcmode="lin" valueType="num">
                                      <p:cBhvr>
                                        <p:cTn id="16"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750"/>
                                        <p:tgtEl>
                                          <p:spTgt spid="3">
                                            <p:txEl>
                                              <p:pRg st="2" end="2"/>
                                            </p:txEl>
                                          </p:spTgt>
                                        </p:tgtEl>
                                      </p:cBhvr>
                                    </p:animEffect>
                                    <p:anim calcmode="lin" valueType="num">
                                      <p:cBhvr>
                                        <p:cTn id="24"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750"/>
                                        <p:tgtEl>
                                          <p:spTgt spid="3">
                                            <p:txEl>
                                              <p:pRg st="3" end="3"/>
                                            </p:txEl>
                                          </p:spTgt>
                                        </p:tgtEl>
                                      </p:cBhvr>
                                    </p:animEffect>
                                    <p:anim calcmode="lin" valueType="num">
                                      <p:cBhvr>
                                        <p:cTn id="32"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750"/>
                                        <p:tgtEl>
                                          <p:spTgt spid="3">
                                            <p:txEl>
                                              <p:pRg st="4" end="4"/>
                                            </p:txEl>
                                          </p:spTgt>
                                        </p:tgtEl>
                                      </p:cBhvr>
                                    </p:animEffect>
                                    <p:anim calcmode="lin" valueType="num">
                                      <p:cBhvr>
                                        <p:cTn id="40"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750"/>
                                        <p:tgtEl>
                                          <p:spTgt spid="3">
                                            <p:txEl>
                                              <p:pRg st="6" end="6"/>
                                            </p:txEl>
                                          </p:spTgt>
                                        </p:tgtEl>
                                      </p:cBhvr>
                                    </p:animEffect>
                                    <p:anim calcmode="lin" valueType="num">
                                      <p:cBhvr>
                                        <p:cTn id="4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750"/>
                                        <p:tgtEl>
                                          <p:spTgt spid="3">
                                            <p:txEl>
                                              <p:pRg st="7" end="7"/>
                                            </p:txEl>
                                          </p:spTgt>
                                        </p:tgtEl>
                                      </p:cBhvr>
                                    </p:animEffect>
                                    <p:anim calcmode="lin" valueType="num">
                                      <p:cBhvr>
                                        <p:cTn id="56"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750"/>
                                        <p:tgtEl>
                                          <p:spTgt spid="3">
                                            <p:txEl>
                                              <p:pRg st="8" end="8"/>
                                            </p:txEl>
                                          </p:spTgt>
                                        </p:tgtEl>
                                      </p:cBhvr>
                                    </p:animEffect>
                                    <p:anim calcmode="lin" valueType="num">
                                      <p:cBhvr>
                                        <p:cTn id="64"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fade">
                                      <p:cBhvr>
                                        <p:cTn id="71" dur="1750"/>
                                        <p:tgtEl>
                                          <p:spTgt spid="3">
                                            <p:txEl>
                                              <p:pRg st="9" end="9"/>
                                            </p:txEl>
                                          </p:spTgt>
                                        </p:tgtEl>
                                      </p:cBhvr>
                                    </p:animEffect>
                                    <p:anim calcmode="lin" valueType="num">
                                      <p:cBhvr>
                                        <p:cTn id="72"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4"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750"/>
                                        <p:tgtEl>
                                          <p:spTgt spid="3">
                                            <p:txEl>
                                              <p:pRg st="11" end="11"/>
                                            </p:txEl>
                                          </p:spTgt>
                                        </p:tgtEl>
                                      </p:cBhvr>
                                    </p:animEffect>
                                    <p:anim calcmode="lin" valueType="num">
                                      <p:cBhvr>
                                        <p:cTn id="80"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82"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200"/>
            <a:ext cx="8382000" cy="6032421"/>
          </a:xfrm>
          <a:prstGeom prst="rect">
            <a:avLst/>
          </a:prstGeom>
          <a:solidFill>
            <a:srgbClr val="FFFFFF">
              <a:alpha val="76078"/>
            </a:srgbClr>
          </a:solidFill>
        </p:spPr>
        <p:txBody>
          <a:bodyPr wrap="square" rtlCol="0">
            <a:spAutoFit/>
          </a:bodyPr>
          <a:lstStyle/>
          <a:p>
            <a:pPr algn="ctr"/>
            <a:r>
              <a:rPr lang="en-US" sz="3200" b="1" dirty="0" smtClean="0">
                <a:latin typeface="Times New Roman" pitchFamily="18" charset="0"/>
                <a:cs typeface="Times New Roman" pitchFamily="18" charset="0"/>
              </a:rPr>
              <a:t>Deut. 6:1-3</a:t>
            </a:r>
          </a:p>
          <a:p>
            <a:endParaRPr lang="en-US"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1 </a:t>
            </a:r>
            <a:r>
              <a:rPr lang="en-US" sz="2400" dirty="0">
                <a:latin typeface="Times New Roman" pitchFamily="18" charset="0"/>
                <a:cs typeface="Times New Roman" pitchFamily="18" charset="0"/>
              </a:rPr>
              <a:t>"Now this is the commandment, and these are the statutes and judgments which the LORD your God has commanded to teach you, that you may observe them in the land which you are crossing over to possess,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2 that you may fear the LORD your God, to keep all His statutes and His commandments which I command you, you and your son and your grandson, all the days of your life, and that your days may be prolonged.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 Therefore hear, O Israel, and be careful to observe it, that it may be well with you, and that you may multiply greatly as the LORD God of your fathers has promised you--'a land flowing with milk and honey.' </a:t>
            </a:r>
          </a:p>
        </p:txBody>
      </p:sp>
    </p:spTree>
    <p:extLst>
      <p:ext uri="{BB962C8B-B14F-4D97-AF65-F5344CB8AC3E}">
        <p14:creationId xmlns:p14="http://schemas.microsoft.com/office/powerpoint/2010/main" val="30594631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prstClr val="white"/>
                </a:solidFill>
                <a:effectLst>
                  <a:outerShdw blurRad="80000" dist="40000" dir="5040000" algn="tl">
                    <a:srgbClr val="000000">
                      <a:alpha val="30000"/>
                    </a:srgbClr>
                  </a:outerShdw>
                </a:effectLst>
                <a:latin typeface="Tempus Sans ITC" pitchFamily="82" charset="0"/>
              </a:rPr>
              <a:t>Life Going Well</a:t>
            </a:r>
            <a:endParaRPr lang="en-US" sz="8000" b="1" dirty="0">
              <a:ln w="11430"/>
              <a:solidFill>
                <a:prstClr val="white"/>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2862322"/>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prstClr val="white"/>
                </a:solidFill>
                <a:latin typeface="Tempus Sans ITC" pitchFamily="82" charset="0"/>
              </a:rPr>
              <a:t>Solemn Declaration (v. 4)</a:t>
            </a:r>
          </a:p>
          <a:p>
            <a:pPr marL="571500" indent="-571500">
              <a:buFont typeface="+mj-lt"/>
              <a:buAutoNum type="romanUcPeriod"/>
            </a:pPr>
            <a:r>
              <a:rPr lang="en-US" sz="3600" dirty="0" smtClean="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Gracious Responsibility (vv. 6-9)</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An Unmerited Possession (vv. 10-11)</a:t>
            </a:r>
          </a:p>
          <a:p>
            <a:pPr marL="571500" indent="-571500">
              <a:buFont typeface="+mj-lt"/>
              <a:buAutoNum type="romanUcPeriod"/>
            </a:pPr>
            <a:r>
              <a:rPr lang="en-US" sz="3600" dirty="0" smtClean="0">
                <a:solidFill>
                  <a:prstClr val="white"/>
                </a:solidFill>
                <a:latin typeface="Tempus Sans ITC" pitchFamily="82" charset="0"/>
              </a:rPr>
              <a:t>A Needful Reminder (v. 12)</a:t>
            </a:r>
            <a:endParaRPr lang="en-US" sz="3600" dirty="0">
              <a:solidFill>
                <a:prstClr val="white"/>
              </a:solidFill>
              <a:latin typeface="Tempus Sans ITC" pitchFamily="82" charset="0"/>
            </a:endParaRP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5"/>
            </a:pPr>
            <a:r>
              <a:rPr lang="en-US" sz="3600" b="1" dirty="0" smtClean="0">
                <a:solidFill>
                  <a:srgbClr val="002060"/>
                </a:solidFill>
                <a:latin typeface="Tempus Sans ITC" pitchFamily="82" charset="0"/>
              </a:rPr>
              <a:t>A Needful Reminder (v. 12)</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4070345"/>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Danger – Tendency to forget God</a:t>
            </a:r>
          </a:p>
          <a:p>
            <a:pPr marL="914400" lvl="1" indent="-457200">
              <a:buFont typeface="+mj-lt"/>
              <a:buAutoNum type="arabicPeriod"/>
            </a:pPr>
            <a:r>
              <a:rPr lang="en-US" sz="2400" i="1" dirty="0">
                <a:latin typeface="Arial Narrow" pitchFamily="34" charset="0"/>
              </a:rPr>
              <a:t> </a:t>
            </a:r>
            <a:r>
              <a:rPr lang="en-US" sz="2400" i="1" dirty="0" smtClean="0">
                <a:latin typeface="Arial Narrow" pitchFamily="34" charset="0"/>
              </a:rPr>
              <a:t>Forget – not don’t remember God – or never think about God</a:t>
            </a:r>
          </a:p>
          <a:p>
            <a:pPr marL="914400" lvl="1" indent="-457200">
              <a:buFont typeface="+mj-lt"/>
              <a:buAutoNum type="arabicPeriod"/>
            </a:pPr>
            <a:r>
              <a:rPr lang="en-US" sz="2400" i="1" dirty="0">
                <a:latin typeface="Arial Narrow" pitchFamily="34" charset="0"/>
              </a:rPr>
              <a:t> </a:t>
            </a:r>
            <a:r>
              <a:rPr lang="en-US" sz="2400" i="1" dirty="0" smtClean="0">
                <a:latin typeface="Arial Narrow" pitchFamily="34" charset="0"/>
              </a:rPr>
              <a:t>Forget = not priority </a:t>
            </a:r>
          </a:p>
          <a:p>
            <a:pPr marL="914400" lvl="1" indent="-457200">
              <a:buFont typeface="+mj-lt"/>
              <a:buAutoNum type="arabicPeriod"/>
            </a:pPr>
            <a:r>
              <a:rPr lang="en-US" sz="2400" i="1" dirty="0" smtClean="0">
                <a:latin typeface="Arial Narrow" pitchFamily="34" charset="0"/>
              </a:rPr>
              <a:t>No longer love with ALL our heart (v. 5)</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Prosperity can be a threat to a steadfast faith</a:t>
            </a:r>
          </a:p>
          <a:p>
            <a:pPr marL="914400" lvl="1" indent="-457200">
              <a:buFont typeface="+mj-lt"/>
              <a:buAutoNum type="arabicPeriod"/>
            </a:pPr>
            <a:r>
              <a:rPr lang="en-US" sz="2400" i="1" dirty="0" smtClean="0">
                <a:latin typeface="Arial Narrow" pitchFamily="34" charset="0"/>
              </a:rPr>
              <a:t>Prov. 30:7-9 – A danger just as poverty</a:t>
            </a:r>
          </a:p>
          <a:p>
            <a:pPr marL="914400" lvl="1" indent="-457200">
              <a:buFont typeface="+mj-lt"/>
              <a:buAutoNum type="arabicPeriod"/>
            </a:pPr>
            <a:r>
              <a:rPr lang="en-US" sz="2400" i="1" dirty="0" smtClean="0">
                <a:latin typeface="Arial Narrow" pitchFamily="34" charset="0"/>
              </a:rPr>
              <a:t>Become so engrossed in material world around us…spiritual matters play second fiddle</a:t>
            </a:r>
          </a:p>
          <a:p>
            <a:pPr marL="914400" lvl="1" indent="-457200">
              <a:buFont typeface="+mj-lt"/>
              <a:buAutoNum type="arabicPeriod"/>
            </a:pPr>
            <a:r>
              <a:rPr lang="en-US" sz="2400" i="1" dirty="0" smtClean="0">
                <a:latin typeface="Arial Narrow" pitchFamily="34" charset="0"/>
              </a:rPr>
              <a:t>“Material success could provide the seducing influence to wean them from God” (Donald </a:t>
            </a:r>
            <a:r>
              <a:rPr lang="en-US" sz="2400" i="1" dirty="0" err="1" smtClean="0">
                <a:latin typeface="Arial Narrow" pitchFamily="34" charset="0"/>
              </a:rPr>
              <a:t>Ackland</a:t>
            </a:r>
            <a:r>
              <a:rPr lang="en-US" sz="2400" i="1" dirty="0" smtClean="0">
                <a:latin typeface="Arial Narrow" pitchFamily="34" charset="0"/>
              </a:rPr>
              <a:t>)</a:t>
            </a:r>
            <a:endParaRPr lang="en-US" sz="2400" i="1" dirty="0">
              <a:latin typeface="Arial Narrow" pitchFamily="34" charset="0"/>
            </a:endParaRP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750"/>
                                        <p:tgtEl>
                                          <p:spTgt spid="3">
                                            <p:txEl>
                                              <p:pRg st="1" end="1"/>
                                            </p:txEl>
                                          </p:spTgt>
                                        </p:tgtEl>
                                      </p:cBhvr>
                                    </p:animEffect>
                                    <p:anim calcmode="lin" valueType="num">
                                      <p:cBhvr>
                                        <p:cTn id="16"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750"/>
                                        <p:tgtEl>
                                          <p:spTgt spid="3">
                                            <p:txEl>
                                              <p:pRg st="2" end="2"/>
                                            </p:txEl>
                                          </p:spTgt>
                                        </p:tgtEl>
                                      </p:cBhvr>
                                    </p:animEffect>
                                    <p:anim calcmode="lin" valueType="num">
                                      <p:cBhvr>
                                        <p:cTn id="24"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750"/>
                                        <p:tgtEl>
                                          <p:spTgt spid="3">
                                            <p:txEl>
                                              <p:pRg st="3" end="3"/>
                                            </p:txEl>
                                          </p:spTgt>
                                        </p:tgtEl>
                                      </p:cBhvr>
                                    </p:animEffect>
                                    <p:anim calcmode="lin" valueType="num">
                                      <p:cBhvr>
                                        <p:cTn id="32"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750"/>
                                        <p:tgtEl>
                                          <p:spTgt spid="3">
                                            <p:txEl>
                                              <p:pRg st="5" end="5"/>
                                            </p:txEl>
                                          </p:spTgt>
                                        </p:tgtEl>
                                      </p:cBhvr>
                                    </p:animEffect>
                                    <p:anim calcmode="lin" valueType="num">
                                      <p:cBhvr>
                                        <p:cTn id="40"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750"/>
                                        <p:tgtEl>
                                          <p:spTgt spid="3">
                                            <p:txEl>
                                              <p:pRg st="6" end="6"/>
                                            </p:txEl>
                                          </p:spTgt>
                                        </p:tgtEl>
                                      </p:cBhvr>
                                    </p:animEffect>
                                    <p:anim calcmode="lin" valueType="num">
                                      <p:cBhvr>
                                        <p:cTn id="4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750"/>
                                        <p:tgtEl>
                                          <p:spTgt spid="3">
                                            <p:txEl>
                                              <p:pRg st="7" end="7"/>
                                            </p:txEl>
                                          </p:spTgt>
                                        </p:tgtEl>
                                      </p:cBhvr>
                                    </p:animEffect>
                                    <p:anim calcmode="lin" valueType="num">
                                      <p:cBhvr>
                                        <p:cTn id="56"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750"/>
                                        <p:tgtEl>
                                          <p:spTgt spid="3">
                                            <p:txEl>
                                              <p:pRg st="8" end="8"/>
                                            </p:txEl>
                                          </p:spTgt>
                                        </p:tgtEl>
                                      </p:cBhvr>
                                    </p:animEffect>
                                    <p:anim calcmode="lin" valueType="num">
                                      <p:cBhvr>
                                        <p:cTn id="64"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prstClr val="white"/>
                </a:solidFill>
                <a:effectLst>
                  <a:outerShdw blurRad="80000" dist="40000" dir="5040000" algn="tl">
                    <a:srgbClr val="000000">
                      <a:alpha val="30000"/>
                    </a:srgbClr>
                  </a:outerShdw>
                </a:effectLst>
                <a:latin typeface="Tempus Sans ITC" pitchFamily="82" charset="0"/>
              </a:rPr>
              <a:t>Life Going Well</a:t>
            </a:r>
            <a:endParaRPr lang="en-US" sz="8000" b="1" dirty="0">
              <a:ln w="11430"/>
              <a:solidFill>
                <a:prstClr val="white"/>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3416320"/>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prstClr val="white"/>
                </a:solidFill>
                <a:latin typeface="Tempus Sans ITC" pitchFamily="82" charset="0"/>
              </a:rPr>
              <a:t>Solemn Declaration (v. 4)</a:t>
            </a:r>
          </a:p>
          <a:p>
            <a:pPr marL="571500" indent="-571500">
              <a:buFont typeface="+mj-lt"/>
              <a:buAutoNum type="romanUcPeriod"/>
            </a:pPr>
            <a:r>
              <a:rPr lang="en-US" sz="3600" dirty="0" smtClean="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Gracious Responsibility (vv. 6-9)</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An Unmerited Possession (vv. 10-11)</a:t>
            </a:r>
          </a:p>
          <a:p>
            <a:pPr marL="571500" indent="-571500">
              <a:buFont typeface="+mj-lt"/>
              <a:buAutoNum type="romanUcPeriod"/>
            </a:pPr>
            <a:r>
              <a:rPr lang="en-US" sz="3600" dirty="0" smtClean="0">
                <a:solidFill>
                  <a:prstClr val="white"/>
                </a:solidFill>
                <a:latin typeface="Tempus Sans ITC" pitchFamily="82" charset="0"/>
              </a:rPr>
              <a:t>A Needful Reminder (v. 12)</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Conditional Promise (v. 18)</a:t>
            </a:r>
            <a:endParaRPr lang="en-US" sz="3600" dirty="0">
              <a:solidFill>
                <a:prstClr val="white"/>
              </a:solidFill>
              <a:latin typeface="Tempus Sans ITC" pitchFamily="82" charset="0"/>
            </a:endParaRP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26"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6"/>
            </a:pPr>
            <a:r>
              <a:rPr lang="en-US" sz="3600" b="1" dirty="0" smtClean="0">
                <a:solidFill>
                  <a:srgbClr val="002060"/>
                </a:solidFill>
                <a:latin typeface="Tempus Sans ITC" pitchFamily="82" charset="0"/>
              </a:rPr>
              <a:t>A Conditional Promise (v. 18)</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2962349"/>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Promise was two fold:</a:t>
            </a:r>
          </a:p>
          <a:p>
            <a:pPr marL="914400" lvl="1" indent="-457200">
              <a:buFont typeface="+mj-lt"/>
              <a:buAutoNum type="arabicPeriod"/>
            </a:pPr>
            <a:r>
              <a:rPr lang="en-US" sz="2400" i="1" dirty="0" smtClean="0">
                <a:latin typeface="Arial Narrow" pitchFamily="34" charset="0"/>
              </a:rPr>
              <a:t>Go in to possess land</a:t>
            </a:r>
          </a:p>
          <a:p>
            <a:pPr marL="914400" lvl="1" indent="-457200">
              <a:buFont typeface="+mj-lt"/>
              <a:buAutoNum type="arabicPeriod"/>
            </a:pPr>
            <a:r>
              <a:rPr lang="en-US" sz="2400" i="1" dirty="0" smtClean="0">
                <a:latin typeface="Arial Narrow" pitchFamily="34" charset="0"/>
              </a:rPr>
              <a:t>Be well with you in the land</a:t>
            </a:r>
          </a:p>
          <a:p>
            <a:pPr marL="914400" lvl="1" indent="-457200">
              <a:buFont typeface="+mj-lt"/>
              <a:buAutoNum type="arabicPeriod"/>
            </a:pPr>
            <a:r>
              <a:rPr lang="en-US" sz="2400" i="1" dirty="0" smtClean="0">
                <a:latin typeface="Arial Narrow" pitchFamily="34" charset="0"/>
              </a:rPr>
              <a:t>Promises today:</a:t>
            </a:r>
            <a:endParaRPr lang="en-US" sz="2400" dirty="0" smtClean="0">
              <a:latin typeface="Arial Narrow" pitchFamily="34" charset="0"/>
            </a:endParaRPr>
          </a:p>
          <a:p>
            <a:pPr marL="1371600" lvl="2" indent="-457200">
              <a:buFont typeface="Arial" pitchFamily="34" charset="0"/>
              <a:buChar char="•"/>
            </a:pPr>
            <a:r>
              <a:rPr lang="en-US" sz="2400" dirty="0" smtClean="0">
                <a:latin typeface="Arial Narrow" pitchFamily="34" charset="0"/>
              </a:rPr>
              <a:t>Eternal life (1 John 2:25)</a:t>
            </a:r>
          </a:p>
          <a:p>
            <a:pPr marL="1371600" lvl="2" indent="-457200">
              <a:buFont typeface="Arial" pitchFamily="34" charset="0"/>
              <a:buChar char="•"/>
            </a:pPr>
            <a:r>
              <a:rPr lang="en-US" sz="2400" dirty="0" smtClean="0">
                <a:latin typeface="Arial Narrow" pitchFamily="34" charset="0"/>
              </a:rPr>
              <a:t>Hear &amp; answer prayers (1 John 3:22)</a:t>
            </a:r>
          </a:p>
          <a:p>
            <a:pPr marL="800100" lvl="1" indent="-342900">
              <a:buFont typeface="+mj-lt"/>
              <a:buAutoNum type="arabicPeriod"/>
            </a:pPr>
            <a:endParaRPr lang="en-US" sz="1050" i="1"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Conditional – Do good &amp; right in sight of God</a:t>
            </a:r>
            <a:endParaRPr lang="en-US" sz="2800" u="sng" dirty="0">
              <a:solidFill>
                <a:srgbClr val="0070C0"/>
              </a:solidFill>
              <a:latin typeface="Arial Narrow" pitchFamily="34" charset="0"/>
            </a:endParaRP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750"/>
                                        <p:tgtEl>
                                          <p:spTgt spid="3">
                                            <p:txEl>
                                              <p:pRg st="1" end="1"/>
                                            </p:txEl>
                                          </p:spTgt>
                                        </p:tgtEl>
                                      </p:cBhvr>
                                    </p:animEffect>
                                    <p:anim calcmode="lin" valueType="num">
                                      <p:cBhvr>
                                        <p:cTn id="16"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750"/>
                                        <p:tgtEl>
                                          <p:spTgt spid="3">
                                            <p:txEl>
                                              <p:pRg st="2" end="2"/>
                                            </p:txEl>
                                          </p:spTgt>
                                        </p:tgtEl>
                                      </p:cBhvr>
                                    </p:animEffect>
                                    <p:anim calcmode="lin" valueType="num">
                                      <p:cBhvr>
                                        <p:cTn id="24"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750"/>
                                        <p:tgtEl>
                                          <p:spTgt spid="3">
                                            <p:txEl>
                                              <p:pRg st="3" end="3"/>
                                            </p:txEl>
                                          </p:spTgt>
                                        </p:tgtEl>
                                      </p:cBhvr>
                                    </p:animEffect>
                                    <p:anim calcmode="lin" valueType="num">
                                      <p:cBhvr>
                                        <p:cTn id="32"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750"/>
                                        <p:tgtEl>
                                          <p:spTgt spid="3">
                                            <p:txEl>
                                              <p:pRg st="4" end="4"/>
                                            </p:txEl>
                                          </p:spTgt>
                                        </p:tgtEl>
                                      </p:cBhvr>
                                    </p:animEffect>
                                    <p:anim calcmode="lin" valueType="num">
                                      <p:cBhvr>
                                        <p:cTn id="40"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750"/>
                                        <p:tgtEl>
                                          <p:spTgt spid="3">
                                            <p:txEl>
                                              <p:pRg st="5" end="5"/>
                                            </p:txEl>
                                          </p:spTgt>
                                        </p:tgtEl>
                                      </p:cBhvr>
                                    </p:animEffect>
                                    <p:anim calcmode="lin" valueType="num">
                                      <p:cBhvr>
                                        <p:cTn id="4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750"/>
                                        <p:tgtEl>
                                          <p:spTgt spid="3">
                                            <p:txEl>
                                              <p:pRg st="7" end="7"/>
                                            </p:txEl>
                                          </p:spTgt>
                                        </p:tgtEl>
                                      </p:cBhvr>
                                    </p:animEffect>
                                    <p:anim calcmode="lin" valueType="num">
                                      <p:cBhvr>
                                        <p:cTn id="56"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prstClr val="white"/>
                </a:solidFill>
                <a:effectLst>
                  <a:outerShdw blurRad="80000" dist="40000" dir="5040000" algn="tl">
                    <a:srgbClr val="000000">
                      <a:alpha val="30000"/>
                    </a:srgbClr>
                  </a:outerShdw>
                </a:effectLst>
                <a:latin typeface="Tempus Sans ITC" pitchFamily="82" charset="0"/>
              </a:rPr>
              <a:t>Life Going Well</a:t>
            </a:r>
            <a:endParaRPr lang="en-US" sz="8000" b="1" dirty="0">
              <a:ln w="11430"/>
              <a:solidFill>
                <a:prstClr val="white"/>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3970318"/>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prstClr val="white"/>
                </a:solidFill>
                <a:latin typeface="Tempus Sans ITC" pitchFamily="82" charset="0"/>
              </a:rPr>
              <a:t>Solemn Declaration (v. 4)</a:t>
            </a:r>
          </a:p>
          <a:p>
            <a:pPr marL="571500" indent="-571500">
              <a:buFont typeface="+mj-lt"/>
              <a:buAutoNum type="romanUcPeriod"/>
            </a:pPr>
            <a:r>
              <a:rPr lang="en-US" sz="3600" dirty="0" smtClean="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Gracious Responsibility (vv. 6-9)</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An Unmerited Possession (vv. 10-11)</a:t>
            </a:r>
          </a:p>
          <a:p>
            <a:pPr marL="571500" indent="-571500">
              <a:buFont typeface="+mj-lt"/>
              <a:buAutoNum type="romanUcPeriod"/>
            </a:pPr>
            <a:r>
              <a:rPr lang="en-US" sz="3600" dirty="0" smtClean="0">
                <a:solidFill>
                  <a:prstClr val="white"/>
                </a:solidFill>
                <a:latin typeface="Tempus Sans ITC" pitchFamily="82" charset="0"/>
              </a:rPr>
              <a:t>A Needful Reminder (v. 12)</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Conditional Promise (v. 18)</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An Expected Testimony (vv. 21-25)</a:t>
            </a:r>
            <a:endParaRPr lang="en-US" sz="3600" dirty="0">
              <a:solidFill>
                <a:prstClr val="white"/>
              </a:solidFill>
              <a:latin typeface="Tempus Sans ITC" pitchFamily="82" charset="0"/>
            </a:endParaRP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7"/>
            </a:pPr>
            <a:r>
              <a:rPr lang="en-US" sz="3600" b="1" dirty="0" smtClean="0">
                <a:solidFill>
                  <a:srgbClr val="002060"/>
                </a:solidFill>
                <a:latin typeface="Tempus Sans ITC" pitchFamily="82" charset="0"/>
              </a:rPr>
              <a:t>An Expected Testimony (vv. 21-25)</a:t>
            </a:r>
            <a:endParaRPr lang="en-US" sz="3600" b="1" dirty="0">
              <a:solidFill>
                <a:srgbClr val="002060"/>
              </a:solidFill>
              <a:latin typeface="Tempus Sans ITC" pitchFamily="82" charset="0"/>
            </a:endParaRPr>
          </a:p>
        </p:txBody>
      </p:sp>
      <p:sp>
        <p:nvSpPr>
          <p:cNvPr id="3" name="TextBox 2"/>
          <p:cNvSpPr txBox="1"/>
          <p:nvPr/>
        </p:nvSpPr>
        <p:spPr>
          <a:xfrm>
            <a:off x="476864" y="1341343"/>
            <a:ext cx="8229600" cy="3916457"/>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 remembrance of their past condition</a:t>
            </a:r>
            <a:r>
              <a:rPr lang="en-US" sz="2800" dirty="0" smtClean="0">
                <a:latin typeface="Arial Narrow" pitchFamily="34" charset="0"/>
              </a:rPr>
              <a:t> (v. 21)</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An acknowledgement of the Lord’s righteous judgment against sin</a:t>
            </a:r>
            <a:r>
              <a:rPr lang="en-US" sz="2800" dirty="0" smtClean="0">
                <a:latin typeface="Arial Narrow" pitchFamily="34" charset="0"/>
              </a:rPr>
              <a:t> (v. 22)</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 declaration of his power to save</a:t>
            </a:r>
            <a:r>
              <a:rPr lang="en-US" sz="2800" dirty="0" smtClean="0">
                <a:latin typeface="Arial Narrow" pitchFamily="34" charset="0"/>
              </a:rPr>
              <a:t> (v. 23)</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An assurance of his faithfulness to his word</a:t>
            </a:r>
            <a:r>
              <a:rPr lang="en-US" sz="2800" dirty="0" smtClean="0">
                <a:latin typeface="Arial Narrow" pitchFamily="34" charset="0"/>
              </a:rPr>
              <a:t> (v. 23)</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 warning against departure</a:t>
            </a:r>
            <a:r>
              <a:rPr lang="en-US" sz="2800" dirty="0" smtClean="0">
                <a:solidFill>
                  <a:srgbClr val="0070C0"/>
                </a:solidFill>
                <a:latin typeface="Arial Narrow" pitchFamily="34" charset="0"/>
              </a:rPr>
              <a:t> </a:t>
            </a:r>
            <a:r>
              <a:rPr lang="en-US" sz="2800" dirty="0" smtClean="0">
                <a:latin typeface="Arial Narrow" pitchFamily="34" charset="0"/>
              </a:rPr>
              <a:t>(v. 24)</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An encouragement to careful obedience</a:t>
            </a:r>
            <a:r>
              <a:rPr lang="en-US" sz="2800" dirty="0" smtClean="0">
                <a:latin typeface="Arial Narrow" pitchFamily="34" charset="0"/>
              </a:rPr>
              <a:t> (v. 25)</a:t>
            </a:r>
            <a:endParaRPr lang="en-US" sz="2400" dirty="0">
              <a:latin typeface="Arial Narrow" pitchFamily="34" charset="0"/>
            </a:endParaRPr>
          </a:p>
        </p:txBody>
      </p:sp>
      <p:grpSp>
        <p:nvGrpSpPr>
          <p:cNvPr id="5" name="Group 4"/>
          <p:cNvGrpSpPr/>
          <p:nvPr/>
        </p:nvGrpSpPr>
        <p:grpSpPr>
          <a:xfrm>
            <a:off x="1152832" y="5486400"/>
            <a:ext cx="6778728" cy="1253613"/>
            <a:chOff x="1152832" y="5486400"/>
            <a:chExt cx="6778728" cy="1253613"/>
          </a:xfrm>
        </p:grpSpPr>
        <p:pic>
          <p:nvPicPr>
            <p:cNvPr id="5122" name="Picture 2" descr="http://t0.gstatic.com/images?q=tbn:ANd9GcRlCT1UKmtR6vDNs67XduqTQKEiit1y9OSXVFiZZOpfgW_kFUEq"/>
            <p:cNvPicPr>
              <a:picLocks noChangeAspect="1" noChangeArrowheads="1"/>
            </p:cNvPicPr>
            <p:nvPr/>
          </p:nvPicPr>
          <p:blipFill rotWithShape="1">
            <a:blip r:embed="rId2">
              <a:extLst>
                <a:ext uri="{28A0092B-C50C-407E-A947-70E740481C1C}">
                  <a14:useLocalDpi xmlns:a14="http://schemas.microsoft.com/office/drawing/2010/main" val="0"/>
                </a:ext>
              </a:extLst>
            </a:blip>
            <a:srcRect t="20381" b="12125"/>
            <a:stretch/>
          </p:blipFill>
          <p:spPr bwMode="auto">
            <a:xfrm>
              <a:off x="1152832" y="5486400"/>
              <a:ext cx="2457450" cy="1253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8160" y="5673040"/>
              <a:ext cx="4343400" cy="954107"/>
            </a:xfrm>
            <a:prstGeom prst="rect">
              <a:avLst/>
            </a:prstGeom>
            <a:noFill/>
          </p:spPr>
          <p:txBody>
            <a:bodyPr wrap="square" rtlCol="0">
              <a:spAutoFit/>
            </a:bodyPr>
            <a:lstStyle/>
            <a:p>
              <a:pPr algn="ctr"/>
              <a:r>
                <a:rPr lang="en-US" sz="2800" b="1" i="1" dirty="0" smtClean="0"/>
                <a:t>Teach that to your children</a:t>
              </a:r>
            </a:p>
            <a:p>
              <a:pPr algn="ctr"/>
              <a:r>
                <a:rPr lang="en-US" sz="2800" b="1" i="1" dirty="0" smtClean="0"/>
                <a:t>Life is going well!</a:t>
              </a:r>
              <a:endParaRPr lang="en-US" sz="2800" b="1" i="1" dirty="0"/>
            </a:p>
          </p:txBody>
        </p:sp>
      </p:gr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anim calcmode="lin" valueType="num">
                                      <p:cBhvr>
                                        <p:cTn id="16"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anim calcmode="lin" valueType="num">
                                      <p:cBhvr>
                                        <p:cTn id="24"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anim calcmode="lin" valueType="num">
                                      <p:cBhvr>
                                        <p:cTn id="32"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750"/>
                                        <p:tgtEl>
                                          <p:spTgt spid="3">
                                            <p:txEl>
                                              <p:pRg st="8" end="8"/>
                                            </p:txEl>
                                          </p:spTgt>
                                        </p:tgtEl>
                                      </p:cBhvr>
                                    </p:animEffect>
                                    <p:anim calcmode="lin" valueType="num">
                                      <p:cBhvr>
                                        <p:cTn id="40"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750"/>
                                        <p:tgtEl>
                                          <p:spTgt spid="3">
                                            <p:txEl>
                                              <p:pRg st="10" end="10"/>
                                            </p:txEl>
                                          </p:spTgt>
                                        </p:tgtEl>
                                      </p:cBhvr>
                                    </p:animEffect>
                                    <p:anim calcmode="lin" valueType="num">
                                      <p:cBhvr>
                                        <p:cTn id="4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prstClr val="white"/>
                </a:solidFill>
                <a:effectLst>
                  <a:outerShdw blurRad="80000" dist="40000" dir="5040000" algn="tl">
                    <a:srgbClr val="000000">
                      <a:alpha val="30000"/>
                    </a:srgbClr>
                  </a:outerShdw>
                </a:effectLst>
                <a:latin typeface="Tempus Sans ITC" pitchFamily="82" charset="0"/>
              </a:rPr>
              <a:t>Life Going Well</a:t>
            </a:r>
            <a:endParaRPr lang="en-US" sz="8000" b="1" dirty="0">
              <a:ln w="11430"/>
              <a:solidFill>
                <a:prstClr val="white"/>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3970318"/>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prstClr val="white"/>
                </a:solidFill>
                <a:latin typeface="Tempus Sans ITC" pitchFamily="82" charset="0"/>
              </a:rPr>
              <a:t>Solemn Declaration (v. 4)</a:t>
            </a:r>
          </a:p>
          <a:p>
            <a:pPr marL="571500" indent="-571500">
              <a:buFont typeface="+mj-lt"/>
              <a:buAutoNum type="romanUcPeriod"/>
            </a:pPr>
            <a:r>
              <a:rPr lang="en-US" sz="3600" dirty="0" smtClean="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Gracious Responsibility (vv. 6-9)</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An Unmerited Possession (vv. 10-11)</a:t>
            </a:r>
          </a:p>
          <a:p>
            <a:pPr marL="571500" indent="-571500">
              <a:buFont typeface="+mj-lt"/>
              <a:buAutoNum type="romanUcPeriod"/>
            </a:pPr>
            <a:r>
              <a:rPr lang="en-US" sz="3600" dirty="0" smtClean="0">
                <a:solidFill>
                  <a:prstClr val="white"/>
                </a:solidFill>
                <a:latin typeface="Tempus Sans ITC" pitchFamily="82" charset="0"/>
              </a:rPr>
              <a:t>A Needful Reminder (v. 12)</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 Conditional Promise (v. 18)</a:t>
            </a:r>
          </a:p>
          <a:p>
            <a:pPr marL="571500" indent="-571500">
              <a:buFont typeface="+mj-lt"/>
              <a:buAutoNum type="romanUcPeriod"/>
            </a:pPr>
            <a:r>
              <a:rPr lang="en-US" sz="3600" dirty="0">
                <a:solidFill>
                  <a:prstClr val="white"/>
                </a:solidFill>
                <a:latin typeface="Tempus Sans ITC" pitchFamily="82" charset="0"/>
              </a:rPr>
              <a:t> </a:t>
            </a:r>
            <a:r>
              <a:rPr lang="en-US" sz="3600" dirty="0" smtClean="0">
                <a:solidFill>
                  <a:prstClr val="white"/>
                </a:solidFill>
                <a:latin typeface="Tempus Sans ITC" pitchFamily="82" charset="0"/>
              </a:rPr>
              <a:t>An Expected Testimony (vv. 21-25)</a:t>
            </a:r>
            <a:endParaRPr lang="en-US" sz="3600" dirty="0">
              <a:solidFill>
                <a:prstClr val="white"/>
              </a:solidFill>
              <a:latin typeface="Tempus Sans ITC" pitchFamily="82" charset="0"/>
            </a:endParaRP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2590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048000" cy="6247864"/>
          </a:xfrm>
          <a:prstGeom prst="rect">
            <a:avLst/>
          </a:prstGeom>
          <a:solidFill>
            <a:srgbClr val="FFFFFF">
              <a:alpha val="76078"/>
            </a:srgbClr>
          </a:solidFill>
        </p:spPr>
        <p:txBody>
          <a:bodyPr wrap="square" rtlCol="0">
            <a:spAutoFit/>
          </a:bodyPr>
          <a:lstStyle/>
          <a:p>
            <a:pPr algn="ctr"/>
            <a:r>
              <a:rPr lang="en-US" sz="2000" b="1" dirty="0" smtClean="0">
                <a:latin typeface="Times New Roman" pitchFamily="18" charset="0"/>
                <a:cs typeface="Times New Roman" pitchFamily="18" charset="0"/>
              </a:rPr>
              <a:t>Deut. 6:1-3</a:t>
            </a:r>
          </a:p>
          <a:p>
            <a:endParaRPr lang="en-US" sz="12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1 </a:t>
            </a:r>
            <a:r>
              <a:rPr lang="en-US" sz="1600" dirty="0">
                <a:latin typeface="Times New Roman" pitchFamily="18" charset="0"/>
                <a:cs typeface="Times New Roman" pitchFamily="18" charset="0"/>
              </a:rPr>
              <a:t>"Now this is the commandment, and these are the statutes and judgments which the LORD your God has commanded to teach you, that you may observe them in the land which you are crossing over to possess, </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2 that you may fear the LORD your God, to keep all His statutes and His commandments which I command you, you and your son and your grandson, all the days of your life, and that your days may be prolonged. </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3 Therefore hear, O Israel, and be careful to observe it, that it may be well with you, and that you may multiply greatly as the LORD God of your fathers has promised you--'a land flowing with milk and honey.' </a:t>
            </a:r>
          </a:p>
        </p:txBody>
      </p:sp>
      <p:sp>
        <p:nvSpPr>
          <p:cNvPr id="3" name="TextBox 2"/>
          <p:cNvSpPr txBox="1"/>
          <p:nvPr/>
        </p:nvSpPr>
        <p:spPr>
          <a:xfrm>
            <a:off x="3733800" y="683567"/>
            <a:ext cx="5181600" cy="2508379"/>
          </a:xfrm>
          <a:prstGeom prst="rect">
            <a:avLst/>
          </a:prstGeom>
          <a:noFill/>
        </p:spPr>
        <p:txBody>
          <a:bodyPr wrap="square" rtlCol="0">
            <a:spAutoFit/>
          </a:bodyPr>
          <a:lstStyle/>
          <a:p>
            <a:pPr marL="285750" indent="-285750">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Narrow" pitchFamily="34" charset="0"/>
              </a:rPr>
              <a:t>Introduction to rest of chapter</a:t>
            </a:r>
          </a:p>
          <a:p>
            <a:pPr marL="285750" indent="-285750">
              <a:buFont typeface="Arial" pitchFamily="34" charset="0"/>
              <a:buChar char="•"/>
            </a:pPr>
            <a:endParaRPr lang="en-US" sz="1050" dirty="0" smtClean="0">
              <a:solidFill>
                <a:schemeClr val="bg1"/>
              </a:solidFill>
              <a:effectLst>
                <a:outerShdw blurRad="38100" dist="38100" dir="2700000" algn="tl">
                  <a:srgbClr val="000000">
                    <a:alpha val="43137"/>
                  </a:srgbClr>
                </a:outerShdw>
              </a:effectLst>
              <a:latin typeface="Arial Narrow" pitchFamily="34" charset="0"/>
            </a:endParaRPr>
          </a:p>
          <a:p>
            <a:pPr marL="285750" indent="-285750">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ial Narrow" pitchFamily="34" charset="0"/>
              </a:rPr>
              <a:t>God given his word – taught</a:t>
            </a:r>
            <a:endParaRPr lang="en-US" sz="2400" dirty="0" smtClean="0">
              <a:solidFill>
                <a:schemeClr val="bg1"/>
              </a:solidFill>
              <a:effectLst>
                <a:outerShdw blurRad="38100" dist="38100" dir="2700000" algn="tl">
                  <a:srgbClr val="000000">
                    <a:alpha val="43137"/>
                  </a:srgbClr>
                </a:outerShdw>
              </a:effectLst>
              <a:latin typeface="Arial Narrow" pitchFamily="34" charset="0"/>
            </a:endParaRPr>
          </a:p>
          <a:p>
            <a:pPr marL="914400" lvl="1" indent="-457200">
              <a:buFont typeface="Wingdings" pitchFamily="2" charset="2"/>
              <a:buChar char="ü"/>
            </a:pPr>
            <a:r>
              <a:rPr lang="en-US" sz="2400" i="1" dirty="0" smtClean="0">
                <a:solidFill>
                  <a:schemeClr val="bg1"/>
                </a:solidFill>
                <a:effectLst>
                  <a:outerShdw blurRad="38100" dist="38100" dir="2700000" algn="tl">
                    <a:srgbClr val="000000">
                      <a:alpha val="43137"/>
                    </a:srgbClr>
                  </a:outerShdw>
                </a:effectLst>
                <a:latin typeface="Arial Narrow" pitchFamily="34" charset="0"/>
              </a:rPr>
              <a:t>“Commandment” – told do to</a:t>
            </a:r>
          </a:p>
          <a:p>
            <a:pPr marL="914400" lvl="1" indent="-457200">
              <a:buFont typeface="Wingdings" pitchFamily="2" charset="2"/>
              <a:buChar char="ü"/>
            </a:pPr>
            <a:r>
              <a:rPr lang="en-US" sz="2400" i="1" dirty="0" smtClean="0">
                <a:solidFill>
                  <a:schemeClr val="bg1"/>
                </a:solidFill>
                <a:effectLst>
                  <a:outerShdw blurRad="38100" dist="38100" dir="2700000" algn="tl">
                    <a:srgbClr val="000000">
                      <a:alpha val="43137"/>
                    </a:srgbClr>
                  </a:outerShdw>
                </a:effectLst>
                <a:latin typeface="Arial Narrow" pitchFamily="34" charset="0"/>
              </a:rPr>
              <a:t>“Statutes” - regulations</a:t>
            </a:r>
          </a:p>
          <a:p>
            <a:pPr marL="914400" lvl="1" indent="-457200">
              <a:buFont typeface="Wingdings" pitchFamily="2" charset="2"/>
              <a:buChar char="ü"/>
            </a:pPr>
            <a:r>
              <a:rPr lang="en-US" sz="2400" i="1" dirty="0" smtClean="0">
                <a:solidFill>
                  <a:schemeClr val="bg1"/>
                </a:solidFill>
                <a:effectLst>
                  <a:outerShdw blurRad="38100" dist="38100" dir="2700000" algn="tl">
                    <a:srgbClr val="000000">
                      <a:alpha val="43137"/>
                    </a:srgbClr>
                  </a:outerShdw>
                </a:effectLst>
                <a:latin typeface="Arial Narrow" pitchFamily="34" charset="0"/>
              </a:rPr>
              <a:t>“Judgments” – verdict pronounced</a:t>
            </a:r>
          </a:p>
          <a:p>
            <a:pPr marL="914400" lvl="1" indent="-457200">
              <a:buFont typeface="Wingdings" pitchFamily="2" charset="2"/>
              <a:buChar char="ü"/>
            </a:pPr>
            <a:endParaRPr lang="en-US" sz="1050" dirty="0">
              <a:solidFill>
                <a:schemeClr val="bg1"/>
              </a:solidFill>
              <a:effectLst>
                <a:outerShdw blurRad="38100" dist="38100" dir="2700000" algn="tl">
                  <a:srgbClr val="000000">
                    <a:alpha val="43137"/>
                  </a:srgbClr>
                </a:outerShdw>
              </a:effectLst>
              <a:latin typeface="Arial Narrow" pitchFamily="34" charset="0"/>
            </a:endParaRPr>
          </a:p>
        </p:txBody>
      </p:sp>
      <p:grpSp>
        <p:nvGrpSpPr>
          <p:cNvPr id="8" name="Group 7"/>
          <p:cNvGrpSpPr/>
          <p:nvPr/>
        </p:nvGrpSpPr>
        <p:grpSpPr>
          <a:xfrm>
            <a:off x="304800" y="1828800"/>
            <a:ext cx="2362200" cy="3733800"/>
            <a:chOff x="304800" y="1828800"/>
            <a:chExt cx="2362200" cy="3733800"/>
          </a:xfrm>
        </p:grpSpPr>
        <p:sp>
          <p:nvSpPr>
            <p:cNvPr id="4" name="Oval 3"/>
            <p:cNvSpPr/>
            <p:nvPr/>
          </p:nvSpPr>
          <p:spPr>
            <a:xfrm>
              <a:off x="304800" y="18288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72397" y="27432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981200" y="49530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828800" y="52578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733800" y="3048000"/>
            <a:ext cx="4876800" cy="3016210"/>
          </a:xfrm>
          <a:prstGeom prst="rect">
            <a:avLst/>
          </a:prstGeom>
          <a:noFill/>
        </p:spPr>
        <p:txBody>
          <a:bodyPr wrap="square" rtlCol="0">
            <a:spAutoFit/>
          </a:bodyPr>
          <a:lstStyle/>
          <a:p>
            <a:pPr marL="457200" indent="-457200">
              <a:buFont typeface="Arial" pitchFamily="34" charset="0"/>
              <a:buChar char="•"/>
            </a:pPr>
            <a:r>
              <a:rPr lang="en-US" sz="3200" dirty="0">
                <a:solidFill>
                  <a:schemeClr val="bg1"/>
                </a:solidFill>
                <a:effectLst>
                  <a:outerShdw blurRad="38100" dist="38100" dir="2700000" algn="tl">
                    <a:srgbClr val="000000">
                      <a:alpha val="43137"/>
                    </a:srgbClr>
                  </a:outerShdw>
                </a:effectLst>
                <a:latin typeface="Arial Narrow" pitchFamily="34" charset="0"/>
              </a:rPr>
              <a:t>That:</a:t>
            </a:r>
            <a:endParaRPr lang="en-US" sz="2400" dirty="0">
              <a:solidFill>
                <a:schemeClr val="bg1"/>
              </a:solidFill>
              <a:effectLst>
                <a:outerShdw blurRad="38100" dist="38100" dir="2700000" algn="tl">
                  <a:srgbClr val="000000">
                    <a:alpha val="43137"/>
                  </a:srgbClr>
                </a:outerShdw>
              </a:effectLst>
              <a:latin typeface="Arial Narrow" pitchFamily="34" charset="0"/>
            </a:endParaRP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observe them (v. 1)</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fear God (v. 2)</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enjoy long life (v. 2)</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be well with you (v. 3)</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multiply greatly (v. 3)</a:t>
            </a:r>
          </a:p>
          <a:p>
            <a:endParaRPr lang="en-US" dirty="0"/>
          </a:p>
        </p:txBody>
      </p:sp>
    </p:spTree>
    <p:extLst>
      <p:ext uri="{BB962C8B-B14F-4D97-AF65-F5344CB8AC3E}">
        <p14:creationId xmlns:p14="http://schemas.microsoft.com/office/powerpoint/2010/main" val="17911522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outVertical)">
                                      <p:cBhvr>
                                        <p:cTn id="42" dur="1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000"/>
                                        <p:tgtEl>
                                          <p:spTgt spid="9">
                                            <p:txEl>
                                              <p:pRg st="0" end="0"/>
                                            </p:txEl>
                                          </p:spTgt>
                                        </p:tgtEl>
                                      </p:cBhvr>
                                    </p:animEffect>
                                    <p:anim calcmode="lin" valueType="num">
                                      <p:cBhvr>
                                        <p:cTn id="4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fade">
                                      <p:cBhvr>
                                        <p:cTn id="54" dur="1000"/>
                                        <p:tgtEl>
                                          <p:spTgt spid="9">
                                            <p:txEl>
                                              <p:pRg st="1" end="1"/>
                                            </p:txEl>
                                          </p:spTgt>
                                        </p:tgtEl>
                                      </p:cBhvr>
                                    </p:animEffect>
                                    <p:anim calcmode="lin" valueType="num">
                                      <p:cBhvr>
                                        <p:cTn id="5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Effect transition="in" filter="fade">
                                      <p:cBhvr>
                                        <p:cTn id="61" dur="1000"/>
                                        <p:tgtEl>
                                          <p:spTgt spid="9">
                                            <p:txEl>
                                              <p:pRg st="2" end="2"/>
                                            </p:txEl>
                                          </p:spTgt>
                                        </p:tgtEl>
                                      </p:cBhvr>
                                    </p:animEffect>
                                    <p:anim calcmode="lin" valueType="num">
                                      <p:cBhvr>
                                        <p:cTn id="6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xEl>
                                              <p:pRg st="3" end="3"/>
                                            </p:txEl>
                                          </p:spTgt>
                                        </p:tgtEl>
                                        <p:attrNameLst>
                                          <p:attrName>style.visibility</p:attrName>
                                        </p:attrNameLst>
                                      </p:cBhvr>
                                      <p:to>
                                        <p:strVal val="visible"/>
                                      </p:to>
                                    </p:set>
                                    <p:animEffect transition="in" filter="fade">
                                      <p:cBhvr>
                                        <p:cTn id="68" dur="1000"/>
                                        <p:tgtEl>
                                          <p:spTgt spid="9">
                                            <p:txEl>
                                              <p:pRg st="3" end="3"/>
                                            </p:txEl>
                                          </p:spTgt>
                                        </p:tgtEl>
                                      </p:cBhvr>
                                    </p:animEffect>
                                    <p:anim calcmode="lin" valueType="num">
                                      <p:cBhvr>
                                        <p:cTn id="6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9">
                                            <p:txEl>
                                              <p:pRg st="4" end="4"/>
                                            </p:txEl>
                                          </p:spTgt>
                                        </p:tgtEl>
                                        <p:attrNameLst>
                                          <p:attrName>style.visibility</p:attrName>
                                        </p:attrNameLst>
                                      </p:cBhvr>
                                      <p:to>
                                        <p:strVal val="visible"/>
                                      </p:to>
                                    </p:set>
                                    <p:animEffect transition="in" filter="fade">
                                      <p:cBhvr>
                                        <p:cTn id="75" dur="1000"/>
                                        <p:tgtEl>
                                          <p:spTgt spid="9">
                                            <p:txEl>
                                              <p:pRg st="4" end="4"/>
                                            </p:txEl>
                                          </p:spTgt>
                                        </p:tgtEl>
                                      </p:cBhvr>
                                    </p:animEffect>
                                    <p:anim calcmode="lin" valueType="num">
                                      <p:cBhvr>
                                        <p:cTn id="7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9">
                                            <p:txEl>
                                              <p:pRg st="5" end="5"/>
                                            </p:txEl>
                                          </p:spTgt>
                                        </p:tgtEl>
                                        <p:attrNameLst>
                                          <p:attrName>style.visibility</p:attrName>
                                        </p:attrNameLst>
                                      </p:cBhvr>
                                      <p:to>
                                        <p:strVal val="visible"/>
                                      </p:to>
                                    </p:set>
                                    <p:animEffect transition="in" filter="fade">
                                      <p:cBhvr>
                                        <p:cTn id="82" dur="1000"/>
                                        <p:tgtEl>
                                          <p:spTgt spid="9">
                                            <p:txEl>
                                              <p:pRg st="5" end="5"/>
                                            </p:txEl>
                                          </p:spTgt>
                                        </p:tgtEl>
                                      </p:cBhvr>
                                    </p:animEffect>
                                    <p:anim calcmode="lin" valueType="num">
                                      <p:cBhvr>
                                        <p:cTn id="8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9"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439" y="1751350"/>
            <a:ext cx="7315200" cy="1569660"/>
          </a:xfrm>
          <a:prstGeom prst="rect">
            <a:avLst/>
          </a:prstGeom>
          <a:solidFill>
            <a:schemeClr val="bg1"/>
          </a:solidFill>
        </p:spPr>
        <p:txBody>
          <a:bodyPr wrap="square" rtlCol="0">
            <a:spAutoFit/>
          </a:bodyPr>
          <a:lstStyle/>
          <a:p>
            <a:pPr lvl="0"/>
            <a:r>
              <a:rPr lang="en-US" sz="2400" dirty="0">
                <a:solidFill>
                  <a:prstClr val="black"/>
                </a:solidFill>
                <a:latin typeface="Times New Roman" pitchFamily="18" charset="0"/>
                <a:cs typeface="Times New Roman" pitchFamily="18" charset="0"/>
              </a:rPr>
              <a:t>3 Therefore hear, O Israel, and be careful to observe it, </a:t>
            </a:r>
            <a:r>
              <a:rPr lang="en-US" sz="2400" b="1" u="sng" dirty="0">
                <a:solidFill>
                  <a:srgbClr val="0070C0"/>
                </a:solidFill>
                <a:latin typeface="Times New Roman" pitchFamily="18" charset="0"/>
                <a:cs typeface="Times New Roman" pitchFamily="18" charset="0"/>
              </a:rPr>
              <a:t>that it may be well with you</a:t>
            </a:r>
            <a:r>
              <a:rPr lang="en-US" sz="2400" dirty="0">
                <a:solidFill>
                  <a:prstClr val="black"/>
                </a:solidFill>
                <a:latin typeface="Times New Roman" pitchFamily="18" charset="0"/>
                <a:cs typeface="Times New Roman" pitchFamily="18" charset="0"/>
              </a:rPr>
              <a:t>, and that you may multiply greatly as the LORD God of your fathers has promised you--'a land flowing with milk and honey.' </a:t>
            </a:r>
          </a:p>
        </p:txBody>
      </p:sp>
      <p:sp>
        <p:nvSpPr>
          <p:cNvPr id="3" name="TextBox 2"/>
          <p:cNvSpPr txBox="1"/>
          <p:nvPr/>
        </p:nvSpPr>
        <p:spPr>
          <a:xfrm>
            <a:off x="1071716" y="304800"/>
            <a:ext cx="7162800" cy="1446550"/>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Tempus Sans ITC" pitchFamily="82" charset="0"/>
              </a:rPr>
              <a:t>When We Heed The Word, All Goes Well!</a:t>
            </a:r>
            <a:endParaRPr lang="en-US" sz="4400" b="1" dirty="0">
              <a:effectLst>
                <a:outerShdw blurRad="38100" dist="38100" dir="2700000" algn="tl">
                  <a:srgbClr val="000000">
                    <a:alpha val="43137"/>
                  </a:srgbClr>
                </a:outerShdw>
              </a:effectLst>
              <a:latin typeface="Tempus Sans ITC" pitchFamily="82" charset="0"/>
            </a:endParaRPr>
          </a:p>
        </p:txBody>
      </p:sp>
      <p:sp>
        <p:nvSpPr>
          <p:cNvPr id="4" name="TextBox 3"/>
          <p:cNvSpPr txBox="1"/>
          <p:nvPr/>
        </p:nvSpPr>
        <p:spPr>
          <a:xfrm>
            <a:off x="1106129" y="304800"/>
            <a:ext cx="7162800" cy="1446550"/>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latin typeface="Tempus Sans ITC" pitchFamily="82" charset="0"/>
              </a:rPr>
              <a:t>When We Heed The Word, All Goes Well!</a:t>
            </a:r>
            <a:endParaRPr lang="en-US" sz="4400" b="1" dirty="0">
              <a:solidFill>
                <a:srgbClr val="FFFF00"/>
              </a:solidFill>
              <a:effectLst>
                <a:outerShdw blurRad="38100" dist="38100" dir="2700000" algn="tl">
                  <a:srgbClr val="000000">
                    <a:alpha val="43137"/>
                  </a:srgbClr>
                </a:outerShdw>
              </a:effectLst>
              <a:latin typeface="Tempus Sans ITC" pitchFamily="82" charset="0"/>
            </a:endParaRPr>
          </a:p>
        </p:txBody>
      </p:sp>
      <p:sp>
        <p:nvSpPr>
          <p:cNvPr id="5" name="TextBox 4"/>
          <p:cNvSpPr txBox="1"/>
          <p:nvPr/>
        </p:nvSpPr>
        <p:spPr>
          <a:xfrm>
            <a:off x="457200" y="4114800"/>
            <a:ext cx="8202561" cy="954107"/>
          </a:xfrm>
          <a:prstGeom prst="rect">
            <a:avLst/>
          </a:prstGeom>
          <a:solidFill>
            <a:schemeClr val="bg1"/>
          </a:solidFill>
        </p:spPr>
        <p:txBody>
          <a:bodyPr wrap="square" rtlCol="0">
            <a:spAutoFit/>
          </a:bodyPr>
          <a:lstStyle/>
          <a:p>
            <a:r>
              <a:rPr lang="en-US" sz="2800" dirty="0" smtClean="0"/>
              <a:t>“..so that all will go well..” (Living Bible)</a:t>
            </a:r>
          </a:p>
          <a:p>
            <a:r>
              <a:rPr lang="en-US" sz="2800" dirty="0" smtClean="0"/>
              <a:t>“…then all will go well for you..” (New Century Version)</a:t>
            </a:r>
            <a:endParaRPr lang="en-US" sz="2800" dirty="0"/>
          </a:p>
        </p:txBody>
      </p:sp>
    </p:spTree>
    <p:extLst>
      <p:ext uri="{BB962C8B-B14F-4D97-AF65-F5344CB8AC3E}">
        <p14:creationId xmlns:p14="http://schemas.microsoft.com/office/powerpoint/2010/main" val="15102226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5362" y="1600200"/>
            <a:ext cx="6978193" cy="1323439"/>
          </a:xfrm>
          <a:prstGeom prst="rect">
            <a:avLst/>
          </a:prstGeom>
          <a:noFill/>
          <a:effectLst>
            <a:outerShdw blurRad="50800" dist="38100" dir="8100000" algn="tr" rotWithShape="0">
              <a:prstClr val="black">
                <a:alpha val="40000"/>
              </a:prstClr>
            </a:outerShdw>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cap="none" spc="0" dirty="0" smtClean="0">
                <a:ln w="11430"/>
                <a:solidFill>
                  <a:schemeClr val="bg1"/>
                </a:solidFill>
                <a:effectLst>
                  <a:outerShdw blurRad="80000" dist="40000" dir="5040000" algn="tl">
                    <a:srgbClr val="000000">
                      <a:alpha val="30000"/>
                    </a:srgbClr>
                  </a:outerShdw>
                </a:effectLst>
                <a:latin typeface="Tempus Sans ITC" pitchFamily="82" charset="0"/>
              </a:rPr>
              <a:t>Life Going Well</a:t>
            </a:r>
            <a:endParaRPr lang="en-US" sz="8000" b="1" cap="none" spc="0" dirty="0">
              <a:ln w="11430"/>
              <a:solidFill>
                <a:schemeClr val="bg1"/>
              </a:solidFill>
              <a:effectLst>
                <a:outerShdw blurRad="80000" dist="40000" dir="5040000" algn="tl">
                  <a:srgbClr val="000000">
                    <a:alpha val="30000"/>
                  </a:srgbClr>
                </a:outerShdw>
              </a:effectLst>
              <a:latin typeface="Tempus Sans ITC" pitchFamily="82" charset="0"/>
            </a:endParaRPr>
          </a:p>
        </p:txBody>
      </p:sp>
      <p:sp>
        <p:nvSpPr>
          <p:cNvPr id="2" name="TextBox 1"/>
          <p:cNvSpPr txBox="1"/>
          <p:nvPr/>
        </p:nvSpPr>
        <p:spPr>
          <a:xfrm>
            <a:off x="533400" y="4515652"/>
            <a:ext cx="8153400" cy="1354217"/>
          </a:xfrm>
          <a:prstGeom prst="rect">
            <a:avLst/>
          </a:prstGeom>
          <a:solidFill>
            <a:schemeClr val="tx1"/>
          </a:solidFill>
        </p:spPr>
        <p:txBody>
          <a:bodyPr wrap="square" rtlCol="0">
            <a:spAutoFit/>
          </a:bodyPr>
          <a:lstStyle/>
          <a:p>
            <a:pPr marL="457200" indent="-457200">
              <a:buFont typeface="Wingdings" pitchFamily="2" charset="2"/>
              <a:buChar char="v"/>
            </a:pPr>
            <a:r>
              <a:rPr lang="en-US" sz="3200" dirty="0" smtClean="0">
                <a:solidFill>
                  <a:schemeClr val="bg1"/>
                </a:solidFill>
                <a:latin typeface="Arial Narrow" pitchFamily="34" charset="0"/>
              </a:rPr>
              <a:t>All of us want a life – that is going well</a:t>
            </a:r>
          </a:p>
          <a:p>
            <a:pPr marL="457200" indent="-457200">
              <a:buFont typeface="Wingdings" pitchFamily="2" charset="2"/>
              <a:buChar char="v"/>
            </a:pPr>
            <a:endParaRPr lang="en-US" dirty="0" smtClean="0">
              <a:solidFill>
                <a:schemeClr val="bg1"/>
              </a:solidFill>
              <a:latin typeface="Arial Narrow" pitchFamily="34" charset="0"/>
            </a:endParaRPr>
          </a:p>
          <a:p>
            <a:pPr marL="457200" indent="-457200">
              <a:buFont typeface="Wingdings" pitchFamily="2" charset="2"/>
              <a:buChar char="v"/>
            </a:pPr>
            <a:r>
              <a:rPr lang="en-US" sz="3200" dirty="0" smtClean="0">
                <a:solidFill>
                  <a:schemeClr val="bg1"/>
                </a:solidFill>
                <a:latin typeface="Arial Narrow" pitchFamily="34" charset="0"/>
              </a:rPr>
              <a:t>What follows: (vv. 4-ff) is called “</a:t>
            </a:r>
            <a:r>
              <a:rPr lang="en-US" sz="3200" dirty="0" err="1" smtClean="0">
                <a:solidFill>
                  <a:schemeClr val="bg1"/>
                </a:solidFill>
                <a:latin typeface="Arial Narrow" pitchFamily="34" charset="0"/>
              </a:rPr>
              <a:t>Shema</a:t>
            </a:r>
            <a:r>
              <a:rPr lang="en-US" sz="3200" dirty="0" smtClean="0">
                <a:solidFill>
                  <a:schemeClr val="bg1"/>
                </a:solidFill>
                <a:latin typeface="Arial Narrow" pitchFamily="34" charset="0"/>
              </a:rPr>
              <a:t>” (Hear)</a:t>
            </a:r>
            <a:endParaRPr lang="en-US" sz="3200" dirty="0">
              <a:solidFill>
                <a:schemeClr val="bg1"/>
              </a:solidFill>
              <a:latin typeface="Arial Narrow" pitchFamily="34" charset="0"/>
            </a:endParaRPr>
          </a:p>
        </p:txBody>
      </p:sp>
    </p:spTree>
    <p:extLst>
      <p:ext uri="{BB962C8B-B14F-4D97-AF65-F5344CB8AC3E}">
        <p14:creationId xmlns:p14="http://schemas.microsoft.com/office/powerpoint/2010/main" val="3457585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cap="none" spc="0" dirty="0" smtClean="0">
                <a:ln w="11430"/>
                <a:solidFill>
                  <a:schemeClr val="bg1"/>
                </a:solidFill>
                <a:effectLst>
                  <a:outerShdw blurRad="80000" dist="40000" dir="5040000" algn="tl">
                    <a:srgbClr val="000000">
                      <a:alpha val="30000"/>
                    </a:srgbClr>
                  </a:outerShdw>
                </a:effectLst>
                <a:latin typeface="Tempus Sans ITC" pitchFamily="82" charset="0"/>
              </a:rPr>
              <a:t>Life Going Well</a:t>
            </a:r>
            <a:endParaRPr lang="en-US" sz="8000" b="1" cap="none" spc="0" dirty="0">
              <a:ln w="11430"/>
              <a:solidFill>
                <a:schemeClr val="bg1"/>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646331"/>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schemeClr val="bg1"/>
                </a:solidFill>
                <a:latin typeface="Tempus Sans ITC" pitchFamily="82" charset="0"/>
              </a:rPr>
              <a:t>Solemn Declaration (v. 4)</a:t>
            </a:r>
            <a:endParaRPr lang="en-US" sz="3600" dirty="0">
              <a:solidFill>
                <a:schemeClr val="bg1"/>
              </a:solidFill>
              <a:latin typeface="Tempus Sans ITC" pitchFamily="82" charset="0"/>
            </a:endParaRPr>
          </a:p>
        </p:txBody>
      </p:sp>
    </p:spTree>
    <p:extLst>
      <p:ext uri="{BB962C8B-B14F-4D97-AF65-F5344CB8AC3E}">
        <p14:creationId xmlns:p14="http://schemas.microsoft.com/office/powerpoint/2010/main" val="22146071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571500" indent="-571500" algn="ctr">
              <a:buFont typeface="+mj-lt"/>
              <a:buAutoNum type="romanUcPeriod"/>
            </a:pPr>
            <a:r>
              <a:rPr lang="en-US" sz="3600" b="1" dirty="0" smtClean="0">
                <a:solidFill>
                  <a:srgbClr val="002060"/>
                </a:solidFill>
                <a:latin typeface="Tempus Sans ITC" pitchFamily="82" charset="0"/>
              </a:rPr>
              <a:t>Solemn Declaration (v. 4)</a:t>
            </a:r>
            <a:endParaRPr lang="en-US" sz="3600" b="1" dirty="0">
              <a:solidFill>
                <a:srgbClr val="002060"/>
              </a:solidFill>
              <a:latin typeface="Tempus Sans ITC" pitchFamily="82" charset="0"/>
            </a:endParaRPr>
          </a:p>
        </p:txBody>
      </p:sp>
      <p:sp>
        <p:nvSpPr>
          <p:cNvPr id="4" name="TextBox 3"/>
          <p:cNvSpPr txBox="1"/>
          <p:nvPr/>
        </p:nvSpPr>
        <p:spPr>
          <a:xfrm>
            <a:off x="476864" y="1219200"/>
            <a:ext cx="8229600" cy="3862596"/>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True religion begins with recognition that the Lord is one</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Emphasis: unity of deity – contrast to pagan pantheons</a:t>
            </a:r>
          </a:p>
          <a:p>
            <a:pPr marL="971550" lvl="1" indent="-514350">
              <a:buFont typeface="+mj-lt"/>
              <a:buAutoNum type="arabicPeriod"/>
            </a:pPr>
            <a:r>
              <a:rPr lang="en-US" sz="2800" i="1" dirty="0" smtClean="0">
                <a:latin typeface="Arial Narrow" pitchFamily="34" charset="0"/>
              </a:rPr>
              <a:t>Egypt (from whence came) – had 2000+ gods</a:t>
            </a:r>
          </a:p>
          <a:p>
            <a:pPr marL="971550" lvl="1" indent="-514350">
              <a:buFont typeface="+mj-lt"/>
              <a:buAutoNum type="arabicPeriod"/>
            </a:pPr>
            <a:r>
              <a:rPr lang="en-US" sz="2800" i="1" dirty="0" smtClean="0">
                <a:latin typeface="Arial Narrow" pitchFamily="34" charset="0"/>
              </a:rPr>
              <a:t>Canaan (where headed) – had as many pagan gods</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No room for compromise</a:t>
            </a:r>
          </a:p>
          <a:p>
            <a:pPr marL="971550" lvl="1" indent="-514350">
              <a:buFont typeface="+mj-lt"/>
              <a:buAutoNum type="arabicPeriod"/>
            </a:pPr>
            <a:r>
              <a:rPr lang="en-US" sz="2800" i="1" dirty="0" smtClean="0">
                <a:latin typeface="Arial Narrow" pitchFamily="34" charset="0"/>
              </a:rPr>
              <a:t>Jesus is the way (John 14:6)</a:t>
            </a:r>
          </a:p>
          <a:p>
            <a:pPr marL="971550" lvl="1" indent="-514350">
              <a:buFont typeface="+mj-lt"/>
              <a:buAutoNum type="arabicPeriod"/>
            </a:pPr>
            <a:r>
              <a:rPr lang="en-US" sz="2800" i="1" dirty="0" smtClean="0">
                <a:latin typeface="Arial Narrow" pitchFamily="34" charset="0"/>
              </a:rPr>
              <a:t>No other name (Acts 4:12)</a:t>
            </a:r>
          </a:p>
          <a:p>
            <a:pPr marL="971550" lvl="1" indent="-514350">
              <a:buFont typeface="+mj-lt"/>
              <a:buAutoNum type="arabicPeriod"/>
            </a:pPr>
            <a:r>
              <a:rPr lang="en-US" sz="2800" i="1" dirty="0" smtClean="0">
                <a:latin typeface="Arial Narrow" pitchFamily="34" charset="0"/>
              </a:rPr>
              <a:t>Have one source of instruction, law, authority</a:t>
            </a:r>
            <a:endParaRPr lang="en-US" sz="2800" i="1" dirty="0">
              <a:latin typeface="Arial Narrow" pitchFamily="34" charset="0"/>
            </a:endParaRPr>
          </a:p>
        </p:txBody>
      </p:sp>
    </p:spTree>
    <p:extLst>
      <p:ext uri="{BB962C8B-B14F-4D97-AF65-F5344CB8AC3E}">
        <p14:creationId xmlns:p14="http://schemas.microsoft.com/office/powerpoint/2010/main" val="8028962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anim calcmode="lin" valueType="num">
                                      <p:cBhvr>
                                        <p:cTn id="8" dur="1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anim calcmode="lin" valueType="num">
                                      <p:cBhvr>
                                        <p:cTn id="16" dur="1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750"/>
                                        <p:tgtEl>
                                          <p:spTgt spid="4">
                                            <p:txEl>
                                              <p:pRg st="3" end="3"/>
                                            </p:txEl>
                                          </p:spTgt>
                                        </p:tgtEl>
                                      </p:cBhvr>
                                    </p:animEffect>
                                    <p:anim calcmode="lin" valueType="num">
                                      <p:cBhvr>
                                        <p:cTn id="24" dur="1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750"/>
                                        <p:tgtEl>
                                          <p:spTgt spid="4">
                                            <p:txEl>
                                              <p:pRg st="4" end="4"/>
                                            </p:txEl>
                                          </p:spTgt>
                                        </p:tgtEl>
                                      </p:cBhvr>
                                    </p:animEffect>
                                    <p:anim calcmode="lin" valueType="num">
                                      <p:cBhvr>
                                        <p:cTn id="32" dur="1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750"/>
                                        <p:tgtEl>
                                          <p:spTgt spid="4">
                                            <p:txEl>
                                              <p:pRg st="6" end="6"/>
                                            </p:txEl>
                                          </p:spTgt>
                                        </p:tgtEl>
                                      </p:cBhvr>
                                    </p:animEffect>
                                    <p:anim calcmode="lin" valueType="num">
                                      <p:cBhvr>
                                        <p:cTn id="40" dur="17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750"/>
                                        <p:tgtEl>
                                          <p:spTgt spid="4">
                                            <p:txEl>
                                              <p:pRg st="7" end="7"/>
                                            </p:txEl>
                                          </p:spTgt>
                                        </p:tgtEl>
                                      </p:cBhvr>
                                    </p:animEffect>
                                    <p:anim calcmode="lin" valueType="num">
                                      <p:cBhvr>
                                        <p:cTn id="48" dur="17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750"/>
                                        <p:tgtEl>
                                          <p:spTgt spid="4">
                                            <p:txEl>
                                              <p:pRg st="8" end="8"/>
                                            </p:txEl>
                                          </p:spTgt>
                                        </p:tgtEl>
                                      </p:cBhvr>
                                    </p:animEffect>
                                    <p:anim calcmode="lin" valueType="num">
                                      <p:cBhvr>
                                        <p:cTn id="56" dur="17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750"/>
                                        <p:tgtEl>
                                          <p:spTgt spid="4">
                                            <p:txEl>
                                              <p:pRg st="9" end="9"/>
                                            </p:txEl>
                                          </p:spTgt>
                                        </p:tgtEl>
                                      </p:cBhvr>
                                    </p:animEffect>
                                    <p:anim calcmode="lin" valueType="num">
                                      <p:cBhvr>
                                        <p:cTn id="64" dur="175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prstClr val="white"/>
                </a:solidFill>
                <a:effectLst>
                  <a:outerShdw blurRad="80000" dist="40000" dir="5040000" algn="tl">
                    <a:srgbClr val="000000">
                      <a:alpha val="30000"/>
                    </a:srgbClr>
                  </a:outerShdw>
                </a:effectLst>
                <a:latin typeface="Tempus Sans ITC" pitchFamily="82" charset="0"/>
              </a:rPr>
              <a:t>Life Going Well</a:t>
            </a:r>
            <a:endParaRPr lang="en-US" sz="8000" b="1" dirty="0">
              <a:ln w="11430"/>
              <a:solidFill>
                <a:prstClr val="white"/>
              </a:solidFill>
              <a:effectLst>
                <a:outerShdw blurRad="80000" dist="40000" dir="5040000" algn="tl">
                  <a:srgbClr val="000000">
                    <a:alpha val="30000"/>
                  </a:srgbClr>
                </a:outerShdw>
              </a:effectLst>
              <a:latin typeface="Tempus Sans ITC" pitchFamily="82" charset="0"/>
            </a:endParaRPr>
          </a:p>
        </p:txBody>
      </p:sp>
      <p:sp>
        <p:nvSpPr>
          <p:cNvPr id="5" name="TextBox 4"/>
          <p:cNvSpPr txBox="1"/>
          <p:nvPr/>
        </p:nvSpPr>
        <p:spPr>
          <a:xfrm>
            <a:off x="304800" y="2125682"/>
            <a:ext cx="8534400" cy="1200329"/>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smtClean="0">
                <a:solidFill>
                  <a:prstClr val="white"/>
                </a:solidFill>
                <a:latin typeface="Tempus Sans ITC" pitchFamily="82" charset="0"/>
              </a:rPr>
              <a:t>Solemn Declaration (v. 4)</a:t>
            </a:r>
          </a:p>
          <a:p>
            <a:pPr marL="571500" indent="-571500">
              <a:buFont typeface="+mj-lt"/>
              <a:buAutoNum type="romanUcPeriod"/>
            </a:pPr>
            <a:r>
              <a:rPr lang="en-US" sz="3600" dirty="0" smtClean="0">
                <a:solidFill>
                  <a:prstClr val="white"/>
                </a:solidFill>
                <a:latin typeface="Tempus Sans ITC" pitchFamily="82" charset="0"/>
              </a:rPr>
              <a:t>An Absorbing Attitude (v. 5)</a:t>
            </a:r>
            <a:endParaRPr lang="en-US" sz="3600" dirty="0">
              <a:solidFill>
                <a:prstClr val="white"/>
              </a:solidFill>
              <a:latin typeface="Tempus Sans ITC" pitchFamily="82" charset="0"/>
            </a:endParaRPr>
          </a:p>
        </p:txBody>
      </p:sp>
    </p:spTree>
    <p:extLst>
      <p:ext uri="{BB962C8B-B14F-4D97-AF65-F5344CB8AC3E}">
        <p14:creationId xmlns:p14="http://schemas.microsoft.com/office/powerpoint/2010/main" val="35428128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2"/>
            </a:pPr>
            <a:r>
              <a:rPr lang="en-US" sz="3600" b="1" dirty="0" smtClean="0">
                <a:solidFill>
                  <a:srgbClr val="002060"/>
                </a:solidFill>
                <a:latin typeface="Tempus Sans ITC" pitchFamily="82" charset="0"/>
              </a:rPr>
              <a:t>An Absorbing Attitude (v. 5)</a:t>
            </a:r>
            <a:endParaRPr lang="en-US" sz="3600" b="1" dirty="0">
              <a:solidFill>
                <a:srgbClr val="002060"/>
              </a:solidFill>
              <a:latin typeface="Tempus Sans ITC" pitchFamily="82" charset="0"/>
            </a:endParaRPr>
          </a:p>
        </p:txBody>
      </p:sp>
      <p:sp>
        <p:nvSpPr>
          <p:cNvPr id="3" name="TextBox 2"/>
          <p:cNvSpPr txBox="1"/>
          <p:nvPr/>
        </p:nvSpPr>
        <p:spPr>
          <a:xfrm>
            <a:off x="476864" y="1219200"/>
            <a:ext cx="8229600" cy="3924151"/>
          </a:xfrm>
          <a:prstGeom prst="rect">
            <a:avLst/>
          </a:prstGeom>
          <a:noFill/>
        </p:spPr>
        <p:txBody>
          <a:bodyPr wrap="square" rtlCol="0">
            <a:spAutoFit/>
          </a:bodyPr>
          <a:lstStyle/>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If Lord absorbs the affections, no room left for self / world</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Love undivided – with “all” =  total person</a:t>
            </a:r>
          </a:p>
          <a:p>
            <a:pPr marL="971550" lvl="1" indent="-514350">
              <a:buFont typeface="+mj-lt"/>
              <a:buAutoNum type="arabicPeriod"/>
            </a:pPr>
            <a:r>
              <a:rPr lang="en-US" sz="2400" i="1" dirty="0" smtClean="0">
                <a:latin typeface="Arial Narrow" pitchFamily="34" charset="0"/>
              </a:rPr>
              <a:t>Heart – intellectual, emotional, &amp; conative faculties </a:t>
            </a:r>
          </a:p>
          <a:p>
            <a:pPr marL="971550" lvl="1" indent="-514350">
              <a:buFont typeface="+mj-lt"/>
              <a:buAutoNum type="arabicPeriod"/>
            </a:pPr>
            <a:r>
              <a:rPr lang="en-US" sz="2400" i="1" dirty="0" smtClean="0">
                <a:latin typeface="Arial Narrow" pitchFamily="34" charset="0"/>
              </a:rPr>
              <a:t>Soul – life, personality &amp; self consciousness </a:t>
            </a:r>
          </a:p>
          <a:p>
            <a:pPr marL="971550" lvl="1" indent="-514350">
              <a:buFont typeface="+mj-lt"/>
              <a:buAutoNum type="arabicPeriod"/>
            </a:pPr>
            <a:r>
              <a:rPr lang="en-US" sz="2400" i="1" dirty="0" smtClean="0">
                <a:latin typeface="Arial Narrow" pitchFamily="34" charset="0"/>
              </a:rPr>
              <a:t>Might – Sum of his energies (physical &amp; mental)</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smtClean="0">
                <a:latin typeface="Arial Narrow" pitchFamily="34" charset="0"/>
              </a:rPr>
              <a:t> </a:t>
            </a:r>
            <a:r>
              <a:rPr lang="en-US" sz="2800" u="sng" dirty="0" smtClean="0">
                <a:solidFill>
                  <a:srgbClr val="0070C0"/>
                </a:solidFill>
                <a:latin typeface="Arial Narrow" pitchFamily="34" charset="0"/>
              </a:rPr>
              <a:t>Sum of the commandments</a:t>
            </a:r>
            <a:r>
              <a:rPr lang="en-US" sz="2800" dirty="0" smtClean="0">
                <a:latin typeface="Arial Narrow" pitchFamily="34" charset="0"/>
              </a:rPr>
              <a:t> </a:t>
            </a:r>
          </a:p>
          <a:p>
            <a:pPr marL="971550" lvl="1" indent="-514350">
              <a:buFont typeface="+mj-lt"/>
              <a:buAutoNum type="arabicPeriod"/>
            </a:pPr>
            <a:r>
              <a:rPr lang="en-US" sz="2400" i="1" dirty="0" smtClean="0">
                <a:latin typeface="Arial Narrow" pitchFamily="34" charset="0"/>
              </a:rPr>
              <a:t>Matt. 22:37</a:t>
            </a:r>
          </a:p>
          <a:p>
            <a:pPr marL="971550" lvl="1" indent="-514350">
              <a:buFont typeface="+mj-lt"/>
              <a:buAutoNum type="arabicPeriod"/>
            </a:pPr>
            <a:r>
              <a:rPr lang="en-US" sz="2400" i="1" dirty="0" smtClean="0">
                <a:latin typeface="Arial Narrow" pitchFamily="34" charset="0"/>
              </a:rPr>
              <a:t>Mk 12: 33</a:t>
            </a:r>
          </a:p>
          <a:p>
            <a:pPr marL="971550" lvl="1" indent="-514350">
              <a:buFont typeface="+mj-lt"/>
              <a:buAutoNum type="arabicPeriod"/>
            </a:pPr>
            <a:r>
              <a:rPr lang="en-US" sz="2400" i="1" dirty="0" smtClean="0">
                <a:latin typeface="Arial Narrow" pitchFamily="34" charset="0"/>
              </a:rPr>
              <a:t>Luke 10:27</a:t>
            </a:r>
            <a:endParaRPr lang="en-US" sz="2400" i="1" dirty="0">
              <a:latin typeface="Arial Narrow" pitchFamily="34" charset="0"/>
            </a:endParaRP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anim calcmode="lin" valueType="num">
                                      <p:cBhvr>
                                        <p:cTn id="16"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750"/>
                                        <p:tgtEl>
                                          <p:spTgt spid="3">
                                            <p:txEl>
                                              <p:pRg st="3" end="3"/>
                                            </p:txEl>
                                          </p:spTgt>
                                        </p:tgtEl>
                                      </p:cBhvr>
                                    </p:animEffect>
                                    <p:anim calcmode="lin" valueType="num">
                                      <p:cBhvr>
                                        <p:cTn id="24"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750"/>
                                        <p:tgtEl>
                                          <p:spTgt spid="3">
                                            <p:txEl>
                                              <p:pRg st="4" end="4"/>
                                            </p:txEl>
                                          </p:spTgt>
                                        </p:tgtEl>
                                      </p:cBhvr>
                                    </p:animEffect>
                                    <p:anim calcmode="lin" valueType="num">
                                      <p:cBhvr>
                                        <p:cTn id="3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750"/>
                                        <p:tgtEl>
                                          <p:spTgt spid="3">
                                            <p:txEl>
                                              <p:pRg st="5" end="5"/>
                                            </p:txEl>
                                          </p:spTgt>
                                        </p:tgtEl>
                                      </p:cBhvr>
                                    </p:animEffect>
                                    <p:anim calcmode="lin" valueType="num">
                                      <p:cBhvr>
                                        <p:cTn id="40"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750"/>
                                        <p:tgtEl>
                                          <p:spTgt spid="3">
                                            <p:txEl>
                                              <p:pRg st="7" end="7"/>
                                            </p:txEl>
                                          </p:spTgt>
                                        </p:tgtEl>
                                      </p:cBhvr>
                                    </p:animEffect>
                                    <p:anim calcmode="lin" valueType="num">
                                      <p:cBhvr>
                                        <p:cTn id="48"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750"/>
                                        <p:tgtEl>
                                          <p:spTgt spid="3">
                                            <p:txEl>
                                              <p:pRg st="8" end="8"/>
                                            </p:txEl>
                                          </p:spTgt>
                                        </p:tgtEl>
                                      </p:cBhvr>
                                    </p:animEffect>
                                    <p:anim calcmode="lin" valueType="num">
                                      <p:cBhvr>
                                        <p:cTn id="56"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750"/>
                                        <p:tgtEl>
                                          <p:spTgt spid="3">
                                            <p:txEl>
                                              <p:pRg st="9" end="9"/>
                                            </p:txEl>
                                          </p:spTgt>
                                        </p:tgtEl>
                                      </p:cBhvr>
                                    </p:animEffect>
                                    <p:anim calcmode="lin" valueType="num">
                                      <p:cBhvr>
                                        <p:cTn id="64"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750"/>
                                        <p:tgtEl>
                                          <p:spTgt spid="3">
                                            <p:txEl>
                                              <p:pRg st="10" end="10"/>
                                            </p:txEl>
                                          </p:spTgt>
                                        </p:tgtEl>
                                      </p:cBhvr>
                                    </p:animEffect>
                                    <p:anim calcmode="lin" valueType="num">
                                      <p:cBhvr>
                                        <p:cTn id="72"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74"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1780</Words>
  <Application>Microsoft Office PowerPoint</Application>
  <PresentationFormat>On-screen Show (4:3)</PresentationFormat>
  <Paragraphs>210</Paragraphs>
  <Slides>27</Slides>
  <Notes>1</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27</vt:i4>
      </vt:variant>
    </vt:vector>
  </HeadingPairs>
  <TitlesOfParts>
    <vt:vector size="45" baseType="lpstr">
      <vt:lpstr>Arial</vt:lpstr>
      <vt:lpstr>Wingdings</vt:lpstr>
      <vt:lpstr>Tempus Sans ITC</vt:lpstr>
      <vt:lpstr>Times New Roman</vt:lpstr>
      <vt:lpstr>Calibri</vt:lpstr>
      <vt:lpstr>Arial Narrow</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Donnie V. Rader</cp:lastModifiedBy>
  <cp:revision>36</cp:revision>
  <dcterms:created xsi:type="dcterms:W3CDTF">2011-01-14T00:06:32Z</dcterms:created>
  <dcterms:modified xsi:type="dcterms:W3CDTF">2015-04-07T16:52:27Z</dcterms:modified>
</cp:coreProperties>
</file>