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23" r:id="rId13"/>
  </p:sldMasterIdLst>
  <p:notesMasterIdLst>
    <p:notesMasterId r:id="rId51"/>
  </p:notesMasterIdLst>
  <p:sldIdLst>
    <p:sldId id="258" r:id="rId14"/>
    <p:sldId id="283" r:id="rId15"/>
    <p:sldId id="284" r:id="rId16"/>
    <p:sldId id="285" r:id="rId17"/>
    <p:sldId id="257" r:id="rId18"/>
    <p:sldId id="261" r:id="rId19"/>
    <p:sldId id="282" r:id="rId20"/>
    <p:sldId id="286" r:id="rId21"/>
    <p:sldId id="263" r:id="rId22"/>
    <p:sldId id="273" r:id="rId23"/>
    <p:sldId id="287" r:id="rId24"/>
    <p:sldId id="264" r:id="rId25"/>
    <p:sldId id="274" r:id="rId26"/>
    <p:sldId id="288" r:id="rId27"/>
    <p:sldId id="265" r:id="rId28"/>
    <p:sldId id="275" r:id="rId29"/>
    <p:sldId id="289" r:id="rId30"/>
    <p:sldId id="266" r:id="rId31"/>
    <p:sldId id="276" r:id="rId32"/>
    <p:sldId id="290" r:id="rId33"/>
    <p:sldId id="267" r:id="rId34"/>
    <p:sldId id="277" r:id="rId35"/>
    <p:sldId id="291" r:id="rId36"/>
    <p:sldId id="268" r:id="rId37"/>
    <p:sldId id="278" r:id="rId38"/>
    <p:sldId id="292" r:id="rId39"/>
    <p:sldId id="269" r:id="rId40"/>
    <p:sldId id="279" r:id="rId41"/>
    <p:sldId id="293" r:id="rId42"/>
    <p:sldId id="270" r:id="rId43"/>
    <p:sldId id="294" r:id="rId44"/>
    <p:sldId id="280" r:id="rId45"/>
    <p:sldId id="271" r:id="rId46"/>
    <p:sldId id="281" r:id="rId47"/>
    <p:sldId id="295" r:id="rId48"/>
    <p:sldId id="272" r:id="rId49"/>
    <p:sldId id="259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Arial Narrow" panose="020B0606020202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Comic Sans MS" panose="030F0702030302020204" pitchFamily="66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13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DAEF8-4E82-47CE-B55B-DD0D8CEE5D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61C5-268E-48B3-92B3-76655EA1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verses about the</a:t>
            </a:r>
            <a:r>
              <a:rPr lang="en-US" baseline="0" dirty="0" smtClean="0"/>
              <a:t> downfall of king </a:t>
            </a:r>
            <a:r>
              <a:rPr lang="en-US" baseline="0" dirty="0" err="1" smtClean="0"/>
              <a:t>Rehoboam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61C5-268E-48B3-92B3-76655EA12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6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Jas. 5:12 – “judgment” same word as hypocrisy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61C5-268E-48B3-92B3-76655EA12D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“These people draw</a:t>
            </a:r>
            <a:r>
              <a:rPr lang="en-US" baseline="0" dirty="0" smtClean="0"/>
              <a:t> near to me with their mouth, and honor me with their lips, but their heart is far from me.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61C5-268E-48B3-92B3-76655EA12D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3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 mean can do work outside home – but that</a:t>
            </a:r>
            <a:r>
              <a:rPr lang="en-US" baseline="0" dirty="0" smtClean="0"/>
              <a:t> must not interfere with her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61C5-268E-48B3-92B3-76655EA12D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saying </a:t>
            </a:r>
            <a:r>
              <a:rPr lang="en-US" u="sng" dirty="0" smtClean="0"/>
              <a:t>all</a:t>
            </a:r>
            <a:r>
              <a:rPr lang="en-US" dirty="0" smtClean="0"/>
              <a:t> day care</a:t>
            </a:r>
            <a:r>
              <a:rPr lang="en-US" baseline="0" dirty="0" smtClean="0"/>
              <a:t> is wrong – or never use day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61C5-268E-48B3-92B3-76655EA12D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4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0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5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1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8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8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1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8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5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0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3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0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7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5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6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2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9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3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2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2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3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0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8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03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7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7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72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0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6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3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9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48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9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0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8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0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20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1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6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6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6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5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3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1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8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6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7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8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0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8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7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0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7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8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9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4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4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7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2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1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58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4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6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0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41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1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2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8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5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0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18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5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5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2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5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6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6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5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0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8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8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5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3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6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0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0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5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3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3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9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1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1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3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4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35028" y="5381112"/>
            <a:ext cx="10614056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3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3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2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7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4/10/2015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2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-5707078" y="2486306"/>
            <a:ext cx="10614056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6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/>
              <a:pPr/>
              <a:t>4/10/2015</a:t>
            </a:fld>
            <a:endParaRPr lang="en-US"/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/>
              <a:pPr/>
              <a:t>4/10/2015</a:t>
            </a:fld>
            <a:endParaRPr lang="en-US"/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5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7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1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3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900" y="-6218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900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8921-6E83-432D-84FA-ABB2A60A4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6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391793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5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8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404577" y="-621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E9ABE-5AF0-43D7-8A8C-6B67DE27A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9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2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eferredarms.com/oldsite/Images/Large%20Shield,%20fac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-621824"/>
            <a:ext cx="2468609" cy="24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3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02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1276"/>
            <a:ext cx="8020050" cy="553998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00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Trade </a:t>
            </a:r>
            <a:r>
              <a:rPr lang="en-US" sz="3000" dirty="0">
                <a:solidFill>
                  <a:srgbClr val="FFC000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Sincere Service for </a:t>
            </a:r>
            <a:r>
              <a:rPr lang="en-US" sz="300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Hypocrisy</a:t>
            </a:r>
            <a:endParaRPr lang="en-US" sz="3000" dirty="0">
              <a:solidFill>
                <a:srgbClr val="FFC000">
                  <a:lumMod val="40000"/>
                  <a:lumOff val="6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Sincere service from the heart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sincere service –ready for day of Christ (Phil. 1:10)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 will of God from the heart (Eph. 6:6)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Love is to be genuine and true (Rom. 12:9) </a:t>
            </a:r>
          </a:p>
        </p:txBody>
      </p:sp>
    </p:spTree>
    <p:extLst>
      <p:ext uri="{BB962C8B-B14F-4D97-AF65-F5344CB8AC3E}">
        <p14:creationId xmlns:p14="http://schemas.microsoft.com/office/powerpoint/2010/main" val="415794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1276"/>
            <a:ext cx="8020050" cy="553998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00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Trade </a:t>
            </a:r>
            <a:r>
              <a:rPr lang="en-US" sz="3000" dirty="0">
                <a:solidFill>
                  <a:srgbClr val="FFC000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Sincere Service for </a:t>
            </a:r>
            <a:r>
              <a:rPr lang="en-US" sz="300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Hypocrisy</a:t>
            </a:r>
            <a:endParaRPr lang="en-US" sz="3000" dirty="0">
              <a:solidFill>
                <a:srgbClr val="FFC000">
                  <a:lumMod val="40000"/>
                  <a:lumOff val="6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Sincere service from the heart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Hypocrisy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Put on a front of being righteous (Matt. 23:28)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we are more concerned about look to man than before God…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save face – we pretend to be what we are not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see the faults of others – yet we do the same ourselves (Matt. 7:1-5)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having trouble with giving our word (cf. Jas. 5:12)</a:t>
            </a:r>
          </a:p>
        </p:txBody>
      </p:sp>
    </p:spTree>
    <p:extLst>
      <p:ext uri="{BB962C8B-B14F-4D97-AF65-F5344CB8AC3E}">
        <p14:creationId xmlns:p14="http://schemas.microsoft.com/office/powerpoint/2010/main" val="325122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</p:txBody>
      </p:sp>
    </p:spTree>
    <p:extLst>
      <p:ext uri="{BB962C8B-B14F-4D97-AF65-F5344CB8AC3E}">
        <p14:creationId xmlns:p14="http://schemas.microsoft.com/office/powerpoint/2010/main" val="106519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287476"/>
            <a:ext cx="8020050" cy="553998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Grow in knowledge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Should be filled with knowledge of his will (Col. 1:9)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Grow in knowledge (2 Pet. 3:18)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Constantly adding to our knowledge (1 Pet. 1:5-10)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Involves: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Reading and rereading and rereading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Comparing to other texts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Checking other translations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Learning the meaning of words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Striving to learn how a text fits into the context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Trying to harmonize with other text</a:t>
            </a:r>
          </a:p>
        </p:txBody>
      </p:sp>
    </p:spTree>
    <p:extLst>
      <p:ext uri="{BB962C8B-B14F-4D97-AF65-F5344CB8AC3E}">
        <p14:creationId xmlns:p14="http://schemas.microsoft.com/office/powerpoint/2010/main" val="114157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287476"/>
            <a:ext cx="8020050" cy="553998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Grow in knowledge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Mere reading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Merely read a text with little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try to learn the meaning of difficult verses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Just “study” (read) what have to – to get ready for class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Little thought given to application</a:t>
            </a:r>
          </a:p>
        </p:txBody>
      </p:sp>
    </p:spTree>
    <p:extLst>
      <p:ext uri="{BB962C8B-B14F-4D97-AF65-F5344CB8AC3E}">
        <p14:creationId xmlns:p14="http://schemas.microsoft.com/office/powerpoint/2010/main" val="172075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</p:txBody>
      </p:sp>
    </p:spTree>
    <p:extLst>
      <p:ext uri="{BB962C8B-B14F-4D97-AF65-F5344CB8AC3E}">
        <p14:creationId xmlns:p14="http://schemas.microsoft.com/office/powerpoint/2010/main" val="287411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7476"/>
            <a:ext cx="8020050" cy="553998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Action – Doing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Doers of the word – not hearers only (Jas. 1:22; Rom. 2:13)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Why call Jesus Lord if don’t do what says (Luke 6:46)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Faith must be active (Jas. 2:26)</a:t>
            </a:r>
          </a:p>
        </p:txBody>
      </p:sp>
    </p:spTree>
    <p:extLst>
      <p:ext uri="{BB962C8B-B14F-4D97-AF65-F5344CB8AC3E}">
        <p14:creationId xmlns:p14="http://schemas.microsoft.com/office/powerpoint/2010/main" val="271468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7476"/>
            <a:ext cx="8020050" cy="553998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Action – Doing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Lip service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Talk a good game – but without action (Jas. 2:14-17; Matt. 23:29-31)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say we love and care about others – do little to show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we talk about love for God – show little devotion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we talk about obedience – but are not faithful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claim doesn’t match our actions (Matt. 15:8)</a:t>
            </a:r>
          </a:p>
        </p:txBody>
      </p:sp>
    </p:spTree>
    <p:extLst>
      <p:ext uri="{BB962C8B-B14F-4D97-AF65-F5344CB8AC3E}">
        <p14:creationId xmlns:p14="http://schemas.microsoft.com/office/powerpoint/2010/main" val="248662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</p:txBody>
      </p:sp>
    </p:spTree>
    <p:extLst>
      <p:ext uri="{BB962C8B-B14F-4D97-AF65-F5344CB8AC3E}">
        <p14:creationId xmlns:p14="http://schemas.microsoft.com/office/powerpoint/2010/main" val="98750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38272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052" y="1828800"/>
            <a:ext cx="84221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Faithful service to Lord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God is the priority (1 Pet. 3:15)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Give self to the Lord (Rom.12:1)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Faithful to the point of death (Rev. 2:10)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Give it our all (Heb. 10:23)</a:t>
            </a:r>
          </a:p>
        </p:txBody>
      </p:sp>
    </p:spTree>
    <p:extLst>
      <p:ext uri="{BB962C8B-B14F-4D97-AF65-F5344CB8AC3E}">
        <p14:creationId xmlns:p14="http://schemas.microsoft.com/office/powerpoint/2010/main" val="355473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208181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Kings 14:21-28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9650" y="20681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2 Chronicles 12:1-16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131" y="981576"/>
            <a:ext cx="83589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Solomon was third &amp; last king in the united kingdom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During his reign – kingdom prospered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Made 500 shields of gold (1 Kings 10:16-17)</a:t>
            </a:r>
          </a:p>
          <a:p>
            <a:pPr marL="914400" lvl="1" indent="-457200">
              <a:buFont typeface="+mj-lt"/>
              <a:buAutoNum type="alphaLcPeriod"/>
            </a:pPr>
            <a:endParaRPr lang="en-US" sz="1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Under </a:t>
            </a:r>
            <a:r>
              <a:rPr lang="en-US" sz="2800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Rehoboam</a:t>
            </a:r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things turned south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9 ½ tribes revolted – kingdom split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Rehoboam</a:t>
            </a: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Judah forsook the law of God (2 </a:t>
            </a:r>
            <a:r>
              <a:rPr lang="en-US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Chron</a:t>
            </a: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12:1)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 and the nation turned to idolatry ( 1 Kings 14:22-24)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Shishak</a:t>
            </a:r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(king of Egypt) invaded the land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Irony: When delivered Israel from Egypt – they left taking the treasures of Egypt – Now Egypt takes from them.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Shishak</a:t>
            </a: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took the golden shields (1 Kings 14:26; 2 Chron. 12:9)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5314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8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38272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052" y="1828800"/>
            <a:ext cx="8422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Faithful service to Lord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Merely going to church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Think that if we go to services most (or some) of time – substitute for real dedication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“Going to church” is my service – my big sacrifice</a:t>
            </a:r>
            <a:endParaRPr lang="en-US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“excuses” for not doing more – are our 2</a:t>
            </a:r>
            <a:r>
              <a:rPr lang="en-US" sz="2400" i="1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bronze!</a:t>
            </a:r>
          </a:p>
        </p:txBody>
      </p:sp>
    </p:spTree>
    <p:extLst>
      <p:ext uri="{BB962C8B-B14F-4D97-AF65-F5344CB8AC3E}">
        <p14:creationId xmlns:p14="http://schemas.microsoft.com/office/powerpoint/2010/main" val="6908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Godly Living for Fitting In</a:t>
            </a:r>
          </a:p>
        </p:txBody>
      </p:sp>
    </p:spTree>
    <p:extLst>
      <p:ext uri="{BB962C8B-B14F-4D97-AF65-F5344CB8AC3E}">
        <p14:creationId xmlns:p14="http://schemas.microsoft.com/office/powerpoint/2010/main" val="68929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87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6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Godly Living for Fitting 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Godly living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Grace of God teaches us to live godly (Titus 2:11-12)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Involves: denying ungodliness and worldly lust (Titus 2:12)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Separate / different from the world (2 Cor. 6:14 – 7:1)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Means: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talk like the world talks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dress like the world dresses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watch what the world watches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go where the world goes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drink what the world drinks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do what the world does</a:t>
            </a:r>
          </a:p>
        </p:txBody>
      </p:sp>
    </p:spTree>
    <p:extLst>
      <p:ext uri="{BB962C8B-B14F-4D97-AF65-F5344CB8AC3E}">
        <p14:creationId xmlns:p14="http://schemas.microsoft.com/office/powerpoint/2010/main" val="107629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87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6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Godly Living for Fitting 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Godly living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compromise to fit 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World pressures us to fit in – be like it (Prov. 1:10-ff; Rom. 12:1)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think it is strange how Christian lives (1 Pet. 4:4)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we don’t want to seem odd – different – so we go along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we try to be like those around 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the pressure of the world is greater than our godly living</a:t>
            </a: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Godly Living for Fitting In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a Great Marriage for Staying Together</a:t>
            </a:r>
          </a:p>
        </p:txBody>
      </p:sp>
    </p:spTree>
    <p:extLst>
      <p:ext uri="{BB962C8B-B14F-4D97-AF65-F5344CB8AC3E}">
        <p14:creationId xmlns:p14="http://schemas.microsoft.com/office/powerpoint/2010/main" val="77617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28747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7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a Great Marriage for Staying Together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Great marriage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Genuine love and care for each other (Eph. 5:28, 33)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Both have a fear of God (Psa. 34)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Seek to meet each others needs (Mark 8:34)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Spend time with each other (1 Pet. 3:7)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Bond &amp; blend their lives together (Matt. 19:6)</a:t>
            </a: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28747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7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a Great Marriage for Staying Together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Great marriage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Merely staying together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Settle for merely staying together – not separating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Conclude that as long as we live together – done good!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May not communicate well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May not respect the conjugal rites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May not be close at all</a:t>
            </a:r>
          </a:p>
        </p:txBody>
      </p:sp>
    </p:spTree>
    <p:extLst>
      <p:ext uri="{BB962C8B-B14F-4D97-AF65-F5344CB8AC3E}">
        <p14:creationId xmlns:p14="http://schemas.microsoft.com/office/powerpoint/2010/main" val="171313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Godly Living for Fitting In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 Great Marriage for Staying Together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Mom at Home for Day Care</a:t>
            </a:r>
          </a:p>
        </p:txBody>
      </p:sp>
    </p:spTree>
    <p:extLst>
      <p:ext uri="{BB962C8B-B14F-4D97-AF65-F5344CB8AC3E}">
        <p14:creationId xmlns:p14="http://schemas.microsoft.com/office/powerpoint/2010/main" val="110981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0652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8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Mom at Home for Day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Mom at home with kids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Wife / mom has responsibilities in home (1 Tim. 5:13; Titus 2:5)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Teaching / training of children (Prov. 22:6; Eph. 6:4)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Time mom spends at home with children – she will never regret!</a:t>
            </a:r>
          </a:p>
        </p:txBody>
      </p:sp>
    </p:spTree>
    <p:extLst>
      <p:ext uri="{BB962C8B-B14F-4D97-AF65-F5344CB8AC3E}">
        <p14:creationId xmlns:p14="http://schemas.microsoft.com/office/powerpoint/2010/main" val="325020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0652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8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Mom at Home for Day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Mom at home with kids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Day care as a substitute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Turn that work over to someone else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others are doing mom’s work – settling for the inferior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itchFamily="34" charset="0"/>
              </a:rPr>
              <a:t>When she is absent, “there is a silent evil reigning, which can be removed only by her return” (Barnes)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3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208181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Kings 14:21-28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9650" y="20681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2 Chronicles 12:1-16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530" y="1109913"/>
            <a:ext cx="83589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Rehoboam</a:t>
            </a:r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replaced the shields with bronze shields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 Kings 14:27; 2 Chron. 12:10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Did so to save face – cover his embarrassment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 traded the genuine for lesser quality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gold was stolen – so he replaces it with </a:t>
            </a:r>
            <a:r>
              <a:rPr lang="en-US" sz="2400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second rate bronze</a:t>
            </a: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!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gold shields were worth millions – the bronze worth thousands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5314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1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Godly Living for Fitting In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 Great Marriage for Staying Together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Mom at Home for Day Care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Time with Children for Money and Gifts</a:t>
            </a:r>
          </a:p>
        </p:txBody>
      </p:sp>
    </p:spTree>
    <p:extLst>
      <p:ext uri="{BB962C8B-B14F-4D97-AF65-F5344CB8AC3E}">
        <p14:creationId xmlns:p14="http://schemas.microsoft.com/office/powerpoint/2010/main" val="372813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43987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9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Time with Children for Money and Gifts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Spending time with children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Can’t fulfill some responsibilities without time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Takes time to be an example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Take time to teach (Eph. 6:4)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Takes time to help with problems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Takes time to build a relationship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Part of redeeming the time (Eph. 5:15-16)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will never regret the time spend with children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Have some true “family time”</a:t>
            </a:r>
          </a:p>
        </p:txBody>
      </p:sp>
      <p:sp>
        <p:nvSpPr>
          <p:cNvPr id="4" name="Oval 3"/>
          <p:cNvSpPr/>
          <p:nvPr/>
        </p:nvSpPr>
        <p:spPr>
          <a:xfrm rot="20885452">
            <a:off x="7004648" y="2392950"/>
            <a:ext cx="19050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Play with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Them 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376401">
            <a:off x="6919612" y="3500785"/>
            <a:ext cx="19050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Read to Them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0885452">
            <a:off x="158594" y="5331449"/>
            <a:ext cx="2149012" cy="9660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Take them with you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904658">
            <a:off x="1889116" y="5514183"/>
            <a:ext cx="2149012" cy="9660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Do things They ask</a:t>
            </a:r>
          </a:p>
        </p:txBody>
      </p:sp>
      <p:sp>
        <p:nvSpPr>
          <p:cNvPr id="8" name="Oval 7"/>
          <p:cNvSpPr/>
          <p:nvPr/>
        </p:nvSpPr>
        <p:spPr>
          <a:xfrm rot="443206">
            <a:off x="3601986" y="5749248"/>
            <a:ext cx="2149012" cy="9660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Have time for them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1417874">
            <a:off x="5379448" y="5665024"/>
            <a:ext cx="2149012" cy="9660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Build memories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5458">
            <a:off x="6797605" y="5678430"/>
            <a:ext cx="2149012" cy="9660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Do things together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3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43987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9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Time with Children for Money and Gifts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Spending time with children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Substitute money and gifts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Too busy to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eat together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talk about each other’s day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go somewhere as a family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help a teenager through some problem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Think “quality time” (though very little) is better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Feeling guilty, we shower them with money and gifts to replace the time</a:t>
            </a:r>
          </a:p>
        </p:txBody>
      </p:sp>
    </p:spTree>
    <p:extLst>
      <p:ext uri="{BB962C8B-B14F-4D97-AF65-F5344CB8AC3E}">
        <p14:creationId xmlns:p14="http://schemas.microsoft.com/office/powerpoint/2010/main" val="189960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Godly Living for Fitting In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a Great Marriage for Staying Together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Mom at Home for Day Care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Time with Children for Money and Gifts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Discipline with Love for Yelling &amp; Threats</a:t>
            </a:r>
          </a:p>
        </p:txBody>
      </p:sp>
    </p:spTree>
    <p:extLst>
      <p:ext uri="{BB962C8B-B14F-4D97-AF65-F5344CB8AC3E}">
        <p14:creationId xmlns:p14="http://schemas.microsoft.com/office/powerpoint/2010/main" val="194830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40177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10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Discipline with Love for Yelling &amp; Threats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Discipline with love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Children must be disciplined – corrected (Prov. 22:15)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Must be balanced with love (Prov. 13:24)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Sternness must be balanced with tenderness</a:t>
            </a:r>
          </a:p>
        </p:txBody>
      </p:sp>
    </p:spTree>
    <p:extLst>
      <p:ext uri="{BB962C8B-B14F-4D97-AF65-F5344CB8AC3E}">
        <p14:creationId xmlns:p14="http://schemas.microsoft.com/office/powerpoint/2010/main" val="152153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401776"/>
            <a:ext cx="8020050" cy="55399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10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Discipline with Love for Yelling &amp; Threats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Discipline with love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Yell, holler or threaten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 the absence of correction driven by love – resort to yelling or hollering at the child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Think they have properly disciplined the child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Threaten to spank or enforce some rule – but don’t follow through</a:t>
            </a:r>
          </a:p>
        </p:txBody>
      </p:sp>
    </p:spTree>
    <p:extLst>
      <p:ext uri="{BB962C8B-B14F-4D97-AF65-F5344CB8AC3E}">
        <p14:creationId xmlns:p14="http://schemas.microsoft.com/office/powerpoint/2010/main" val="309287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Sincere Service for Hypocrisy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Growing in Knowledge for Mere Reading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Action for Lip Service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Faithfulness for Going to Church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Godly Living for Fitting In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a Great Marriage for Staying Together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Mom at Home for Day Care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Time with Children for Money and Gifts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Discipline with Love for Yelling &amp; Threats</a:t>
            </a:r>
          </a:p>
        </p:txBody>
      </p:sp>
    </p:spTree>
    <p:extLst>
      <p:ext uri="{BB962C8B-B14F-4D97-AF65-F5344CB8AC3E}">
        <p14:creationId xmlns:p14="http://schemas.microsoft.com/office/powerpoint/2010/main" val="400896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60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4" y="320842"/>
            <a:ext cx="7700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Perhaps We Have Made Our Own Bronze Shields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52117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6463" y="1840417"/>
            <a:ext cx="89675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Through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Rehoboam’s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weakness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Shishak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stole the golden shields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Though our weakness “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Shishak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 steals our golden faith and service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 was representative of a time when God’s glory was upon the nation of Israel – Now the glory is gone!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Rehoboam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traded the gold for inferior bronze!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God’s service deserves the best – but often we substitute second rate bronze!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3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47" y="702436"/>
            <a:ext cx="8438529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&amp;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Second Rate Bronze</a:t>
            </a:r>
            <a:endParaRPr lang="en-US" sz="6600" b="1" cap="none" spc="0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50" y="4723031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Kings 14:21-28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0" y="472166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2 Chronicles 12:1-16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&amp; Second Rate Bronze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</p:txBody>
      </p:sp>
    </p:spTree>
    <p:extLst>
      <p:ext uri="{BB962C8B-B14F-4D97-AF65-F5344CB8AC3E}">
        <p14:creationId xmlns:p14="http://schemas.microsoft.com/office/powerpoint/2010/main" val="396870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306526"/>
            <a:ext cx="8020050" cy="553998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wisdom of God found in His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Wisdom that descends from above (Jas. 3:13-18)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Mind of God has been revealed (1 Cor. 2:9-13)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God’s wisdom far exceeds man’s (1 Cor. 1:25)</a:t>
            </a:r>
          </a:p>
        </p:txBody>
      </p:sp>
    </p:spTree>
    <p:extLst>
      <p:ext uri="{BB962C8B-B14F-4D97-AF65-F5344CB8AC3E}">
        <p14:creationId xmlns:p14="http://schemas.microsoft.com/office/powerpoint/2010/main" val="104264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306526"/>
            <a:ext cx="8020050" cy="553998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romanUcPeriod"/>
            </a:pP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52" y="1828800"/>
            <a:ext cx="8422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Gold: wisdom of God found in His word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u="sng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Rate Bronze: wisdom of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Follow our own opinion over the law of God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Depend on the advice of modern advisors over the word of God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we turn to counsel of man before consulting the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Turn to man’s wisdom for how to make a marriage work (cf. Eph. 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Turn to man’s wisdom on how to discipline kids (Prov. 22:6)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Turn to man’s judgment on how to reach the erring (cf. 1 Cor. 5:1-13)</a:t>
            </a:r>
          </a:p>
        </p:txBody>
      </p:sp>
    </p:spTree>
    <p:extLst>
      <p:ext uri="{BB962C8B-B14F-4D97-AF65-F5344CB8AC3E}">
        <p14:creationId xmlns:p14="http://schemas.microsoft.com/office/powerpoint/2010/main" val="355922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0"/>
            <a:ext cx="9144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C000"/>
                </a:solidFill>
                <a:latin typeface="Comic Sans MS" panose="030F0702030302020204" pitchFamily="66" charset="0"/>
              </a:rPr>
              <a:t>Stolen Gold</a:t>
            </a:r>
          </a:p>
          <a:p>
            <a:pPr algn="ctr"/>
            <a:r>
              <a:rPr lang="en-US" sz="5400" b="1" dirty="0">
                <a:ln/>
                <a:solidFill>
                  <a:srgbClr val="FFC000"/>
                </a:solidFill>
                <a:latin typeface="Comic Sans MS" panose="030F0702030302020204" pitchFamily="66" charset="0"/>
              </a:rPr>
              <a:t>&amp; Second Rate Bronze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2550" y="1925776"/>
            <a:ext cx="802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Trade the Wisdom of God for the Wisdom of Men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dirty="0">
                <a:solidFill>
                  <a:srgbClr val="FFC000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Trade Sincere Service for </a:t>
            </a:r>
            <a:r>
              <a:rPr lang="en-US" sz="300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Hypocrisy</a:t>
            </a:r>
            <a:endParaRPr lang="en-US" sz="3000" dirty="0">
              <a:solidFill>
                <a:srgbClr val="FFC000">
                  <a:lumMod val="40000"/>
                  <a:lumOff val="6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6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2209</Words>
  <Application>Microsoft Office PowerPoint</Application>
  <PresentationFormat>On-screen Show (4:3)</PresentationFormat>
  <Paragraphs>300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Calibri</vt:lpstr>
      <vt:lpstr>Arial Narrow</vt:lpstr>
      <vt:lpstr>Calibri Light</vt:lpstr>
      <vt:lpstr>Wingdings</vt:lpstr>
      <vt:lpstr>Arial</vt:lpstr>
      <vt:lpstr>Comic Sans MS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50</cp:revision>
  <dcterms:created xsi:type="dcterms:W3CDTF">2014-11-15T16:05:19Z</dcterms:created>
  <dcterms:modified xsi:type="dcterms:W3CDTF">2015-04-10T19:47:43Z</dcterms:modified>
</cp:coreProperties>
</file>