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60" r:id="rId9"/>
    <p:sldId id="261" r:id="rId10"/>
    <p:sldId id="262" r:id="rId11"/>
    <p:sldId id="263" r:id="rId12"/>
    <p:sldId id="264" r:id="rId13"/>
    <p:sldId id="286" r:id="rId14"/>
    <p:sldId id="265" r:id="rId15"/>
    <p:sldId id="266" r:id="rId16"/>
    <p:sldId id="256" r:id="rId17"/>
    <p:sldId id="259" r:id="rId18"/>
    <p:sldId id="258" r:id="rId19"/>
    <p:sldId id="287" r:id="rId20"/>
    <p:sldId id="288" r:id="rId21"/>
    <p:sldId id="267" r:id="rId22"/>
    <p:sldId id="278" r:id="rId23"/>
    <p:sldId id="289" r:id="rId24"/>
    <p:sldId id="268" r:id="rId25"/>
    <p:sldId id="277" r:id="rId26"/>
    <p:sldId id="290" r:id="rId27"/>
    <p:sldId id="269" r:id="rId28"/>
    <p:sldId id="276" r:id="rId29"/>
    <p:sldId id="294" r:id="rId30"/>
    <p:sldId id="295" r:id="rId31"/>
    <p:sldId id="296" r:id="rId32"/>
    <p:sldId id="297" r:id="rId33"/>
    <p:sldId id="298" r:id="rId34"/>
    <p:sldId id="270" r:id="rId35"/>
    <p:sldId id="275" r:id="rId36"/>
    <p:sldId id="299" r:id="rId37"/>
    <p:sldId id="300" r:id="rId38"/>
    <p:sldId id="271" r:id="rId39"/>
    <p:sldId id="274" r:id="rId40"/>
    <p:sldId id="272" r:id="rId41"/>
    <p:sldId id="273" r:id="rId42"/>
  </p:sldIdLst>
  <p:sldSz cx="9144000" cy="6858000" type="screen4x3"/>
  <p:notesSz cx="6858000" cy="9144000"/>
  <p:embeddedFontLst>
    <p:embeddedFont>
      <p:font typeface="Monotype Corsiva" panose="03010101010201010101" pitchFamily="66" charset="0"/>
      <p:italic r:id="rId43"/>
    </p:embeddedFont>
    <p:embeddedFont>
      <p:font typeface="Calibri" panose="020F0502020204030204" pitchFamily="34" charset="0"/>
      <p:regular r:id="rId44"/>
      <p:bold r:id="rId45"/>
      <p:italic r:id="rId46"/>
      <p:boldItalic r:id="rId4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font" Target="fonts/font5.fntdata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font" Target="fonts/font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font" Target="fonts/font3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font" Target="fonts/font1.fntdata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3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7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7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8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7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4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1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1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4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7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2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6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7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9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5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3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9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0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3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0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3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2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0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23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8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0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7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8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9999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8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1998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62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9999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9999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9999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99BED-46A8-45D1-AE1B-10B5BF49AE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4E42-2BAA-42E8-8294-B76C8314CE9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http://jlcboi23.files.wordpress.com/2011/10/the-parable-of-the-lost-son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39999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24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96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51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1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1" y="381000"/>
            <a:ext cx="67818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15-17)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Deceived himself into thinking he could “live it up big”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(vv. 12-14)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Wanted it all now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Better in another place -  far away (from home &amp; God)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end to the money – spend like no tomorrow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plans for future  (not planned for famine)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4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1" y="381000"/>
            <a:ext cx="67818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15-17)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Deceived himself into thinking he could “live it up big”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(vv. 12-14)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Didn’t turn out as he thought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(vv. 14-16)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 want – need (v. 14)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Begged for job  (“joined” –word for glue) (v. 15a)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Feeding hogs (unclean to Jews) (v. 15b)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Would have eaten hog’s feed (v. 16)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“He began by being his own master; he ends by being the slave of the citizen” (Pulpit)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“A man’s passion is his minister for a time; by-and-by it becomes his tyrant” (Pulpit)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5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1" y="381000"/>
            <a:ext cx="67818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15-17)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Deceived himself into thinking he could “live it up big”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(vv. 12-14)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Didn’t turn out as he thought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(vv. 14-16)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Finally said, “Look at me…at what I’ve become”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(v. 17)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Worse shape than the hired servant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perish with hunger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have done wrong (v. 18)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 rot="20742881">
            <a:off x="723900" y="4969271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Never Returns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He Sees His Sad Condition</a:t>
            </a:r>
          </a:p>
        </p:txBody>
      </p:sp>
    </p:spTree>
    <p:extLst>
      <p:ext uri="{BB962C8B-B14F-4D97-AF65-F5344CB8AC3E}">
        <p14:creationId xmlns:p14="http://schemas.microsoft.com/office/powerpoint/2010/main" val="1506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1" y="381000"/>
            <a:ext cx="67056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Getting Worse…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Gone downhill since left home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Gone from having servants – to being one – to having less that the lowliest servant!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Nothing looks bright in the future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Sin is progressive (2 Tim. 3:13)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“Sin carries you farther than you want to go – keeps you longer than you want to say – cost you more than you want to pay.”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1" y="381000"/>
            <a:ext cx="67056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Getting Worse…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Perish with hunger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If keep on same path – I will perish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Sin leads to destruction (Acts 8:20; Jas. 5:19-20)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 rot="20696983">
            <a:off x="723899" y="4510768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Never Returns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He Sees Path He Is On</a:t>
            </a:r>
          </a:p>
        </p:txBody>
      </p:sp>
    </p:spTree>
    <p:extLst>
      <p:ext uri="{BB962C8B-B14F-4D97-AF65-F5344CB8AC3E}">
        <p14:creationId xmlns:p14="http://schemas.microsoft.com/office/powerpoint/2010/main" val="22766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 (v. 16)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1" y="381000"/>
            <a:ext cx="67056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16)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 one gave to him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one bailed him 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one helped him stay in foreign land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one felt so sorry for him – thought should give to him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Any “gift” would not have helped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enable him would keep him away from home</a:t>
            </a:r>
          </a:p>
        </p:txBody>
      </p:sp>
    </p:spTree>
    <p:extLst>
      <p:ext uri="{BB962C8B-B14F-4D97-AF65-F5344CB8AC3E}">
        <p14:creationId xmlns:p14="http://schemas.microsoft.com/office/powerpoint/2010/main" val="34346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1" y="381000"/>
            <a:ext cx="67056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16)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2126311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 one gave to him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 hinder the sinner when we enable them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Give money to alcoholic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Bail them out of trouble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Pamper, comfort &amp; socialize with those withdrawn from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Helping those who are lazy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Things we do to “help” may not help at all!</a:t>
            </a:r>
          </a:p>
        </p:txBody>
      </p:sp>
      <p:sp>
        <p:nvSpPr>
          <p:cNvPr id="5" name="Pentagon 4"/>
          <p:cNvSpPr/>
          <p:nvPr/>
        </p:nvSpPr>
        <p:spPr>
          <a:xfrm rot="21149738">
            <a:off x="748482" y="5093112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More Likely To Return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No One Gives Unto Him</a:t>
            </a:r>
          </a:p>
        </p:txBody>
      </p:sp>
    </p:spTree>
    <p:extLst>
      <p:ext uri="{BB962C8B-B14F-4D97-AF65-F5344CB8AC3E}">
        <p14:creationId xmlns:p14="http://schemas.microsoft.com/office/powerpoint/2010/main" val="379167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15:11-32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82000" cy="489364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 Then He said: "A certain man had two sons.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 And the younger of them said to his father, 'Father, give me the portion of goods that falls to me.' So he divided to them his livelihood.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 And not many days after, the younger son gathered all together, journeyed to a far country, and there wasted his possessions with prodigal living.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 But when he had spent all, there arose a severe famine in that land, and he began to be in want.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 Then he went and joined himself to a citizen of that country, and he sent him into his fields to feed swine.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 And he would gladly have filled his stomach with the pods that the swine ate, and no one gave him anything</a:t>
            </a:r>
          </a:p>
        </p:txBody>
      </p:sp>
    </p:spTree>
    <p:extLst>
      <p:ext uri="{BB962C8B-B14F-4D97-AF65-F5344CB8AC3E}">
        <p14:creationId xmlns:p14="http://schemas.microsoft.com/office/powerpoint/2010/main" val="29432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 (v. 16)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 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1" y="381000"/>
            <a:ext cx="66294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Means for a while – not at himself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Not mean - not accountable / responsible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Lost track of who he was &amp; where going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Alienated from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real self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“Contrary to sound judgment and the decisions of a sound mind” (Barnes)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“As if he had been beside himself” (J,F&amp; B)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“As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if he had been far from himself as he was from home. As a matter of fact he had been away, out of his head, and now began to see things as they really were.” (Robertson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“Jesus believed that so long as a man was away from God and against God he was not truly himself; he was only truly himself when he was on the way home” (Barclay)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1" y="381000"/>
            <a:ext cx="66294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Means for a while – not at himself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Behavior was not at himself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Lost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sight of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Focus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Lost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all sense of himself - who 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Search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empty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Wasteful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Selfish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Turned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his back on his religion</a:t>
            </a:r>
          </a:p>
        </p:txBody>
      </p:sp>
    </p:spTree>
    <p:extLst>
      <p:ext uri="{BB962C8B-B14F-4D97-AF65-F5344CB8AC3E}">
        <p14:creationId xmlns:p14="http://schemas.microsoft.com/office/powerpoint/2010/main" val="195454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1" y="381000"/>
            <a:ext cx="66294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Means for a while –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Behavior was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Evidence that he was not at himself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Later “came to himself” (v. 17)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Father was looking for him to return (v. 20)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3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1" y="381000"/>
            <a:ext cx="66294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1799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Means for a while –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Behavior was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Evidence that he was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of those not at themselves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62000" y="4114800"/>
            <a:ext cx="3276600" cy="1600200"/>
          </a:xfrm>
          <a:prstGeom prst="ellipse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Peter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Matt. 26:69-75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4953000" y="4114800"/>
            <a:ext cx="3276600" cy="1600200"/>
          </a:xfrm>
          <a:prstGeom prst="ellipse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Barnabas</a:t>
            </a:r>
          </a:p>
          <a:p>
            <a:pPr algn="ctr"/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Gal. 2:13</a:t>
            </a:r>
          </a:p>
        </p:txBody>
      </p:sp>
    </p:spTree>
    <p:extLst>
      <p:ext uri="{BB962C8B-B14F-4D97-AF65-F5344CB8AC3E}">
        <p14:creationId xmlns:p14="http://schemas.microsoft.com/office/powerpoint/2010/main" val="35497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1" y="381000"/>
            <a:ext cx="6629400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(v. 17)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2235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Means for a while –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Behavior was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Evidence that he was not at himself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 of those not at themselves</a:t>
            </a:r>
          </a:p>
          <a:p>
            <a:pPr marL="457200" indent="-457200">
              <a:lnSpc>
                <a:spcPts val="3400"/>
              </a:lnSpc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does it mean – “came to himself”?</a:t>
            </a:r>
          </a:p>
        </p:txBody>
      </p:sp>
    </p:spTree>
    <p:extLst>
      <p:ext uri="{BB962C8B-B14F-4D97-AF65-F5344CB8AC3E}">
        <p14:creationId xmlns:p14="http://schemas.microsoft.com/office/powerpoint/2010/main" val="291020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6858000" cy="64633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“Came to himself”</a:t>
            </a:r>
            <a:endParaRPr lang="en-US" sz="36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“When he came to his senses” (NASV; NIV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“It is a wonderful stroke of art, to represent the beginning of repentance as the return of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sound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consciousness.” (Vincent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“Restoration to sound sense” (Clarke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Repent: “1.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metanoeo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NT:3340, lit., "to perceive afterwards" (meta, "after," implying "change,"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noeo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"to perceive"; nous, "the mind, the seat of moral reflection"), in contrast to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pronoeo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"to perceive beforehand,” (Vines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“He regains his wisdom as he gains a sense of his folly” (Pulpit)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entagon 3"/>
          <p:cNvSpPr/>
          <p:nvPr/>
        </p:nvSpPr>
        <p:spPr>
          <a:xfrm rot="21149738">
            <a:off x="748482" y="5093112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Will Never Return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He Comes To Himself</a:t>
            </a:r>
          </a:p>
        </p:txBody>
      </p:sp>
    </p:spTree>
    <p:extLst>
      <p:ext uri="{BB962C8B-B14F-4D97-AF65-F5344CB8AC3E}">
        <p14:creationId xmlns:p14="http://schemas.microsoft.com/office/powerpoint/2010/main" val="365302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 (v. 16)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 (vv. 18-24)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407" y="381000"/>
            <a:ext cx="67085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18-24)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son said: “Will arise and go to my father” (v. 18)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Indicates that 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new his father would want him back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wondering, “How will I be received?”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7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407" y="381000"/>
            <a:ext cx="67085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18-24)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son said: “Will arise and go to my father” (v. 18)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son did: arose and came to his father (v. 20)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 delay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Father hasn’t changed – same father he left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15:11-32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82000" cy="5262979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 But when he came to himself, he said, 'How many of my father's hired servants have bread enough and to spare, and I perish with hunger!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18 I will arise and go to my father, and will say to him, "Father, I have sinned against heaven and before you,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 and I am no longer worthy to be called your son. Make me like one of your hired servants." '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 And he arose and came to his father. But when he was still a great way off, his father saw him and had compassion, and ran and fell on his neck and kissed him.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21 And the son said to him, 'Father, I have sinned against heaven and in your sight, and am no longer worthy to be called your son.'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22 But the father said to his servants, 'Bring out the best robe and put it on him, and put a ring on his hand and sandals on his feet</a:t>
            </a:r>
          </a:p>
        </p:txBody>
      </p:sp>
    </p:spTree>
    <p:extLst>
      <p:ext uri="{BB962C8B-B14F-4D97-AF65-F5344CB8AC3E}">
        <p14:creationId xmlns:p14="http://schemas.microsoft.com/office/powerpoint/2010/main" val="120000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407" y="381000"/>
            <a:ext cx="67085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18-24)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81000" y="19050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son said: “Will arise and go to my father” (v. 18)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son did: arose and came to his father (v. 20)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the father did: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Saw son long way off (v. 20) – indicates had been looking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Welcomed him home (v. 20)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Celebrated his return (vv. 22-24)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entagon 4"/>
          <p:cNvSpPr/>
          <p:nvPr/>
        </p:nvSpPr>
        <p:spPr>
          <a:xfrm rot="21149738">
            <a:off x="748482" y="5093112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More Likely To Return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Knows How He Will Be Received </a:t>
            </a:r>
          </a:p>
        </p:txBody>
      </p:sp>
    </p:spTree>
    <p:extLst>
      <p:ext uri="{BB962C8B-B14F-4D97-AF65-F5344CB8AC3E}">
        <p14:creationId xmlns:p14="http://schemas.microsoft.com/office/powerpoint/2010/main" val="267747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 (v. 16)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 (vv. 18-24)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Willingly Admitted His Sin (vv. 18-21)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5407" y="381000"/>
            <a:ext cx="6708593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Willingly Admitted His Sin</a:t>
            </a:r>
          </a:p>
          <a:p>
            <a:pPr algn="ctr">
              <a:lnSpc>
                <a:spcPts val="35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(vv. 18-21)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819400" y="1600200"/>
            <a:ext cx="5943600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1000" y="1905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Said, “I sinned” (vv. 18, 21)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Sin was against: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Heaven – God (vv. 18, 21)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 father (vv. 18, 21)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sin against another (Mt. 21)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sin merely “before” or “in the presence” of others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Did not blame others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 father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His brother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Didn’t say: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“Could have done better”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“Shouldn’t have left”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“Make a mistake”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 rot="21149738">
            <a:off x="748482" y="5141453"/>
            <a:ext cx="7696200" cy="1219200"/>
          </a:xfrm>
          <a:prstGeom prst="homePlate">
            <a:avLst>
              <a:gd name="adj" fmla="val 62097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Wayward Never Truly Comes Home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Until He Admits His Sin</a:t>
            </a:r>
          </a:p>
        </p:txBody>
      </p:sp>
    </p:spTree>
    <p:extLst>
      <p:ext uri="{BB962C8B-B14F-4D97-AF65-F5344CB8AC3E}">
        <p14:creationId xmlns:p14="http://schemas.microsoft.com/office/powerpoint/2010/main" val="291991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4596" y="382011"/>
            <a:ext cx="409759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Comes Home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823259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Honest Look at His Real Condition (vv. 15-17)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Future Look at Where He Was Headed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One Enabled Him (v. 16)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Came to Himself (v. 17)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Knew Father Would Receive Him (vv. 18-24)</a:t>
            </a:r>
          </a:p>
          <a:p>
            <a:pPr marL="514350" indent="-514350">
              <a:lnSpc>
                <a:spcPts val="3500"/>
              </a:lnSpc>
              <a:buFont typeface="+mj-lt"/>
              <a:buAutoNum type="romanUcPeriod"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Willingly Admitted His Sin (vv. 18-21)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99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55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15:11-32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82000" cy="452431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23 And bring the fatted calf here and kill it, and let us eat and be merry;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24 for this my son was dead and is alive again; he was lost and is found.' And they began to be merry.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 Now his older son was in the field. And as he came and drew near to the house, he heard music and dancing.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 So he called one of the servants and asked what these things meant.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27 And he said to him, 'Your brother has come, and because he has received him safe and sound, your father has killed the fatted calf.'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28 But he was angry and would not go in. Therefore his father came out and pleaded with him. </a:t>
            </a:r>
          </a:p>
        </p:txBody>
      </p:sp>
    </p:spTree>
    <p:extLst>
      <p:ext uri="{BB962C8B-B14F-4D97-AF65-F5344CB8AC3E}">
        <p14:creationId xmlns:p14="http://schemas.microsoft.com/office/powerpoint/2010/main" val="322282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15:11-32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8382000" cy="378565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29 So he answered and said to his father, 'Lo, these many years I have been serving you; I never transgressed your commandment at any time; and yet you never gave me a young goat, that I might make merry with my friends.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 But as soon as this son of yours came, who has devoured your livelihood with harlots, you killed the fatted calf for him.'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31 And he said to him, 'Son, you are always with me, and all that I have is yours.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32 It was right that we should make merry and be glad, for your brother was dead and is alive again, and was lost and is found.' "</a:t>
            </a:r>
          </a:p>
        </p:txBody>
      </p:sp>
    </p:spTree>
    <p:extLst>
      <p:ext uri="{BB962C8B-B14F-4D97-AF65-F5344CB8AC3E}">
        <p14:creationId xmlns:p14="http://schemas.microsoft.com/office/powerpoint/2010/main" val="242011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030360"/>
            <a:ext cx="7315200" cy="1938992"/>
          </a:xfrm>
          <a:prstGeom prst="rect">
            <a:avLst/>
          </a:prstGeom>
          <a:solidFill>
            <a:srgbClr val="FFFF99">
              <a:alpha val="72941"/>
            </a:srgb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“Not without reason this has been called the greatest short story in the world.”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William Barclay,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Gospel of Luke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211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7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1752600"/>
            <a:ext cx="5791200" cy="2751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Lost Sheep (vv. 1-7)</a:t>
            </a:r>
          </a:p>
          <a:p>
            <a:pPr marL="45720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Lost Coin (vv. 8-10)</a:t>
            </a:r>
          </a:p>
          <a:p>
            <a:pPr marL="457200" indent="-457200" algn="ctr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Lost Son (vv. 11-32)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t3.gstatic.com/images?q=tbn:ANd9GcS6jGvvljIA40igoMA7LkOFYSxk7UGtfoRzqBBdRzRC9k3UsHbV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8" y="936151"/>
            <a:ext cx="2165324" cy="215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Q0sTBo3z4AxB4FACNI_dX3CH2apnAJt726NkGwOv23GVSRRt9X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3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2" y="2340687"/>
            <a:ext cx="1500188" cy="157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8207"/>
            <a:ext cx="1581150" cy="30109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10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15:11-32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588098"/>
            <a:ext cx="3324532" cy="95410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Younger brother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(vv. 11-24)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1588098"/>
            <a:ext cx="3324532" cy="95410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Older brother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(vv. 25-32)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1143000"/>
            <a:ext cx="4419600" cy="1828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572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Asked for inheritance (v. 12)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Went away &amp; wasted it (v. 13)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Reached a low (vv. 14-16)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Came to himself &amp; decided to change (vv. 17-19)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Went home &amp; was welcomed by his father (vv. 20-24)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9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4097597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The</a:t>
            </a:r>
          </a:p>
          <a:p>
            <a:pPr algn="ctr"/>
            <a:r>
              <a:rPr lang="en-US" sz="600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Wayward Son</a:t>
            </a:r>
          </a:p>
          <a:p>
            <a:pPr algn="ctr"/>
            <a:r>
              <a:rPr lang="en-US" sz="6000" cap="none" spc="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Comes Home</a:t>
            </a:r>
            <a:endParaRPr lang="en-US" sz="6000" cap="none" spc="0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88449"/>
            <a:ext cx="9144000" cy="116955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Brought The Wayward Son Home?</a:t>
            </a:r>
          </a:p>
          <a:p>
            <a:pPr algn="ctr"/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2349</Words>
  <Application>Microsoft Office PowerPoint</Application>
  <PresentationFormat>On-screen Show (4:3)</PresentationFormat>
  <Paragraphs>253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Monotype Corsiva</vt:lpstr>
      <vt:lpstr>Times New Roman</vt:lpstr>
      <vt:lpstr>Calibri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DonnieV</dc:creator>
  <cp:lastModifiedBy>Donnie V. Rader</cp:lastModifiedBy>
  <cp:revision>39</cp:revision>
  <dcterms:created xsi:type="dcterms:W3CDTF">2012-05-25T20:47:13Z</dcterms:created>
  <dcterms:modified xsi:type="dcterms:W3CDTF">2015-04-06T03:37:42Z</dcterms:modified>
</cp:coreProperties>
</file>