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0" r:id="rId3"/>
    <p:sldId id="284" r:id="rId4"/>
    <p:sldId id="257" r:id="rId5"/>
    <p:sldId id="277" r:id="rId6"/>
    <p:sldId id="278" r:id="rId7"/>
    <p:sldId id="259" r:id="rId8"/>
    <p:sldId id="279" r:id="rId9"/>
    <p:sldId id="280" r:id="rId10"/>
    <p:sldId id="281" r:id="rId11"/>
    <p:sldId id="282" r:id="rId12"/>
    <p:sldId id="272" r:id="rId13"/>
    <p:sldId id="263" r:id="rId14"/>
    <p:sldId id="307" r:id="rId15"/>
    <p:sldId id="283" r:id="rId16"/>
    <p:sldId id="285" r:id="rId17"/>
    <p:sldId id="286" r:id="rId18"/>
    <p:sldId id="287" r:id="rId19"/>
    <p:sldId id="289" r:id="rId20"/>
    <p:sldId id="308" r:id="rId21"/>
    <p:sldId id="316" r:id="rId22"/>
    <p:sldId id="317" r:id="rId23"/>
    <p:sldId id="290" r:id="rId24"/>
    <p:sldId id="311" r:id="rId25"/>
    <p:sldId id="313" r:id="rId26"/>
    <p:sldId id="314" r:id="rId27"/>
    <p:sldId id="291" r:id="rId28"/>
    <p:sldId id="292" r:id="rId29"/>
    <p:sldId id="293" r:id="rId30"/>
    <p:sldId id="295" r:id="rId31"/>
    <p:sldId id="304" r:id="rId32"/>
    <p:sldId id="294" r:id="rId33"/>
    <p:sldId id="296" r:id="rId34"/>
    <p:sldId id="310" r:id="rId35"/>
    <p:sldId id="312" r:id="rId36"/>
    <p:sldId id="315" r:id="rId37"/>
    <p:sldId id="309" r:id="rId38"/>
    <p:sldId id="297" r:id="rId39"/>
    <p:sldId id="298" r:id="rId40"/>
    <p:sldId id="302" r:id="rId41"/>
    <p:sldId id="303" r:id="rId42"/>
    <p:sldId id="300" r:id="rId43"/>
    <p:sldId id="301" r:id="rId44"/>
    <p:sldId id="299"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84" d="100"/>
          <a:sy n="84" d="100"/>
        </p:scale>
        <p:origin x="142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657349" y="3694377"/>
            <a:ext cx="6858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5/2/15</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9"/>
            <a:ext cx="78867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29841" y="987434"/>
            <a:ext cx="78867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3" y="5186516"/>
            <a:ext cx="7885509"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5/2/15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29843" y="4489399"/>
            <a:ext cx="7885509"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5/2/15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5/2/15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833283" y="786824"/>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74"/>
            <a:ext cx="78867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629843" y="4850581"/>
            <a:ext cx="7885509"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5/2/15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9"/>
            <a:ext cx="78867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017602" y="2571750"/>
            <a:ext cx="21955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441000" y="1885950"/>
            <a:ext cx="220218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871781" y="1885950"/>
            <a:ext cx="2199085"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5871781" y="2571750"/>
            <a:ext cx="219908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5/2/15</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9"/>
            <a:ext cx="78867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99064" y="4873774"/>
            <a:ext cx="220503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426750" y="4297503"/>
            <a:ext cx="2197894"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425737" y="4873773"/>
            <a:ext cx="2200805"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853246" y="4297503"/>
            <a:ext cx="219908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853245"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853150" y="4873771"/>
            <a:ext cx="220199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5/2/15</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5/2/15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5/2/15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5/2/15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640899" y="3693678"/>
            <a:ext cx="6858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5/2/15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5/2/15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39882" y="1681163"/>
            <a:ext cx="3776661"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4739882" y="2505075"/>
            <a:ext cx="377666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5/2/15</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5/2/15</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5/2/15</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34"/>
            <a:ext cx="462915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0004" y="2057400"/>
            <a:ext cx="2739019"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5/2/15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34"/>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0004" y="2057400"/>
            <a:ext cx="2739019"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5/2/15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9"/>
            <a:ext cx="20574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5/2/15</a:t>
            </a:fld>
            <a:endParaRPr lang="en-US" dirty="0"/>
          </a:p>
        </p:txBody>
      </p:sp>
      <p:sp>
        <p:nvSpPr>
          <p:cNvPr id="5" name="Footer Placeholder 4"/>
          <p:cNvSpPr>
            <a:spLocks noGrp="1"/>
          </p:cNvSpPr>
          <p:nvPr>
            <p:ph type="ftr" sz="quarter" idx="3"/>
          </p:nvPr>
        </p:nvSpPr>
        <p:spPr>
          <a:xfrm>
            <a:off x="3028950" y="6356359"/>
            <a:ext cx="30861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6457950" y="6356359"/>
            <a:ext cx="20574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649"/>
            <a:ext cx="8956623" cy="1775978"/>
          </a:xfrm>
        </p:spPr>
        <p:txBody>
          <a:bodyPr>
            <a:noAutofit/>
          </a:bodyPr>
          <a:lstStyle/>
          <a:p>
            <a:pPr algn="ctr"/>
            <a:r>
              <a:rPr lang="en-US" sz="7200" dirty="0" smtClean="0"/>
              <a:t>Building Defenses </a:t>
            </a:r>
          </a:p>
          <a:p>
            <a:pPr algn="ctr"/>
            <a:r>
              <a:rPr lang="en-US" sz="7200" dirty="0" smtClean="0"/>
              <a:t>Against  Sexual Sin</a:t>
            </a:r>
          </a:p>
        </p:txBody>
      </p:sp>
      <p:sp>
        <p:nvSpPr>
          <p:cNvPr id="3" name="Subtitle 2"/>
          <p:cNvSpPr>
            <a:spLocks noGrp="1"/>
          </p:cNvSpPr>
          <p:nvPr>
            <p:ph type="subTitle" idx="1"/>
          </p:nvPr>
        </p:nvSpPr>
        <p:spPr>
          <a:xfrm>
            <a:off x="268572" y="5618768"/>
            <a:ext cx="8594361" cy="995837"/>
          </a:xfrm>
        </p:spPr>
        <p:txBody>
          <a:bodyPr>
            <a:noAutofit/>
          </a:bodyPr>
          <a:lstStyle/>
          <a:p>
            <a:pPr algn="ctr"/>
            <a:r>
              <a:rPr lang="en-US" dirty="0"/>
              <a:t>"</a:t>
            </a:r>
            <a:r>
              <a:rPr lang="en-US" dirty="0" smtClean="0"/>
              <a:t>And </a:t>
            </a:r>
            <a:r>
              <a:rPr lang="en-US" dirty="0"/>
              <a:t>everyone who has this hope fixed on Him purifies himself, just as He is pure</a:t>
            </a:r>
            <a:r>
              <a:rPr lang="en-US" dirty="0" smtClean="0"/>
              <a:t>." (</a:t>
            </a:r>
            <a:r>
              <a:rPr lang="en-US" dirty="0"/>
              <a:t>1 John 3:3)</a:t>
            </a:r>
          </a:p>
        </p:txBody>
      </p:sp>
      <p:pic>
        <p:nvPicPr>
          <p:cNvPr id="5" name="Picture 4"/>
          <p:cNvPicPr>
            <a:picLocks noChangeAspect="1"/>
          </p:cNvPicPr>
          <p:nvPr/>
        </p:nvPicPr>
        <p:blipFill>
          <a:blip r:embed="rId2"/>
          <a:stretch>
            <a:fillRect/>
          </a:stretch>
        </p:blipFill>
        <p:spPr>
          <a:xfrm>
            <a:off x="1249179" y="2376189"/>
            <a:ext cx="6608165" cy="3017729"/>
          </a:xfrm>
          <a:prstGeom prst="rect">
            <a:avLst/>
          </a:prstGeom>
        </p:spPr>
      </p:pic>
    </p:spTree>
    <p:extLst>
      <p:ext uri="{BB962C8B-B14F-4D97-AF65-F5344CB8AC3E}">
        <p14:creationId xmlns:p14="http://schemas.microsoft.com/office/powerpoint/2010/main" val="4917054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71951" y="3965439"/>
            <a:ext cx="4462444" cy="2598294"/>
          </a:xfrm>
          <a:prstGeom prst="rect">
            <a:avLst/>
          </a:prstGeom>
        </p:spPr>
      </p:pic>
      <p:sp>
        <p:nvSpPr>
          <p:cNvPr id="11" name="TextBox 10"/>
          <p:cNvSpPr txBox="1"/>
          <p:nvPr/>
        </p:nvSpPr>
        <p:spPr>
          <a:xfrm>
            <a:off x="199868" y="173715"/>
            <a:ext cx="8768319" cy="646331"/>
          </a:xfrm>
          <a:prstGeom prst="rect">
            <a:avLst/>
          </a:prstGeom>
          <a:noFill/>
        </p:spPr>
        <p:txBody>
          <a:bodyPr wrap="square" rtlCol="0">
            <a:spAutoFit/>
          </a:bodyPr>
          <a:lstStyle/>
          <a:p>
            <a:pPr lvl="0" algn="ctr"/>
            <a:r>
              <a:rPr lang="en-US" sz="3600" b="1" dirty="0">
                <a:solidFill>
                  <a:schemeClr val="tx2"/>
                </a:solidFill>
              </a:rPr>
              <a:t>#1: The Proper Attitude About Fornication</a:t>
            </a:r>
            <a:endParaRPr lang="en-US" sz="3600" dirty="0">
              <a:solidFill>
                <a:schemeClr val="tx2"/>
              </a:solidFill>
            </a:endParaRPr>
          </a:p>
        </p:txBody>
      </p:sp>
      <p:sp>
        <p:nvSpPr>
          <p:cNvPr id="10" name="TextBox 9"/>
          <p:cNvSpPr txBox="1"/>
          <p:nvPr/>
        </p:nvSpPr>
        <p:spPr>
          <a:xfrm>
            <a:off x="-25451" y="961581"/>
            <a:ext cx="4609478" cy="2862322"/>
          </a:xfrm>
          <a:prstGeom prst="rect">
            <a:avLst/>
          </a:prstGeom>
          <a:noFill/>
        </p:spPr>
        <p:txBody>
          <a:bodyPr wrap="square" rtlCol="0">
            <a:spAutoFit/>
          </a:bodyPr>
          <a:lstStyle/>
          <a:p>
            <a:pPr lvl="2"/>
            <a:r>
              <a:rPr lang="en-US" sz="3600" b="1"/>
              <a:t>Third, Realize it means Capture, Destruction, Slaughter and Death</a:t>
            </a:r>
            <a:r>
              <a:rPr lang="en-US" sz="3600" b="1" dirty="0"/>
              <a:t>!</a:t>
            </a:r>
            <a:endParaRPr lang="en-US" sz="3600" b="1"/>
          </a:p>
        </p:txBody>
      </p:sp>
      <p:sp>
        <p:nvSpPr>
          <p:cNvPr id="7" name="Rectangle 1"/>
          <p:cNvSpPr txBox="1"/>
          <p:nvPr/>
        </p:nvSpPr>
        <p:spPr>
          <a:xfrm>
            <a:off x="5109148" y="1937010"/>
            <a:ext cx="3684154" cy="3539430"/>
          </a:xfrm>
          <a:prstGeom prst="rect">
            <a:avLst/>
          </a:prstGeom>
        </p:spPr>
        <p:txBody>
          <a:bodyPr wrap="square">
            <a:spAutoFit/>
          </a:bodyPr>
          <a:lstStyle/>
          <a:p>
            <a:r>
              <a:rPr lang="en-US" sz="3200" dirty="0"/>
              <a:t>"Suddenly he follows her</a:t>
            </a:r>
          </a:p>
          <a:p>
            <a:r>
              <a:rPr lang="en-US" sz="3200" dirty="0"/>
              <a:t>As an ox goes to the slaughter,</a:t>
            </a:r>
          </a:p>
          <a:p>
            <a:r>
              <a:rPr lang="en-US" sz="3200" dirty="0"/>
              <a:t>Or as one in fetters to the discipline of a fool," (Proverbs 7:22)</a:t>
            </a:r>
          </a:p>
        </p:txBody>
      </p:sp>
    </p:spTree>
    <p:extLst>
      <p:ext uri="{BB962C8B-B14F-4D97-AF65-F5344CB8AC3E}">
        <p14:creationId xmlns:p14="http://schemas.microsoft.com/office/powerpoint/2010/main" val="12826485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71951" y="3965439"/>
            <a:ext cx="4462444" cy="2598294"/>
          </a:xfrm>
          <a:prstGeom prst="rect">
            <a:avLst/>
          </a:prstGeom>
        </p:spPr>
      </p:pic>
      <p:sp>
        <p:nvSpPr>
          <p:cNvPr id="11" name="TextBox 10"/>
          <p:cNvSpPr txBox="1"/>
          <p:nvPr/>
        </p:nvSpPr>
        <p:spPr>
          <a:xfrm>
            <a:off x="199868" y="173715"/>
            <a:ext cx="8768319" cy="646331"/>
          </a:xfrm>
          <a:prstGeom prst="rect">
            <a:avLst/>
          </a:prstGeom>
          <a:noFill/>
        </p:spPr>
        <p:txBody>
          <a:bodyPr wrap="square" rtlCol="0">
            <a:spAutoFit/>
          </a:bodyPr>
          <a:lstStyle/>
          <a:p>
            <a:pPr lvl="0" algn="ctr"/>
            <a:r>
              <a:rPr lang="en-US" sz="3600" b="1" dirty="0">
                <a:solidFill>
                  <a:schemeClr val="tx2"/>
                </a:solidFill>
              </a:rPr>
              <a:t>#1: The Proper Attitude About Fornication</a:t>
            </a:r>
            <a:endParaRPr lang="en-US" sz="3600" dirty="0">
              <a:solidFill>
                <a:schemeClr val="tx2"/>
              </a:solidFill>
            </a:endParaRPr>
          </a:p>
        </p:txBody>
      </p:sp>
      <p:sp>
        <p:nvSpPr>
          <p:cNvPr id="10" name="TextBox 9"/>
          <p:cNvSpPr txBox="1"/>
          <p:nvPr/>
        </p:nvSpPr>
        <p:spPr>
          <a:xfrm>
            <a:off x="-25451" y="961581"/>
            <a:ext cx="4609478" cy="2862322"/>
          </a:xfrm>
          <a:prstGeom prst="rect">
            <a:avLst/>
          </a:prstGeom>
          <a:noFill/>
        </p:spPr>
        <p:txBody>
          <a:bodyPr wrap="square" rtlCol="0">
            <a:spAutoFit/>
          </a:bodyPr>
          <a:lstStyle/>
          <a:p>
            <a:pPr lvl="2"/>
            <a:r>
              <a:rPr lang="en-US" sz="3600" b="1"/>
              <a:t>Third, Realize it means Capture, Destruction, Slaughter and Death</a:t>
            </a:r>
            <a:r>
              <a:rPr lang="en-US" sz="3600" b="1" dirty="0"/>
              <a:t>!</a:t>
            </a:r>
            <a:endParaRPr lang="en-US" sz="3600" b="1"/>
          </a:p>
        </p:txBody>
      </p:sp>
      <p:sp>
        <p:nvSpPr>
          <p:cNvPr id="6" name="Rectangle 2"/>
          <p:cNvSpPr txBox="1"/>
          <p:nvPr/>
        </p:nvSpPr>
        <p:spPr>
          <a:xfrm>
            <a:off x="4896788" y="866565"/>
            <a:ext cx="4071399" cy="6001643"/>
          </a:xfrm>
          <a:prstGeom prst="rect">
            <a:avLst/>
          </a:prstGeom>
        </p:spPr>
        <p:txBody>
          <a:bodyPr wrap="square">
            <a:spAutoFit/>
          </a:bodyPr>
          <a:lstStyle/>
          <a:p>
            <a:r>
              <a:rPr lang="en-US" sz="3100"/>
              <a:t>"25 Do not let your heart turn aside to her ways, Do not stray into her paths. 26 For many are the victims she has cast down, And numerous are all her slain. 27 Her house is the way to Sheol, Descending to the chambers of death." (Proverbs 7:25-27)</a:t>
            </a:r>
          </a:p>
        </p:txBody>
      </p:sp>
    </p:spTree>
    <p:extLst>
      <p:ext uri="{BB962C8B-B14F-4D97-AF65-F5344CB8AC3E}">
        <p14:creationId xmlns:p14="http://schemas.microsoft.com/office/powerpoint/2010/main" val="13360926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9394" y="2229770"/>
            <a:ext cx="3940782" cy="1200329"/>
          </a:xfrm>
          <a:prstGeom prst="rect">
            <a:avLst/>
          </a:prstGeom>
          <a:noFill/>
        </p:spPr>
        <p:txBody>
          <a:bodyPr wrap="square" rtlCol="0">
            <a:spAutoFit/>
          </a:bodyPr>
          <a:lstStyle/>
          <a:p>
            <a:pPr marL="800100" lvl="1" indent="-342900">
              <a:buFont typeface="Arial" charset="0"/>
              <a:buChar char="•"/>
            </a:pPr>
            <a:r>
              <a:rPr lang="en-US" sz="3600" dirty="0"/>
              <a:t>Realize how serious it is…</a:t>
            </a:r>
            <a:endParaRPr lang="en-US" sz="3600" dirty="0" smtClean="0"/>
          </a:p>
        </p:txBody>
      </p:sp>
      <p:sp>
        <p:nvSpPr>
          <p:cNvPr id="7" name="TextBox 6"/>
          <p:cNvSpPr txBox="1"/>
          <p:nvPr/>
        </p:nvSpPr>
        <p:spPr>
          <a:xfrm>
            <a:off x="4734395" y="1355386"/>
            <a:ext cx="3778388" cy="1754326"/>
          </a:xfrm>
          <a:prstGeom prst="rect">
            <a:avLst/>
          </a:prstGeom>
          <a:noFill/>
        </p:spPr>
        <p:txBody>
          <a:bodyPr wrap="square" rtlCol="0">
            <a:spAutoFit/>
          </a:bodyPr>
          <a:lstStyle/>
          <a:p>
            <a:pPr marL="800100" lvl="1" indent="-342900">
              <a:buFont typeface="Arial" charset="0"/>
              <a:buChar char="•"/>
            </a:pPr>
            <a:r>
              <a:rPr lang="en-US" sz="3600" dirty="0" smtClean="0"/>
              <a:t>Realize it's something we need to Flee!</a:t>
            </a:r>
            <a:endParaRPr lang="en-US" sz="3600" dirty="0"/>
          </a:p>
        </p:txBody>
      </p:sp>
      <p:sp>
        <p:nvSpPr>
          <p:cNvPr id="2" name="TextBox 1"/>
          <p:cNvSpPr txBox="1"/>
          <p:nvPr/>
        </p:nvSpPr>
        <p:spPr>
          <a:xfrm>
            <a:off x="482843" y="1160464"/>
            <a:ext cx="3175000" cy="646331"/>
          </a:xfrm>
          <a:prstGeom prst="rect">
            <a:avLst/>
          </a:prstGeom>
          <a:noFill/>
        </p:spPr>
        <p:txBody>
          <a:bodyPr wrap="square" rtlCol="0">
            <a:spAutoFit/>
          </a:bodyPr>
          <a:lstStyle/>
          <a:p>
            <a:r>
              <a:rPr lang="en-US" sz="3600"/>
              <a:t>In Summary…. </a:t>
            </a:r>
          </a:p>
        </p:txBody>
      </p:sp>
      <p:sp>
        <p:nvSpPr>
          <p:cNvPr id="8" name="TextBox 7"/>
          <p:cNvSpPr txBox="1"/>
          <p:nvPr/>
        </p:nvSpPr>
        <p:spPr>
          <a:xfrm>
            <a:off x="199868" y="173715"/>
            <a:ext cx="8768319" cy="646331"/>
          </a:xfrm>
          <a:prstGeom prst="rect">
            <a:avLst/>
          </a:prstGeom>
          <a:noFill/>
        </p:spPr>
        <p:txBody>
          <a:bodyPr wrap="square" rtlCol="0">
            <a:spAutoFit/>
          </a:bodyPr>
          <a:lstStyle/>
          <a:p>
            <a:pPr lvl="0" algn="ctr"/>
            <a:r>
              <a:rPr lang="en-US" sz="3600" b="1" dirty="0">
                <a:solidFill>
                  <a:schemeClr val="tx2"/>
                </a:solidFill>
              </a:rPr>
              <a:t>#1: The Proper Attitude About Fornication</a:t>
            </a:r>
            <a:endParaRPr lang="en-US" sz="3600" dirty="0">
              <a:solidFill>
                <a:schemeClr val="tx2"/>
              </a:solidFill>
            </a:endParaRPr>
          </a:p>
        </p:txBody>
      </p:sp>
      <p:pic>
        <p:nvPicPr>
          <p:cNvPr id="10" name="Picture 9"/>
          <p:cNvPicPr>
            <a:picLocks noChangeAspect="1"/>
          </p:cNvPicPr>
          <p:nvPr/>
        </p:nvPicPr>
        <p:blipFill>
          <a:blip r:embed="rId2"/>
          <a:stretch>
            <a:fillRect/>
          </a:stretch>
        </p:blipFill>
        <p:spPr>
          <a:xfrm>
            <a:off x="271951" y="3965439"/>
            <a:ext cx="4462444" cy="2598294"/>
          </a:xfrm>
          <a:prstGeom prst="rect">
            <a:avLst/>
          </a:prstGeom>
        </p:spPr>
      </p:pic>
      <p:sp>
        <p:nvSpPr>
          <p:cNvPr id="13" name="TextBox 12"/>
          <p:cNvSpPr txBox="1"/>
          <p:nvPr/>
        </p:nvSpPr>
        <p:spPr>
          <a:xfrm>
            <a:off x="4219245" y="3532687"/>
            <a:ext cx="4525018" cy="2862322"/>
          </a:xfrm>
          <a:prstGeom prst="rect">
            <a:avLst/>
          </a:prstGeom>
          <a:noFill/>
        </p:spPr>
        <p:txBody>
          <a:bodyPr wrap="square" rtlCol="0">
            <a:spAutoFit/>
          </a:bodyPr>
          <a:lstStyle/>
          <a:p>
            <a:pPr marL="1371600" lvl="2" indent="-457200">
              <a:buFont typeface="Arial" charset="0"/>
              <a:buChar char="•"/>
            </a:pPr>
            <a:r>
              <a:rPr lang="en-US" sz="3600"/>
              <a:t>Realize it means Capture, Destruction, Slaughter and Death</a:t>
            </a:r>
            <a:r>
              <a:rPr lang="en-US" sz="3600" dirty="0"/>
              <a:t>!</a:t>
            </a:r>
            <a:endParaRPr lang="en-US" sz="3600"/>
          </a:p>
        </p:txBody>
      </p:sp>
    </p:spTree>
    <p:extLst>
      <p:ext uri="{BB962C8B-B14F-4D97-AF65-F5344CB8AC3E}">
        <p14:creationId xmlns:p14="http://schemas.microsoft.com/office/powerpoint/2010/main" val="7684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txBox="1"/>
          <p:nvPr/>
        </p:nvSpPr>
        <p:spPr>
          <a:xfrm>
            <a:off x="304429" y="387373"/>
            <a:ext cx="8402357" cy="646331"/>
          </a:xfrm>
          <a:prstGeom prst="rect">
            <a:avLst/>
          </a:prstGeom>
        </p:spPr>
        <p:txBody>
          <a:bodyPr wrap="square">
            <a:spAutoFit/>
          </a:bodyPr>
          <a:lstStyle/>
          <a:p>
            <a:pPr lvl="1" algn="ctr"/>
            <a:r>
              <a:rPr lang="en-US" sz="3600" b="1">
                <a:solidFill>
                  <a:schemeClr val="tx2"/>
                </a:solidFill>
              </a:rPr>
              <a:t>#2: Be Content with God’s Way</a:t>
            </a:r>
          </a:p>
        </p:txBody>
      </p:sp>
      <p:sp>
        <p:nvSpPr>
          <p:cNvPr id="7" name="Text Placeholder 3"/>
          <p:cNvSpPr>
            <a:spLocks noGrp="1"/>
          </p:cNvSpPr>
          <p:nvPr>
            <p:ph type="body" sz="half" idx="2"/>
          </p:nvPr>
        </p:nvSpPr>
        <p:spPr>
          <a:xfrm>
            <a:off x="2171905" y="3788678"/>
            <a:ext cx="6359995" cy="1220535"/>
          </a:xfrm>
        </p:spPr>
        <p:txBody>
          <a:bodyPr>
            <a:noAutofit/>
          </a:bodyPr>
          <a:lstStyle/>
          <a:p>
            <a:pPr marL="1257300" lvl="2" indent="-342900">
              <a:buFont typeface="Arial" charset="0"/>
              <a:buChar char="•"/>
            </a:pPr>
            <a:r>
              <a:rPr lang="en-US" sz="3200"/>
              <a:t>Be satisfied with your spouse (Proverbs 5:15-19)</a:t>
            </a:r>
          </a:p>
        </p:txBody>
      </p:sp>
      <p:sp>
        <p:nvSpPr>
          <p:cNvPr id="9" name="Rectangle 8"/>
          <p:cNvSpPr txBox="1"/>
          <p:nvPr/>
        </p:nvSpPr>
        <p:spPr>
          <a:xfrm>
            <a:off x="2171905" y="1877285"/>
            <a:ext cx="6447438" cy="1077218"/>
          </a:xfrm>
          <a:prstGeom prst="rect">
            <a:avLst/>
          </a:prstGeom>
        </p:spPr>
        <p:txBody>
          <a:bodyPr wrap="square">
            <a:spAutoFit/>
          </a:bodyPr>
          <a:lstStyle/>
          <a:p>
            <a:pPr marL="1257300" lvl="2" indent="-342900">
              <a:buFont typeface="Arial" charset="0"/>
              <a:buChar char="•"/>
            </a:pPr>
            <a:r>
              <a:rPr lang="en-US" sz="3200"/>
              <a:t>“Do not desire her beauty…” (Proverbs 6:25)</a:t>
            </a:r>
          </a:p>
        </p:txBody>
      </p:sp>
      <p:pic>
        <p:nvPicPr>
          <p:cNvPr id="2" name="Picture 1"/>
          <p:cNvPicPr>
            <a:picLocks noChangeAspect="1"/>
          </p:cNvPicPr>
          <p:nvPr/>
        </p:nvPicPr>
        <p:blipFill>
          <a:blip r:embed="rId2"/>
          <a:stretch>
            <a:fillRect/>
          </a:stretch>
        </p:blipFill>
        <p:spPr>
          <a:xfrm>
            <a:off x="304429" y="2954503"/>
            <a:ext cx="2242639" cy="3684828"/>
          </a:xfrm>
          <a:prstGeom prst="rect">
            <a:avLst/>
          </a:prstGeom>
        </p:spPr>
      </p:pic>
    </p:spTree>
    <p:extLst>
      <p:ext uri="{BB962C8B-B14F-4D97-AF65-F5344CB8AC3E}">
        <p14:creationId xmlns:p14="http://schemas.microsoft.com/office/powerpoint/2010/main" val="187685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p:nvPr/>
        </p:nvSpPr>
        <p:spPr>
          <a:xfrm>
            <a:off x="562130" y="399557"/>
            <a:ext cx="7969771" cy="6001643"/>
          </a:xfrm>
          <a:prstGeom prst="rect">
            <a:avLst/>
          </a:prstGeom>
        </p:spPr>
        <p:txBody>
          <a:bodyPr wrap="square">
            <a:spAutoFit/>
          </a:bodyPr>
          <a:lstStyle/>
          <a:p>
            <a:r>
              <a:rPr lang="en-US" sz="3200" b="1"/>
              <a:t>Proverbs 5:15-19</a:t>
            </a:r>
          </a:p>
          <a:p>
            <a:r>
              <a:rPr lang="en-US" sz="3200"/>
              <a:t>"15 Drink water from your own cistern</a:t>
            </a:r>
          </a:p>
          <a:p>
            <a:r>
              <a:rPr lang="en-US" sz="3200"/>
              <a:t>And fresh water from your own well.</a:t>
            </a:r>
          </a:p>
          <a:p>
            <a:r>
              <a:rPr lang="en-US" sz="3200"/>
              <a:t>16 Should your springs be dispersed abroad,</a:t>
            </a:r>
          </a:p>
          <a:p>
            <a:r>
              <a:rPr lang="en-US" sz="3200"/>
              <a:t>Streams of water in the streets?</a:t>
            </a:r>
          </a:p>
          <a:p>
            <a:r>
              <a:rPr lang="en-US" sz="3200"/>
              <a:t>17 Let them be yours alone</a:t>
            </a:r>
          </a:p>
          <a:p>
            <a:r>
              <a:rPr lang="en-US" sz="3200"/>
              <a:t>And not for strangers with you.</a:t>
            </a:r>
          </a:p>
          <a:p>
            <a:r>
              <a:rPr lang="en-US" sz="3200"/>
              <a:t>18 Let your fountain be blessed,</a:t>
            </a:r>
          </a:p>
          <a:p>
            <a:r>
              <a:rPr lang="en-US" sz="3200"/>
              <a:t>And rejoice in the wife of your youth.</a:t>
            </a:r>
          </a:p>
          <a:p>
            <a:r>
              <a:rPr lang="en-US" sz="3200"/>
              <a:t>19 As a loving hind and a graceful doe,</a:t>
            </a:r>
          </a:p>
          <a:p>
            <a:r>
              <a:rPr lang="en-US" sz="3200"/>
              <a:t>Let her breasts satisfy you at all times;</a:t>
            </a:r>
          </a:p>
          <a:p>
            <a:r>
              <a:rPr lang="en-US" sz="3200"/>
              <a:t>Be exhilarated always with her love."</a:t>
            </a:r>
          </a:p>
        </p:txBody>
      </p:sp>
    </p:spTree>
    <p:extLst>
      <p:ext uri="{BB962C8B-B14F-4D97-AF65-F5344CB8AC3E}">
        <p14:creationId xmlns:p14="http://schemas.microsoft.com/office/powerpoint/2010/main" val="1477759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txBox="1"/>
          <p:nvPr/>
        </p:nvSpPr>
        <p:spPr>
          <a:xfrm>
            <a:off x="304429" y="387373"/>
            <a:ext cx="8402357" cy="646331"/>
          </a:xfrm>
          <a:prstGeom prst="rect">
            <a:avLst/>
          </a:prstGeom>
        </p:spPr>
        <p:txBody>
          <a:bodyPr wrap="square">
            <a:spAutoFit/>
          </a:bodyPr>
          <a:lstStyle/>
          <a:p>
            <a:pPr lvl="1" algn="ctr"/>
            <a:r>
              <a:rPr lang="en-US" sz="3600" b="1">
                <a:solidFill>
                  <a:schemeClr val="tx2"/>
                </a:solidFill>
              </a:rPr>
              <a:t>#2: Be Content with God’s Way</a:t>
            </a:r>
          </a:p>
        </p:txBody>
      </p:sp>
      <p:sp>
        <p:nvSpPr>
          <p:cNvPr id="11" name="Text Placeholder 3"/>
          <p:cNvSpPr txBox="1">
            <a:spLocks/>
          </p:cNvSpPr>
          <p:nvPr/>
        </p:nvSpPr>
        <p:spPr>
          <a:xfrm>
            <a:off x="2310982" y="1710253"/>
            <a:ext cx="6358329" cy="67839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lvl="2"/>
            <a:r>
              <a:rPr lang="en-US" sz="3600" b="1"/>
              <a:t>Marriage bed honorable…</a:t>
            </a:r>
          </a:p>
        </p:txBody>
      </p:sp>
      <p:sp>
        <p:nvSpPr>
          <p:cNvPr id="12" name="Rectangle 8"/>
          <p:cNvSpPr txBox="1"/>
          <p:nvPr/>
        </p:nvSpPr>
        <p:spPr>
          <a:xfrm>
            <a:off x="3697575" y="2718330"/>
            <a:ext cx="4771869" cy="3046988"/>
          </a:xfrm>
          <a:prstGeom prst="rect">
            <a:avLst/>
          </a:prstGeom>
        </p:spPr>
        <p:txBody>
          <a:bodyPr wrap="square">
            <a:spAutoFit/>
          </a:bodyPr>
          <a:lstStyle/>
          <a:p>
            <a:pPr marL="0" lvl="2"/>
            <a:r>
              <a:rPr lang="en-US" sz="3200"/>
              <a:t>"Marriage is to be held in honor among all, and the marriage bed is to be undefiled; for fornicators and adulterers God will judge." (Hebrews 13:4)</a:t>
            </a:r>
          </a:p>
        </p:txBody>
      </p:sp>
      <p:pic>
        <p:nvPicPr>
          <p:cNvPr id="6" name="Picture 5"/>
          <p:cNvPicPr>
            <a:picLocks noChangeAspect="1"/>
          </p:cNvPicPr>
          <p:nvPr/>
        </p:nvPicPr>
        <p:blipFill>
          <a:blip r:embed="rId2"/>
          <a:stretch>
            <a:fillRect/>
          </a:stretch>
        </p:blipFill>
        <p:spPr>
          <a:xfrm>
            <a:off x="304429" y="2954503"/>
            <a:ext cx="2242639" cy="3684828"/>
          </a:xfrm>
          <a:prstGeom prst="rect">
            <a:avLst/>
          </a:prstGeom>
        </p:spPr>
      </p:pic>
    </p:spTree>
    <p:extLst>
      <p:ext uri="{BB962C8B-B14F-4D97-AF65-F5344CB8AC3E}">
        <p14:creationId xmlns:p14="http://schemas.microsoft.com/office/powerpoint/2010/main" val="2791213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txBox="1"/>
          <p:nvPr/>
        </p:nvSpPr>
        <p:spPr>
          <a:xfrm>
            <a:off x="304429" y="387373"/>
            <a:ext cx="8402357" cy="646331"/>
          </a:xfrm>
          <a:prstGeom prst="rect">
            <a:avLst/>
          </a:prstGeom>
        </p:spPr>
        <p:txBody>
          <a:bodyPr wrap="square">
            <a:spAutoFit/>
          </a:bodyPr>
          <a:lstStyle/>
          <a:p>
            <a:pPr lvl="1"/>
            <a:r>
              <a:rPr lang="en-US" sz="3600" b="1">
                <a:solidFill>
                  <a:schemeClr val="tx2"/>
                </a:solidFill>
              </a:rPr>
              <a:t>#3: Commit to Education and Training</a:t>
            </a:r>
            <a:r>
              <a:rPr lang="en-US" sz="3600">
                <a:solidFill>
                  <a:schemeClr val="tx2"/>
                </a:solidFill>
                <a:effectLst/>
              </a:rPr>
              <a:t> </a:t>
            </a:r>
            <a:endParaRPr lang="en-US" sz="3600" b="1">
              <a:solidFill>
                <a:schemeClr val="tx2"/>
              </a:solidFill>
            </a:endParaRPr>
          </a:p>
        </p:txBody>
      </p:sp>
      <p:sp>
        <p:nvSpPr>
          <p:cNvPr id="12" name="Rectangle 8"/>
          <p:cNvSpPr txBox="1"/>
          <p:nvPr/>
        </p:nvSpPr>
        <p:spPr>
          <a:xfrm>
            <a:off x="112916" y="1375110"/>
            <a:ext cx="8785381" cy="1569660"/>
          </a:xfrm>
          <a:prstGeom prst="rect">
            <a:avLst/>
          </a:prstGeom>
        </p:spPr>
        <p:txBody>
          <a:bodyPr wrap="square">
            <a:spAutoFit/>
          </a:bodyPr>
          <a:lstStyle/>
          <a:p>
            <a:pPr lvl="1"/>
            <a:r>
              <a:rPr lang="en-US" sz="3200"/>
              <a:t>A process of learning and training, like learning a sport, new skill such as sewing or cooking, hunt/fish…. Or how to drive a car… </a:t>
            </a:r>
          </a:p>
        </p:txBody>
      </p:sp>
      <p:pic>
        <p:nvPicPr>
          <p:cNvPr id="2" name="Picture 1"/>
          <p:cNvPicPr>
            <a:picLocks noChangeAspect="1"/>
          </p:cNvPicPr>
          <p:nvPr/>
        </p:nvPicPr>
        <p:blipFill>
          <a:blip r:embed="rId2"/>
          <a:stretch>
            <a:fillRect/>
          </a:stretch>
        </p:blipFill>
        <p:spPr>
          <a:xfrm>
            <a:off x="304430" y="3286177"/>
            <a:ext cx="4317538" cy="3234229"/>
          </a:xfrm>
          <a:prstGeom prst="rect">
            <a:avLst/>
          </a:prstGeom>
        </p:spPr>
      </p:pic>
      <p:sp>
        <p:nvSpPr>
          <p:cNvPr id="5" name="Rectangle 8"/>
          <p:cNvSpPr txBox="1"/>
          <p:nvPr/>
        </p:nvSpPr>
        <p:spPr>
          <a:xfrm>
            <a:off x="5034638" y="4275569"/>
            <a:ext cx="3750743" cy="1200329"/>
          </a:xfrm>
          <a:prstGeom prst="rect">
            <a:avLst/>
          </a:prstGeom>
        </p:spPr>
        <p:txBody>
          <a:bodyPr wrap="square">
            <a:spAutoFit/>
          </a:bodyPr>
          <a:lstStyle/>
          <a:p>
            <a:pPr lvl="1"/>
            <a:r>
              <a:rPr lang="en-US" sz="3600" b="1"/>
              <a:t>Knowing how things “work”</a:t>
            </a:r>
          </a:p>
        </p:txBody>
      </p:sp>
    </p:spTree>
    <p:extLst>
      <p:ext uri="{BB962C8B-B14F-4D97-AF65-F5344CB8AC3E}">
        <p14:creationId xmlns:p14="http://schemas.microsoft.com/office/powerpoint/2010/main" val="11959501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txBox="1"/>
          <p:nvPr/>
        </p:nvSpPr>
        <p:spPr>
          <a:xfrm>
            <a:off x="304429" y="187504"/>
            <a:ext cx="8402357" cy="646331"/>
          </a:xfrm>
          <a:prstGeom prst="rect">
            <a:avLst/>
          </a:prstGeom>
        </p:spPr>
        <p:txBody>
          <a:bodyPr wrap="square">
            <a:spAutoFit/>
          </a:bodyPr>
          <a:lstStyle/>
          <a:p>
            <a:pPr lvl="1"/>
            <a:r>
              <a:rPr lang="en-US" sz="3600" b="1">
                <a:solidFill>
                  <a:schemeClr val="tx2"/>
                </a:solidFill>
              </a:rPr>
              <a:t>#3: Commit to Education and Training</a:t>
            </a:r>
            <a:r>
              <a:rPr lang="en-US" sz="3600">
                <a:solidFill>
                  <a:schemeClr val="tx2"/>
                </a:solidFill>
                <a:effectLst/>
              </a:rPr>
              <a:t> </a:t>
            </a:r>
            <a:endParaRPr lang="en-US" sz="3600" b="1">
              <a:solidFill>
                <a:schemeClr val="tx2"/>
              </a:solidFill>
            </a:endParaRPr>
          </a:p>
        </p:txBody>
      </p:sp>
      <p:pic>
        <p:nvPicPr>
          <p:cNvPr id="2" name="Picture 1"/>
          <p:cNvPicPr>
            <a:picLocks noChangeAspect="1"/>
          </p:cNvPicPr>
          <p:nvPr/>
        </p:nvPicPr>
        <p:blipFill>
          <a:blip r:embed="rId2"/>
          <a:stretch>
            <a:fillRect/>
          </a:stretch>
        </p:blipFill>
        <p:spPr>
          <a:xfrm>
            <a:off x="287332" y="3286177"/>
            <a:ext cx="4334635" cy="3247036"/>
          </a:xfrm>
          <a:prstGeom prst="rect">
            <a:avLst/>
          </a:prstGeom>
        </p:spPr>
      </p:pic>
      <p:sp>
        <p:nvSpPr>
          <p:cNvPr id="3" name="TextBox 2"/>
          <p:cNvSpPr txBox="1"/>
          <p:nvPr/>
        </p:nvSpPr>
        <p:spPr>
          <a:xfrm>
            <a:off x="304429" y="977853"/>
            <a:ext cx="4529899" cy="1754326"/>
          </a:xfrm>
          <a:prstGeom prst="rect">
            <a:avLst/>
          </a:prstGeom>
          <a:noFill/>
        </p:spPr>
        <p:txBody>
          <a:bodyPr wrap="square" rtlCol="0">
            <a:spAutoFit/>
          </a:bodyPr>
          <a:lstStyle/>
          <a:p>
            <a:pPr marL="0" lvl="1"/>
            <a:r>
              <a:rPr lang="en-US" sz="3600"/>
              <a:t>Uneducated/untrained person… their end is destruction!</a:t>
            </a:r>
          </a:p>
        </p:txBody>
      </p:sp>
      <p:sp>
        <p:nvSpPr>
          <p:cNvPr id="4" name="Rectangle 3"/>
          <p:cNvSpPr txBox="1"/>
          <p:nvPr/>
        </p:nvSpPr>
        <p:spPr>
          <a:xfrm>
            <a:off x="4834328" y="2230095"/>
            <a:ext cx="4132803" cy="4031873"/>
          </a:xfrm>
          <a:prstGeom prst="rect">
            <a:avLst/>
          </a:prstGeom>
        </p:spPr>
        <p:txBody>
          <a:bodyPr wrap="square">
            <a:spAutoFit/>
          </a:bodyPr>
          <a:lstStyle/>
          <a:p>
            <a:r>
              <a:rPr lang="en-US" sz="3200" dirty="0" smtClean="0"/>
              <a:t>“6 </a:t>
            </a:r>
            <a:r>
              <a:rPr lang="en-US" sz="3200" dirty="0"/>
              <a:t>For at the window of my house I looked out through my lattice,</a:t>
            </a:r>
          </a:p>
          <a:p>
            <a:r>
              <a:rPr lang="en-US" sz="3200" dirty="0"/>
              <a:t>7 And I saw among the naïve, And discerned among the youths</a:t>
            </a:r>
          </a:p>
          <a:p>
            <a:r>
              <a:rPr lang="en-US" sz="3200" dirty="0"/>
              <a:t>A young man lacking sense</a:t>
            </a:r>
            <a:r>
              <a:rPr lang="en-US" sz="3200" dirty="0" smtClean="0"/>
              <a:t>,” (</a:t>
            </a:r>
            <a:r>
              <a:rPr lang="en-US" sz="3200" dirty="0"/>
              <a:t>Proverbs 7:6-7)</a:t>
            </a:r>
          </a:p>
        </p:txBody>
      </p:sp>
    </p:spTree>
    <p:extLst>
      <p:ext uri="{BB962C8B-B14F-4D97-AF65-F5344CB8AC3E}">
        <p14:creationId xmlns:p14="http://schemas.microsoft.com/office/powerpoint/2010/main" val="151090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txBox="1"/>
          <p:nvPr/>
        </p:nvSpPr>
        <p:spPr>
          <a:xfrm>
            <a:off x="304429" y="187504"/>
            <a:ext cx="8402357" cy="646331"/>
          </a:xfrm>
          <a:prstGeom prst="rect">
            <a:avLst/>
          </a:prstGeom>
        </p:spPr>
        <p:txBody>
          <a:bodyPr wrap="square">
            <a:spAutoFit/>
          </a:bodyPr>
          <a:lstStyle/>
          <a:p>
            <a:pPr lvl="1"/>
            <a:r>
              <a:rPr lang="en-US" sz="3600" b="1">
                <a:solidFill>
                  <a:schemeClr val="tx2"/>
                </a:solidFill>
              </a:rPr>
              <a:t>#3: Commit to Education and Training</a:t>
            </a:r>
            <a:r>
              <a:rPr lang="en-US" sz="3600">
                <a:solidFill>
                  <a:schemeClr val="tx2"/>
                </a:solidFill>
                <a:effectLst/>
              </a:rPr>
              <a:t> </a:t>
            </a:r>
            <a:endParaRPr lang="en-US" sz="3600" b="1">
              <a:solidFill>
                <a:schemeClr val="tx2"/>
              </a:solidFill>
            </a:endParaRPr>
          </a:p>
        </p:txBody>
      </p:sp>
      <p:sp>
        <p:nvSpPr>
          <p:cNvPr id="3" name="TextBox 2"/>
          <p:cNvSpPr txBox="1"/>
          <p:nvPr/>
        </p:nvSpPr>
        <p:spPr>
          <a:xfrm>
            <a:off x="228600" y="993783"/>
            <a:ext cx="8686800" cy="646331"/>
          </a:xfrm>
          <a:prstGeom prst="rect">
            <a:avLst/>
          </a:prstGeom>
          <a:noFill/>
        </p:spPr>
        <p:txBody>
          <a:bodyPr wrap="square" rtlCol="0">
            <a:spAutoFit/>
          </a:bodyPr>
          <a:lstStyle/>
          <a:p>
            <a:pPr lvl="1"/>
            <a:r>
              <a:rPr lang="en-US" sz="3600" b="1" dirty="0" smtClean="0"/>
              <a:t>Progression in Training… </a:t>
            </a:r>
          </a:p>
        </p:txBody>
      </p:sp>
      <p:sp>
        <p:nvSpPr>
          <p:cNvPr id="4" name="Rectangle 3"/>
          <p:cNvSpPr txBox="1"/>
          <p:nvPr/>
        </p:nvSpPr>
        <p:spPr>
          <a:xfrm>
            <a:off x="356616" y="2971800"/>
            <a:ext cx="8611693" cy="3539430"/>
          </a:xfrm>
          <a:prstGeom prst="rect">
            <a:avLst/>
          </a:prstGeom>
        </p:spPr>
        <p:txBody>
          <a:bodyPr wrap="square">
            <a:spAutoFit/>
          </a:bodyPr>
          <a:lstStyle/>
          <a:p>
            <a:r>
              <a:rPr lang="en-US" sz="3200" dirty="0" smtClean="0"/>
              <a:t>“10 </a:t>
            </a:r>
            <a:r>
              <a:rPr lang="en-US" sz="3200" dirty="0"/>
              <a:t>Hear, my son, and accept my </a:t>
            </a:r>
            <a:r>
              <a:rPr lang="en-US" sz="3200" dirty="0" smtClean="0"/>
              <a:t>sayings And </a:t>
            </a:r>
            <a:r>
              <a:rPr lang="en-US" sz="3200" dirty="0"/>
              <a:t>the years of your life will be many</a:t>
            </a:r>
            <a:r>
              <a:rPr lang="en-US" sz="3200" dirty="0" smtClean="0"/>
              <a:t>. 11 </a:t>
            </a:r>
            <a:r>
              <a:rPr lang="en-US" sz="3200" dirty="0"/>
              <a:t>I have </a:t>
            </a:r>
            <a:r>
              <a:rPr lang="en-US" sz="3200" b="1" u="sng" dirty="0"/>
              <a:t>directed</a:t>
            </a:r>
            <a:r>
              <a:rPr lang="en-US" sz="3200" dirty="0"/>
              <a:t> you in the way of wisdom</a:t>
            </a:r>
            <a:r>
              <a:rPr lang="en-US" sz="3200" dirty="0" smtClean="0"/>
              <a:t>; I </a:t>
            </a:r>
            <a:r>
              <a:rPr lang="en-US" sz="3200" dirty="0"/>
              <a:t>have </a:t>
            </a:r>
            <a:r>
              <a:rPr lang="en-US" sz="3200" b="1" u="sng" dirty="0"/>
              <a:t>led</a:t>
            </a:r>
            <a:r>
              <a:rPr lang="en-US" sz="3200" dirty="0"/>
              <a:t> you in upright paths</a:t>
            </a:r>
            <a:r>
              <a:rPr lang="en-US" sz="3200" dirty="0" smtClean="0"/>
              <a:t>. 12 </a:t>
            </a:r>
            <a:r>
              <a:rPr lang="en-US" sz="3200" dirty="0"/>
              <a:t>When you </a:t>
            </a:r>
            <a:r>
              <a:rPr lang="en-US" sz="3200" b="1" u="sng" dirty="0"/>
              <a:t>walk</a:t>
            </a:r>
            <a:r>
              <a:rPr lang="en-US" sz="3200" dirty="0"/>
              <a:t>, your steps will not be impeded</a:t>
            </a:r>
            <a:r>
              <a:rPr lang="en-US" sz="3200" dirty="0" smtClean="0"/>
              <a:t>; And </a:t>
            </a:r>
            <a:r>
              <a:rPr lang="en-US" sz="3200" dirty="0"/>
              <a:t>if you </a:t>
            </a:r>
            <a:r>
              <a:rPr lang="en-US" sz="3200" b="1" u="sng" dirty="0"/>
              <a:t>run</a:t>
            </a:r>
            <a:r>
              <a:rPr lang="en-US" sz="3200" dirty="0"/>
              <a:t>, you will not stumble</a:t>
            </a:r>
            <a:r>
              <a:rPr lang="en-US" sz="3200" dirty="0" smtClean="0"/>
              <a:t>. 13 </a:t>
            </a:r>
            <a:r>
              <a:rPr lang="en-US" sz="3200" dirty="0"/>
              <a:t>Take hold of instruction; do not let go</a:t>
            </a:r>
            <a:r>
              <a:rPr lang="en-US" sz="3200" dirty="0" smtClean="0"/>
              <a:t>. Guard </a:t>
            </a:r>
            <a:r>
              <a:rPr lang="en-US" sz="3200" dirty="0"/>
              <a:t>her, for she is your life</a:t>
            </a:r>
            <a:r>
              <a:rPr lang="en-US" sz="3200" dirty="0" smtClean="0"/>
              <a:t>.” (Proverbs 4:10-13)</a:t>
            </a:r>
            <a:endParaRPr lang="en-US" sz="3200" dirty="0"/>
          </a:p>
        </p:txBody>
      </p:sp>
      <p:sp>
        <p:nvSpPr>
          <p:cNvPr id="5" name="Rectangle 4"/>
          <p:cNvSpPr/>
          <p:nvPr/>
        </p:nvSpPr>
        <p:spPr>
          <a:xfrm>
            <a:off x="281663" y="1737641"/>
            <a:ext cx="4572000" cy="646331"/>
          </a:xfrm>
          <a:prstGeom prst="rect">
            <a:avLst/>
          </a:prstGeom>
        </p:spPr>
        <p:txBody>
          <a:bodyPr>
            <a:spAutoFit/>
          </a:bodyPr>
          <a:lstStyle/>
          <a:p>
            <a:pPr lvl="1"/>
            <a:r>
              <a:rPr lang="en-US" sz="3600" i="1" dirty="0" smtClean="0"/>
              <a:t>Directed…</a:t>
            </a:r>
            <a:endParaRPr lang="en-US" sz="3600" i="1" dirty="0"/>
          </a:p>
        </p:txBody>
      </p:sp>
      <p:sp>
        <p:nvSpPr>
          <p:cNvPr id="6" name="Rectangle 5"/>
          <p:cNvSpPr/>
          <p:nvPr/>
        </p:nvSpPr>
        <p:spPr>
          <a:xfrm>
            <a:off x="2567663" y="1904776"/>
            <a:ext cx="4572000" cy="646331"/>
          </a:xfrm>
          <a:prstGeom prst="rect">
            <a:avLst/>
          </a:prstGeom>
        </p:spPr>
        <p:txBody>
          <a:bodyPr>
            <a:spAutoFit/>
          </a:bodyPr>
          <a:lstStyle/>
          <a:p>
            <a:pPr lvl="1"/>
            <a:r>
              <a:rPr lang="en-US" sz="3600" i="1" dirty="0" smtClean="0"/>
              <a:t>Led…</a:t>
            </a:r>
            <a:endParaRPr lang="en-US" sz="3600" i="1" dirty="0"/>
          </a:p>
        </p:txBody>
      </p:sp>
      <p:sp>
        <p:nvSpPr>
          <p:cNvPr id="7" name="Rectangle 6"/>
          <p:cNvSpPr/>
          <p:nvPr/>
        </p:nvSpPr>
        <p:spPr>
          <a:xfrm>
            <a:off x="4134786" y="2060806"/>
            <a:ext cx="4572000" cy="646331"/>
          </a:xfrm>
          <a:prstGeom prst="rect">
            <a:avLst/>
          </a:prstGeom>
        </p:spPr>
        <p:txBody>
          <a:bodyPr>
            <a:spAutoFit/>
          </a:bodyPr>
          <a:lstStyle/>
          <a:p>
            <a:pPr lvl="1"/>
            <a:r>
              <a:rPr lang="en-US" sz="3600" i="1" dirty="0" smtClean="0"/>
              <a:t>Walk…</a:t>
            </a:r>
            <a:endParaRPr lang="en-US" sz="3600" i="1" dirty="0"/>
          </a:p>
        </p:txBody>
      </p:sp>
      <p:sp>
        <p:nvSpPr>
          <p:cNvPr id="9" name="Rectangle 8"/>
          <p:cNvSpPr/>
          <p:nvPr/>
        </p:nvSpPr>
        <p:spPr>
          <a:xfrm>
            <a:off x="6096000" y="2176608"/>
            <a:ext cx="4572000" cy="646331"/>
          </a:xfrm>
          <a:prstGeom prst="rect">
            <a:avLst/>
          </a:prstGeom>
        </p:spPr>
        <p:txBody>
          <a:bodyPr>
            <a:spAutoFit/>
          </a:bodyPr>
          <a:lstStyle/>
          <a:p>
            <a:pPr lvl="1"/>
            <a:r>
              <a:rPr lang="en-US" sz="3600" i="1" dirty="0" smtClean="0"/>
              <a:t>Run</a:t>
            </a:r>
            <a:r>
              <a:rPr lang="en-US" sz="3600" i="1" dirty="0"/>
              <a:t>… </a:t>
            </a:r>
          </a:p>
        </p:txBody>
      </p:sp>
    </p:spTree>
    <p:extLst>
      <p:ext uri="{BB962C8B-B14F-4D97-AF65-F5344CB8AC3E}">
        <p14:creationId xmlns:p14="http://schemas.microsoft.com/office/powerpoint/2010/main" val="640489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ssolv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txBox="1"/>
          <p:nvPr/>
        </p:nvSpPr>
        <p:spPr>
          <a:xfrm>
            <a:off x="304429" y="187504"/>
            <a:ext cx="8402357" cy="646331"/>
          </a:xfrm>
          <a:prstGeom prst="rect">
            <a:avLst/>
          </a:prstGeom>
        </p:spPr>
        <p:txBody>
          <a:bodyPr wrap="square">
            <a:spAutoFit/>
          </a:bodyPr>
          <a:lstStyle/>
          <a:p>
            <a:pPr lvl="1"/>
            <a:r>
              <a:rPr lang="en-US" sz="3600" b="1">
                <a:solidFill>
                  <a:schemeClr val="tx2"/>
                </a:solidFill>
              </a:rPr>
              <a:t>#3: Commit to Education and Training</a:t>
            </a:r>
            <a:r>
              <a:rPr lang="en-US" sz="3600">
                <a:solidFill>
                  <a:schemeClr val="tx2"/>
                </a:solidFill>
                <a:effectLst/>
              </a:rPr>
              <a:t> </a:t>
            </a:r>
            <a:endParaRPr lang="en-US" sz="3600" b="1">
              <a:solidFill>
                <a:schemeClr val="tx2"/>
              </a:solidFill>
            </a:endParaRPr>
          </a:p>
        </p:txBody>
      </p:sp>
      <p:sp>
        <p:nvSpPr>
          <p:cNvPr id="3" name="Rectangle 2"/>
          <p:cNvSpPr/>
          <p:nvPr/>
        </p:nvSpPr>
        <p:spPr>
          <a:xfrm>
            <a:off x="4239347" y="3693482"/>
            <a:ext cx="4572000" cy="2062103"/>
          </a:xfrm>
          <a:prstGeom prst="rect">
            <a:avLst/>
          </a:prstGeom>
        </p:spPr>
        <p:txBody>
          <a:bodyPr>
            <a:spAutoFit/>
          </a:bodyPr>
          <a:lstStyle/>
          <a:p>
            <a:pPr marR="0" lvl="1">
              <a:spcBef>
                <a:spcPts val="0"/>
              </a:spcBef>
              <a:spcAft>
                <a:spcPts val="0"/>
              </a:spcAft>
            </a:pPr>
            <a:r>
              <a:rPr lang="en-US" sz="3200" dirty="0">
                <a:latin typeface="Calibri" panose="020F0502020204030204" pitchFamily="34" charset="0"/>
                <a:ea typeface="MS Mincho" panose="02020609040205080304" pitchFamily="49" charset="-128"/>
                <a:cs typeface="Times New Roman" panose="02020603050405020304" pitchFamily="18" charset="0"/>
              </a:rPr>
              <a:t>Proverbs 7:10-21 </a:t>
            </a:r>
          </a:p>
          <a:p>
            <a:pPr marR="0" lvl="1">
              <a:spcBef>
                <a:spcPts val="0"/>
              </a:spcBef>
              <a:spcAft>
                <a:spcPts val="0"/>
              </a:spcAft>
            </a:pPr>
            <a:r>
              <a:rPr lang="en-US" sz="3200" dirty="0">
                <a:latin typeface="Calibri" panose="020F0502020204030204" pitchFamily="34" charset="0"/>
                <a:ea typeface="MS Mincho" panose="02020609040205080304" pitchFamily="49" charset="-128"/>
                <a:cs typeface="Times New Roman" panose="02020603050405020304" pitchFamily="18" charset="0"/>
              </a:rPr>
              <a:t>The trained can recognize </a:t>
            </a:r>
            <a:r>
              <a:rPr lang="en-US" sz="3200" dirty="0" smtClean="0">
                <a:latin typeface="Calibri" panose="020F0502020204030204" pitchFamily="34" charset="0"/>
                <a:ea typeface="MS Mincho" panose="02020609040205080304" pitchFamily="49" charset="-128"/>
                <a:cs typeface="Times New Roman" panose="02020603050405020304" pitchFamily="18" charset="0"/>
              </a:rPr>
              <a:t>situations/schemes</a:t>
            </a:r>
            <a:endParaRPr lang="en-US" sz="3200" dirty="0">
              <a:latin typeface="Calibri" panose="020F0502020204030204" pitchFamily="34" charset="0"/>
              <a:ea typeface="MS Mincho" panose="02020609040205080304" pitchFamily="49" charset="-128"/>
              <a:cs typeface="Times New Roman" panose="02020603050405020304" pitchFamily="18" charset="0"/>
            </a:endParaRPr>
          </a:p>
        </p:txBody>
      </p:sp>
      <p:sp>
        <p:nvSpPr>
          <p:cNvPr id="4" name="Rectangle 3"/>
          <p:cNvSpPr/>
          <p:nvPr/>
        </p:nvSpPr>
        <p:spPr>
          <a:xfrm>
            <a:off x="4239347" y="1377816"/>
            <a:ext cx="4209739" cy="1569660"/>
          </a:xfrm>
          <a:prstGeom prst="rect">
            <a:avLst/>
          </a:prstGeom>
        </p:spPr>
        <p:txBody>
          <a:bodyPr wrap="square">
            <a:spAutoFit/>
          </a:bodyPr>
          <a:lstStyle/>
          <a:p>
            <a:pPr marR="0" lvl="1">
              <a:spcBef>
                <a:spcPts val="0"/>
              </a:spcBef>
              <a:spcAft>
                <a:spcPts val="0"/>
              </a:spcAft>
            </a:pPr>
            <a:r>
              <a:rPr lang="en-US" sz="3200" dirty="0">
                <a:latin typeface="Calibri" panose="020F0502020204030204" pitchFamily="34" charset="0"/>
                <a:ea typeface="MS Mincho" panose="02020609040205080304" pitchFamily="49" charset="-128"/>
                <a:cs typeface="Times New Roman" panose="02020603050405020304" pitchFamily="18" charset="0"/>
              </a:rPr>
              <a:t>Wisdom and training informs, enlightens and guides. </a:t>
            </a:r>
          </a:p>
        </p:txBody>
      </p:sp>
      <p:pic>
        <p:nvPicPr>
          <p:cNvPr id="2" name="Picture 1"/>
          <p:cNvPicPr>
            <a:picLocks noChangeAspect="1"/>
          </p:cNvPicPr>
          <p:nvPr/>
        </p:nvPicPr>
        <p:blipFill>
          <a:blip r:embed="rId2"/>
          <a:stretch>
            <a:fillRect/>
          </a:stretch>
        </p:blipFill>
        <p:spPr>
          <a:xfrm>
            <a:off x="304429" y="2510853"/>
            <a:ext cx="3934918" cy="3934918"/>
          </a:xfrm>
          <a:prstGeom prst="rect">
            <a:avLst/>
          </a:prstGeom>
        </p:spPr>
      </p:pic>
    </p:spTree>
    <p:extLst>
      <p:ext uri="{BB962C8B-B14F-4D97-AF65-F5344CB8AC3E}">
        <p14:creationId xmlns:p14="http://schemas.microsoft.com/office/powerpoint/2010/main" val="375288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164" y="217931"/>
            <a:ext cx="7645332" cy="1325563"/>
          </a:xfrm>
        </p:spPr>
        <p:txBody>
          <a:bodyPr/>
          <a:lstStyle/>
          <a:p>
            <a:r>
              <a:rPr lang="en-US">
                <a:solidFill>
                  <a:schemeClr val="tx2"/>
                </a:solidFill>
              </a:rPr>
              <a:t>What is "Fornication"?</a:t>
            </a:r>
          </a:p>
        </p:txBody>
      </p:sp>
      <p:sp>
        <p:nvSpPr>
          <p:cNvPr id="3" name="Content Placeholder 2"/>
          <p:cNvSpPr>
            <a:spLocks noGrp="1"/>
          </p:cNvSpPr>
          <p:nvPr>
            <p:ph idx="1"/>
          </p:nvPr>
        </p:nvSpPr>
        <p:spPr>
          <a:xfrm>
            <a:off x="11167" y="1543494"/>
            <a:ext cx="10515600" cy="688975"/>
          </a:xfrm>
        </p:spPr>
        <p:txBody>
          <a:bodyPr>
            <a:normAutofit/>
          </a:bodyPr>
          <a:lstStyle/>
          <a:p>
            <a:pPr lvl="2"/>
            <a:r>
              <a:rPr lang="en-US" sz="3400" dirty="0"/>
              <a:t>Plain definition of NT “</a:t>
            </a:r>
            <a:r>
              <a:rPr lang="en-US" sz="3400" dirty="0" err="1"/>
              <a:t>porneia</a:t>
            </a:r>
            <a:r>
              <a:rPr lang="en-US" sz="3400" dirty="0"/>
              <a:t>” (Greek</a:t>
            </a:r>
            <a:r>
              <a:rPr lang="en-US" sz="3400" dirty="0" smtClean="0"/>
              <a:t>)</a:t>
            </a:r>
            <a:endParaRPr lang="en-US" sz="3400" dirty="0"/>
          </a:p>
        </p:txBody>
      </p:sp>
      <p:sp>
        <p:nvSpPr>
          <p:cNvPr id="4" name="Content Placeholder 2"/>
          <p:cNvSpPr txBox="1">
            <a:spLocks/>
          </p:cNvSpPr>
          <p:nvPr/>
        </p:nvSpPr>
        <p:spPr>
          <a:xfrm>
            <a:off x="11167" y="2364074"/>
            <a:ext cx="9211306" cy="11997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r>
              <a:rPr lang="en-US" sz="3400" dirty="0" smtClean="0"/>
              <a:t>Sexual activity between people not scripturally married to one another. " </a:t>
            </a:r>
            <a:endParaRPr lang="en-US" sz="3400" dirty="0"/>
          </a:p>
        </p:txBody>
      </p:sp>
      <p:sp>
        <p:nvSpPr>
          <p:cNvPr id="5" name="Content Placeholder 2"/>
          <p:cNvSpPr txBox="1">
            <a:spLocks/>
          </p:cNvSpPr>
          <p:nvPr/>
        </p:nvSpPr>
        <p:spPr>
          <a:xfrm>
            <a:off x="11167" y="3563780"/>
            <a:ext cx="8665314" cy="15670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r>
              <a:rPr lang="en-US" sz="3400" dirty="0" smtClean="0"/>
              <a:t>Includes the unmarried, married but not to each other, lesbianism, homosexuality, incest, etc… </a:t>
            </a:r>
          </a:p>
        </p:txBody>
      </p:sp>
      <p:sp>
        <p:nvSpPr>
          <p:cNvPr id="6" name="Content Placeholder 2"/>
          <p:cNvSpPr txBox="1">
            <a:spLocks/>
          </p:cNvSpPr>
          <p:nvPr/>
        </p:nvSpPr>
        <p:spPr>
          <a:xfrm>
            <a:off x="0" y="5130878"/>
            <a:ext cx="8531902" cy="13523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r>
              <a:rPr lang="en-US" sz="3400" dirty="0" smtClean="0"/>
              <a:t>Variously Translated "fornication", "sexual immorality", "immorality", "unchasity" </a:t>
            </a:r>
            <a:endParaRPr lang="en-US" sz="3400" dirty="0"/>
          </a:p>
        </p:txBody>
      </p:sp>
    </p:spTree>
    <p:extLst>
      <p:ext uri="{BB962C8B-B14F-4D97-AF65-F5344CB8AC3E}">
        <p14:creationId xmlns:p14="http://schemas.microsoft.com/office/powerpoint/2010/main" val="171463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p:nvPr/>
        </p:nvSpPr>
        <p:spPr>
          <a:xfrm>
            <a:off x="548441" y="387246"/>
            <a:ext cx="8058411" cy="5509200"/>
          </a:xfrm>
          <a:prstGeom prst="rect">
            <a:avLst/>
          </a:prstGeom>
        </p:spPr>
        <p:txBody>
          <a:bodyPr wrap="square">
            <a:spAutoFit/>
          </a:bodyPr>
          <a:lstStyle/>
          <a:p>
            <a:r>
              <a:rPr lang="en-US" sz="3200" b="1"/>
              <a:t>Proverbs 7:10-21</a:t>
            </a:r>
          </a:p>
          <a:p>
            <a:endParaRPr lang="en-US" sz="3200" b="1"/>
          </a:p>
          <a:p>
            <a:r>
              <a:rPr lang="en-US" sz="3200"/>
              <a:t>10 And behold, a woman comes to meet him,</a:t>
            </a:r>
          </a:p>
          <a:p>
            <a:r>
              <a:rPr lang="en-US" sz="3200"/>
              <a:t>Dressed as a harlot and cunning of heart.</a:t>
            </a:r>
          </a:p>
          <a:p>
            <a:r>
              <a:rPr lang="en-US" sz="3200"/>
              <a:t>11 She is boisterous and rebellious,</a:t>
            </a:r>
          </a:p>
          <a:p>
            <a:r>
              <a:rPr lang="en-US" sz="3200"/>
              <a:t>Her feet do not remain at home;</a:t>
            </a:r>
          </a:p>
          <a:p>
            <a:r>
              <a:rPr lang="en-US" sz="3200"/>
              <a:t>12 She is now in the streets, now in the squares,</a:t>
            </a:r>
          </a:p>
          <a:p>
            <a:r>
              <a:rPr lang="en-US" sz="3200"/>
              <a:t>And lurks by every corner.</a:t>
            </a:r>
          </a:p>
          <a:p>
            <a:r>
              <a:rPr lang="en-US" sz="3200"/>
              <a:t>13 So she seizes him and kisses him</a:t>
            </a:r>
          </a:p>
          <a:p>
            <a:r>
              <a:rPr lang="en-US" sz="3200"/>
              <a:t>And with a brazen face she says to him:</a:t>
            </a:r>
          </a:p>
        </p:txBody>
      </p:sp>
    </p:spTree>
    <p:extLst>
      <p:ext uri="{BB962C8B-B14F-4D97-AF65-F5344CB8AC3E}">
        <p14:creationId xmlns:p14="http://schemas.microsoft.com/office/powerpoint/2010/main" val="12448497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p:nvPr/>
        </p:nvSpPr>
        <p:spPr>
          <a:xfrm>
            <a:off x="548441" y="387246"/>
            <a:ext cx="8058411" cy="5509200"/>
          </a:xfrm>
          <a:prstGeom prst="rect">
            <a:avLst/>
          </a:prstGeom>
        </p:spPr>
        <p:txBody>
          <a:bodyPr wrap="square">
            <a:spAutoFit/>
          </a:bodyPr>
          <a:lstStyle/>
          <a:p>
            <a:r>
              <a:rPr lang="en-US" sz="3200" b="1"/>
              <a:t>Proverbs 7:10-21</a:t>
            </a:r>
            <a:r>
              <a:rPr lang="en-US" sz="3200"/>
              <a:t> (continued…)</a:t>
            </a:r>
          </a:p>
          <a:p>
            <a:endParaRPr lang="en-US" sz="3200"/>
          </a:p>
          <a:p>
            <a:r>
              <a:rPr lang="en-US" sz="3200"/>
              <a:t>14 “I was due to offer peace offerings;</a:t>
            </a:r>
          </a:p>
          <a:p>
            <a:r>
              <a:rPr lang="en-US" sz="3200"/>
              <a:t>Today I have paid my vows.</a:t>
            </a:r>
          </a:p>
          <a:p>
            <a:r>
              <a:rPr lang="en-US" sz="3200"/>
              <a:t>15 “Therefore I have come out to meet you,</a:t>
            </a:r>
          </a:p>
          <a:p>
            <a:r>
              <a:rPr lang="en-US" sz="3200"/>
              <a:t>To seek your presence earnestly, and I have found you.</a:t>
            </a:r>
          </a:p>
          <a:p>
            <a:r>
              <a:rPr lang="en-US" sz="3200"/>
              <a:t>16 “I have spread my couch with coverings,</a:t>
            </a:r>
          </a:p>
          <a:p>
            <a:r>
              <a:rPr lang="en-US" sz="3200"/>
              <a:t>With colored linens of Egypt.</a:t>
            </a:r>
          </a:p>
          <a:p>
            <a:r>
              <a:rPr lang="en-US" sz="3200"/>
              <a:t>17 “I have sprinkled my bed</a:t>
            </a:r>
          </a:p>
          <a:p>
            <a:r>
              <a:rPr lang="en-US" sz="3200"/>
              <a:t>With myrrh, aloes and cinnamon.</a:t>
            </a:r>
          </a:p>
        </p:txBody>
      </p:sp>
    </p:spTree>
    <p:extLst>
      <p:ext uri="{BB962C8B-B14F-4D97-AF65-F5344CB8AC3E}">
        <p14:creationId xmlns:p14="http://schemas.microsoft.com/office/powerpoint/2010/main" val="7750949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p:nvPr/>
        </p:nvSpPr>
        <p:spPr>
          <a:xfrm>
            <a:off x="548441" y="387246"/>
            <a:ext cx="8058411" cy="5509200"/>
          </a:xfrm>
          <a:prstGeom prst="rect">
            <a:avLst/>
          </a:prstGeom>
        </p:spPr>
        <p:txBody>
          <a:bodyPr wrap="square">
            <a:spAutoFit/>
          </a:bodyPr>
          <a:lstStyle/>
          <a:p>
            <a:r>
              <a:rPr lang="en-US" sz="3200" b="1"/>
              <a:t>Proverbs 7:10-21</a:t>
            </a:r>
            <a:r>
              <a:rPr lang="en-US" sz="3200"/>
              <a:t> (continued…)</a:t>
            </a:r>
          </a:p>
          <a:p>
            <a:endParaRPr lang="en-US" sz="3200"/>
          </a:p>
          <a:p>
            <a:r>
              <a:rPr lang="en-US" sz="3200"/>
              <a:t>18 “Come, let us drink our fill of love until morning;</a:t>
            </a:r>
          </a:p>
          <a:p>
            <a:r>
              <a:rPr lang="en-US" sz="3200"/>
              <a:t>Let us delight ourselves with caresses.</a:t>
            </a:r>
          </a:p>
          <a:p>
            <a:r>
              <a:rPr lang="en-US" sz="3200"/>
              <a:t>19 “For my husband is not at home,</a:t>
            </a:r>
          </a:p>
          <a:p>
            <a:r>
              <a:rPr lang="en-US" sz="3200"/>
              <a:t>He has gone on a long journey;</a:t>
            </a:r>
          </a:p>
          <a:p>
            <a:r>
              <a:rPr lang="en-US" sz="3200"/>
              <a:t>20 He has taken a bag of money with him,</a:t>
            </a:r>
          </a:p>
          <a:p>
            <a:r>
              <a:rPr lang="en-US" sz="3200"/>
              <a:t>At the full moon he will come home.”</a:t>
            </a:r>
          </a:p>
          <a:p>
            <a:r>
              <a:rPr lang="en-US" sz="3200"/>
              <a:t>21 With her many persuasions she entices him;</a:t>
            </a:r>
          </a:p>
          <a:p>
            <a:r>
              <a:rPr lang="en-US" sz="3200"/>
              <a:t>With her flattering lips she seduces him.</a:t>
            </a:r>
          </a:p>
        </p:txBody>
      </p:sp>
    </p:spTree>
    <p:extLst>
      <p:ext uri="{BB962C8B-B14F-4D97-AF65-F5344CB8AC3E}">
        <p14:creationId xmlns:p14="http://schemas.microsoft.com/office/powerpoint/2010/main" val="6910173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txBox="1"/>
          <p:nvPr/>
        </p:nvSpPr>
        <p:spPr>
          <a:xfrm>
            <a:off x="304429" y="187504"/>
            <a:ext cx="8402357" cy="646331"/>
          </a:xfrm>
          <a:prstGeom prst="rect">
            <a:avLst/>
          </a:prstGeom>
        </p:spPr>
        <p:txBody>
          <a:bodyPr wrap="square">
            <a:spAutoFit/>
          </a:bodyPr>
          <a:lstStyle/>
          <a:p>
            <a:pPr lvl="0" algn="ctr"/>
            <a:r>
              <a:rPr lang="en-US" sz="3600" b="1" dirty="0" smtClean="0">
                <a:solidFill>
                  <a:schemeClr val="tx2"/>
                </a:solidFill>
              </a:rPr>
              <a:t>#4: </a:t>
            </a:r>
            <a:r>
              <a:rPr lang="en-US" sz="3600" b="1" dirty="0">
                <a:solidFill>
                  <a:schemeClr val="tx2"/>
                </a:solidFill>
              </a:rPr>
              <a:t>Appreciate the Value of Wisdom </a:t>
            </a:r>
            <a:endParaRPr lang="en-US" sz="3600" dirty="0">
              <a:solidFill>
                <a:schemeClr val="tx2"/>
              </a:solidFill>
            </a:endParaRPr>
          </a:p>
        </p:txBody>
      </p:sp>
      <p:sp>
        <p:nvSpPr>
          <p:cNvPr id="2" name="Rectangle 1"/>
          <p:cNvSpPr/>
          <p:nvPr/>
        </p:nvSpPr>
        <p:spPr>
          <a:xfrm>
            <a:off x="4315919" y="1390893"/>
            <a:ext cx="4572000" cy="1569660"/>
          </a:xfrm>
          <a:prstGeom prst="rect">
            <a:avLst/>
          </a:prstGeom>
        </p:spPr>
        <p:txBody>
          <a:bodyPr>
            <a:spAutoFit/>
          </a:bodyPr>
          <a:lstStyle/>
          <a:p>
            <a:pPr marR="0" lvl="1">
              <a:spcBef>
                <a:spcPts val="0"/>
              </a:spcBef>
              <a:spcAft>
                <a:spcPts val="0"/>
              </a:spcAft>
            </a:pPr>
            <a:r>
              <a:rPr lang="en-US" sz="3200" dirty="0">
                <a:latin typeface="Calibri" panose="020F0502020204030204" pitchFamily="34" charset="0"/>
                <a:ea typeface="MS Mincho" panose="02020609040205080304" pitchFamily="49" charset="-128"/>
                <a:cs typeface="Times New Roman" panose="02020603050405020304" pitchFamily="18" charset="0"/>
              </a:rPr>
              <a:t>Not just knowledge, but education and training  applied. </a:t>
            </a:r>
            <a:endParaRPr lang="en-US" sz="3200" dirty="0" smtClean="0">
              <a:latin typeface="Calibri" panose="020F0502020204030204" pitchFamily="34" charset="0"/>
              <a:ea typeface="MS Mincho" panose="02020609040205080304" pitchFamily="49" charset="-128"/>
              <a:cs typeface="Times New Roman" panose="02020603050405020304" pitchFamily="18" charset="0"/>
            </a:endParaRPr>
          </a:p>
        </p:txBody>
      </p:sp>
      <p:sp>
        <p:nvSpPr>
          <p:cNvPr id="5" name="Rectangle 4"/>
          <p:cNvSpPr/>
          <p:nvPr/>
        </p:nvSpPr>
        <p:spPr>
          <a:xfrm>
            <a:off x="4315919" y="4102385"/>
            <a:ext cx="4572000" cy="584775"/>
          </a:xfrm>
          <a:prstGeom prst="rect">
            <a:avLst/>
          </a:prstGeom>
        </p:spPr>
        <p:txBody>
          <a:bodyPr>
            <a:spAutoFit/>
          </a:bodyPr>
          <a:lstStyle/>
          <a:p>
            <a:pPr marR="0" lvl="1">
              <a:spcBef>
                <a:spcPts val="0"/>
              </a:spcBef>
              <a:spcAft>
                <a:spcPts val="0"/>
              </a:spcAft>
            </a:pPr>
            <a:r>
              <a:rPr lang="en-US" sz="3200" dirty="0">
                <a:latin typeface="Calibri" panose="020F0502020204030204" pitchFamily="34" charset="0"/>
                <a:ea typeface="MS Mincho" panose="02020609040205080304" pitchFamily="49" charset="-128"/>
                <a:cs typeface="Times New Roman" panose="02020603050405020304" pitchFamily="18" charset="0"/>
              </a:rPr>
              <a:t> Proverbs </a:t>
            </a:r>
            <a:r>
              <a:rPr lang="en-US" sz="3200" dirty="0" smtClean="0">
                <a:latin typeface="Calibri" panose="020F0502020204030204" pitchFamily="34" charset="0"/>
                <a:ea typeface="MS Mincho" panose="02020609040205080304" pitchFamily="49" charset="-128"/>
                <a:cs typeface="Times New Roman" panose="02020603050405020304" pitchFamily="18" charset="0"/>
              </a:rPr>
              <a:t>6:22-24</a:t>
            </a:r>
            <a:endParaRPr lang="en-US" sz="3200" dirty="0">
              <a:latin typeface="Calibri" panose="020F0502020204030204" pitchFamily="34" charset="0"/>
              <a:ea typeface="MS Mincho" panose="02020609040205080304" pitchFamily="49" charset="-128"/>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456159" y="1778910"/>
            <a:ext cx="3586840" cy="4646951"/>
          </a:xfrm>
          <a:prstGeom prst="rect">
            <a:avLst/>
          </a:prstGeom>
        </p:spPr>
      </p:pic>
    </p:spTree>
    <p:extLst>
      <p:ext uri="{BB962C8B-B14F-4D97-AF65-F5344CB8AC3E}">
        <p14:creationId xmlns:p14="http://schemas.microsoft.com/office/powerpoint/2010/main" val="3338222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p:nvPr/>
        </p:nvSpPr>
        <p:spPr>
          <a:xfrm>
            <a:off x="598096" y="679587"/>
            <a:ext cx="8071215" cy="5016758"/>
          </a:xfrm>
          <a:prstGeom prst="rect">
            <a:avLst/>
          </a:prstGeom>
        </p:spPr>
        <p:txBody>
          <a:bodyPr wrap="square">
            <a:spAutoFit/>
          </a:bodyPr>
          <a:lstStyle/>
          <a:p>
            <a:r>
              <a:rPr lang="en-US" sz="3200" b="1"/>
              <a:t>Proverbs 6:22-24</a:t>
            </a:r>
          </a:p>
          <a:p>
            <a:endParaRPr lang="en-US" sz="3200"/>
          </a:p>
          <a:p>
            <a:r>
              <a:rPr lang="en-US" sz="3200"/>
              <a:t>22 When you walk about, they will guide you;</a:t>
            </a:r>
          </a:p>
          <a:p>
            <a:r>
              <a:rPr lang="en-US" sz="3200"/>
              <a:t>When you sleep, they will watch over you;</a:t>
            </a:r>
          </a:p>
          <a:p>
            <a:r>
              <a:rPr lang="en-US" sz="3200"/>
              <a:t>And when you awake, they will talk to you.</a:t>
            </a:r>
          </a:p>
          <a:p>
            <a:r>
              <a:rPr lang="en-US" sz="3200"/>
              <a:t>23 For the commandment is a lamp and the teaching is light;</a:t>
            </a:r>
          </a:p>
          <a:p>
            <a:r>
              <a:rPr lang="en-US" sz="3200"/>
              <a:t>And reproofs for discipline are the way of life</a:t>
            </a:r>
          </a:p>
          <a:p>
            <a:r>
              <a:rPr lang="en-US" sz="3200"/>
              <a:t>24 To keep you from the evil woman,</a:t>
            </a:r>
          </a:p>
          <a:p>
            <a:r>
              <a:rPr lang="en-US" sz="3200"/>
              <a:t>From the smooth tongue of the adulteress.</a:t>
            </a:r>
          </a:p>
        </p:txBody>
      </p:sp>
    </p:spTree>
    <p:extLst>
      <p:ext uri="{BB962C8B-B14F-4D97-AF65-F5344CB8AC3E}">
        <p14:creationId xmlns:p14="http://schemas.microsoft.com/office/powerpoint/2010/main" val="9126695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txBox="1"/>
          <p:nvPr/>
        </p:nvSpPr>
        <p:spPr>
          <a:xfrm>
            <a:off x="304429" y="187504"/>
            <a:ext cx="8402357" cy="646331"/>
          </a:xfrm>
          <a:prstGeom prst="rect">
            <a:avLst/>
          </a:prstGeom>
        </p:spPr>
        <p:txBody>
          <a:bodyPr wrap="square">
            <a:spAutoFit/>
          </a:bodyPr>
          <a:lstStyle/>
          <a:p>
            <a:pPr lvl="0" algn="ctr"/>
            <a:r>
              <a:rPr lang="en-US" sz="3600" b="1" dirty="0" smtClean="0">
                <a:solidFill>
                  <a:schemeClr val="tx2"/>
                </a:solidFill>
              </a:rPr>
              <a:t>#4: </a:t>
            </a:r>
            <a:r>
              <a:rPr lang="en-US" sz="3600" b="1" dirty="0">
                <a:solidFill>
                  <a:schemeClr val="tx2"/>
                </a:solidFill>
              </a:rPr>
              <a:t>Appreciate the Value of Wisdom </a:t>
            </a:r>
            <a:endParaRPr lang="en-US" sz="3600" dirty="0">
              <a:solidFill>
                <a:schemeClr val="tx2"/>
              </a:solidFill>
            </a:endParaRPr>
          </a:p>
        </p:txBody>
      </p:sp>
      <p:sp>
        <p:nvSpPr>
          <p:cNvPr id="6" name="Rectangle 5"/>
          <p:cNvSpPr/>
          <p:nvPr/>
        </p:nvSpPr>
        <p:spPr>
          <a:xfrm>
            <a:off x="4315917" y="2610787"/>
            <a:ext cx="4390869" cy="1569660"/>
          </a:xfrm>
          <a:prstGeom prst="rect">
            <a:avLst/>
          </a:prstGeom>
        </p:spPr>
        <p:txBody>
          <a:bodyPr wrap="square">
            <a:spAutoFit/>
          </a:bodyPr>
          <a:lstStyle/>
          <a:p>
            <a:pPr marR="0" lvl="1">
              <a:spcBef>
                <a:spcPts val="0"/>
              </a:spcBef>
              <a:spcAft>
                <a:spcPts val="0"/>
              </a:spcAft>
            </a:pPr>
            <a:r>
              <a:rPr lang="en-US" sz="3200" dirty="0">
                <a:latin typeface="Calibri" panose="020F0502020204030204" pitchFamily="34" charset="0"/>
                <a:ea typeface="MS Mincho" panose="02020609040205080304" pitchFamily="49" charset="-128"/>
                <a:cs typeface="Times New Roman" panose="02020603050405020304" pitchFamily="18" charset="0"/>
              </a:rPr>
              <a:t>“Say to wisdom you are my sister” (Proverbs 7:1-5)</a:t>
            </a:r>
          </a:p>
        </p:txBody>
      </p:sp>
      <p:pic>
        <p:nvPicPr>
          <p:cNvPr id="7" name="Picture 6"/>
          <p:cNvPicPr>
            <a:picLocks noChangeAspect="1"/>
          </p:cNvPicPr>
          <p:nvPr/>
        </p:nvPicPr>
        <p:blipFill>
          <a:blip r:embed="rId2"/>
          <a:stretch>
            <a:fillRect/>
          </a:stretch>
        </p:blipFill>
        <p:spPr>
          <a:xfrm>
            <a:off x="443667" y="1721715"/>
            <a:ext cx="3586840" cy="4646951"/>
          </a:xfrm>
          <a:prstGeom prst="rect">
            <a:avLst/>
          </a:prstGeom>
        </p:spPr>
      </p:pic>
    </p:spTree>
    <p:extLst>
      <p:ext uri="{BB962C8B-B14F-4D97-AF65-F5344CB8AC3E}">
        <p14:creationId xmlns:p14="http://schemas.microsoft.com/office/powerpoint/2010/main" val="7241480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p:nvPr/>
        </p:nvSpPr>
        <p:spPr>
          <a:xfrm>
            <a:off x="286296" y="363065"/>
            <a:ext cx="8370524" cy="6001643"/>
          </a:xfrm>
          <a:prstGeom prst="rect">
            <a:avLst/>
          </a:prstGeom>
        </p:spPr>
        <p:txBody>
          <a:bodyPr wrap="square">
            <a:spAutoFit/>
          </a:bodyPr>
          <a:lstStyle/>
          <a:p>
            <a:r>
              <a:rPr lang="en-US" sz="3200" b="1"/>
              <a:t>Proverbs 7:1-5</a:t>
            </a:r>
          </a:p>
          <a:p>
            <a:endParaRPr lang="en-US" sz="3200" b="1"/>
          </a:p>
          <a:p>
            <a:r>
              <a:rPr lang="en-US" sz="3200"/>
              <a:t>1 My son, keep my words</a:t>
            </a:r>
          </a:p>
          <a:p>
            <a:r>
              <a:rPr lang="en-US" sz="3200"/>
              <a:t>And treasure my commandments within you.</a:t>
            </a:r>
          </a:p>
          <a:p>
            <a:r>
              <a:rPr lang="en-US" sz="3200"/>
              <a:t>2 Keep my commandments and live,</a:t>
            </a:r>
          </a:p>
          <a:p>
            <a:r>
              <a:rPr lang="en-US" sz="3200"/>
              <a:t>And my teaching as the apple of your eye.</a:t>
            </a:r>
          </a:p>
          <a:p>
            <a:r>
              <a:rPr lang="en-US" sz="3200"/>
              <a:t>3 Bind them on your fingers;</a:t>
            </a:r>
          </a:p>
          <a:p>
            <a:r>
              <a:rPr lang="en-US" sz="3200"/>
              <a:t>Write them on the tablet of your heart.</a:t>
            </a:r>
          </a:p>
          <a:p>
            <a:r>
              <a:rPr lang="en-US" sz="3200"/>
              <a:t>4 Say to wisdom, “You are my sister,”</a:t>
            </a:r>
          </a:p>
          <a:p>
            <a:r>
              <a:rPr lang="en-US" sz="3200"/>
              <a:t>And call understanding your intimate friend;</a:t>
            </a:r>
          </a:p>
          <a:p>
            <a:r>
              <a:rPr lang="en-US" sz="3200"/>
              <a:t>5 That they may keep you from an adulteress,</a:t>
            </a:r>
          </a:p>
          <a:p>
            <a:r>
              <a:rPr lang="en-US" sz="3200"/>
              <a:t>From the foreigner who flatters with her words.</a:t>
            </a:r>
          </a:p>
        </p:txBody>
      </p:sp>
    </p:spTree>
    <p:extLst>
      <p:ext uri="{BB962C8B-B14F-4D97-AF65-F5344CB8AC3E}">
        <p14:creationId xmlns:p14="http://schemas.microsoft.com/office/powerpoint/2010/main" val="3361352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txBox="1"/>
          <p:nvPr/>
        </p:nvSpPr>
        <p:spPr>
          <a:xfrm>
            <a:off x="304429" y="304800"/>
            <a:ext cx="8402357" cy="1200329"/>
          </a:xfrm>
          <a:prstGeom prst="rect">
            <a:avLst/>
          </a:prstGeom>
        </p:spPr>
        <p:txBody>
          <a:bodyPr wrap="square">
            <a:spAutoFit/>
          </a:bodyPr>
          <a:lstStyle/>
          <a:p>
            <a:pPr marR="0" lvl="0">
              <a:spcBef>
                <a:spcPts val="0"/>
              </a:spcBef>
              <a:spcAft>
                <a:spcPts val="0"/>
              </a:spcAft>
            </a:pPr>
            <a:r>
              <a:rPr lang="en-US" sz="3600" b="1" dirty="0" smtClean="0">
                <a:solidFill>
                  <a:schemeClr val="tx2"/>
                </a:solidFill>
              </a:rPr>
              <a:t>#5: </a:t>
            </a:r>
            <a:r>
              <a:rPr lang="en-US" sz="3600" b="1" dirty="0">
                <a:solidFill>
                  <a:schemeClr val="tx2"/>
                </a:solidFill>
                <a:latin typeface="Calibri" panose="020F0502020204030204" pitchFamily="34" charset="0"/>
                <a:ea typeface="MS Mincho" panose="02020609040205080304" pitchFamily="49" charset="-128"/>
                <a:cs typeface="Times New Roman" panose="02020603050405020304" pitchFamily="18" charset="0"/>
              </a:rPr>
              <a:t>Avoidance is God’s First </a:t>
            </a:r>
            <a:r>
              <a:rPr lang="en-US" sz="3600" b="1" dirty="0" smtClean="0">
                <a:solidFill>
                  <a:schemeClr val="tx2"/>
                </a:solidFill>
                <a:latin typeface="Calibri" panose="020F0502020204030204" pitchFamily="34" charset="0"/>
                <a:ea typeface="MS Mincho" panose="02020609040205080304" pitchFamily="49" charset="-128"/>
                <a:cs typeface="Times New Roman" panose="02020603050405020304" pitchFamily="18" charset="0"/>
              </a:rPr>
              <a:t>Plan… </a:t>
            </a:r>
          </a:p>
          <a:p>
            <a:pPr marR="0" lvl="0">
              <a:spcBef>
                <a:spcPts val="0"/>
              </a:spcBef>
              <a:spcAft>
                <a:spcPts val="0"/>
              </a:spcAft>
            </a:pPr>
            <a:r>
              <a:rPr lang="en-US" sz="3600" b="1" dirty="0">
                <a:solidFill>
                  <a:schemeClr val="tx2"/>
                </a:solidFill>
                <a:latin typeface="Calibri" panose="020F0502020204030204" pitchFamily="34" charset="0"/>
                <a:ea typeface="MS Mincho" panose="02020609040205080304" pitchFamily="49" charset="-128"/>
                <a:cs typeface="Times New Roman" panose="02020603050405020304" pitchFamily="18" charset="0"/>
              </a:rPr>
              <a:t> </a:t>
            </a:r>
            <a:r>
              <a:rPr lang="en-US" sz="3600" b="1" dirty="0" smtClean="0">
                <a:solidFill>
                  <a:schemeClr val="tx2"/>
                </a:solidFill>
                <a:latin typeface="Calibri" panose="020F0502020204030204" pitchFamily="34" charset="0"/>
                <a:ea typeface="MS Mincho" panose="02020609040205080304" pitchFamily="49" charset="-128"/>
                <a:cs typeface="Times New Roman" panose="02020603050405020304" pitchFamily="18" charset="0"/>
              </a:rPr>
              <a:t>                                     Make </a:t>
            </a:r>
            <a:r>
              <a:rPr lang="en-US" sz="3600" b="1" dirty="0">
                <a:solidFill>
                  <a:schemeClr val="tx2"/>
                </a:solidFill>
                <a:latin typeface="Calibri" panose="020F0502020204030204" pitchFamily="34" charset="0"/>
                <a:ea typeface="MS Mincho" panose="02020609040205080304" pitchFamily="49" charset="-128"/>
                <a:cs typeface="Times New Roman" panose="02020603050405020304" pitchFamily="18" charset="0"/>
              </a:rPr>
              <a:t>it </a:t>
            </a:r>
            <a:r>
              <a:rPr lang="en-US" sz="3600" b="1" dirty="0" err="1">
                <a:solidFill>
                  <a:schemeClr val="tx2"/>
                </a:solidFill>
                <a:latin typeface="Calibri" panose="020F0502020204030204" pitchFamily="34" charset="0"/>
                <a:ea typeface="MS Mincho" panose="02020609040205080304" pitchFamily="49" charset="-128"/>
                <a:cs typeface="Times New Roman" panose="02020603050405020304" pitchFamily="18" charset="0"/>
              </a:rPr>
              <a:t>Your Plan</a:t>
            </a:r>
            <a:r>
              <a:rPr lang="en-US" sz="3600" b="1" dirty="0">
                <a:solidFill>
                  <a:schemeClr val="tx2"/>
                </a:solidFill>
                <a:latin typeface="Calibri" panose="020F0502020204030204" pitchFamily="34" charset="0"/>
                <a:ea typeface="MS Mincho" panose="02020609040205080304" pitchFamily="49" charset="-128"/>
                <a:cs typeface="Times New Roman" panose="02020603050405020304" pitchFamily="18" charset="0"/>
              </a:rPr>
              <a:t> Too!</a:t>
            </a:r>
            <a:endParaRPr lang="en-US" sz="3600" dirty="0">
              <a:solidFill>
                <a:schemeClr val="tx2"/>
              </a:solidFill>
              <a:latin typeface="Calibri" panose="020F0502020204030204" pitchFamily="34" charset="0"/>
              <a:ea typeface="MS Mincho" panose="02020609040205080304" pitchFamily="49" charset="-128"/>
              <a:cs typeface="Times New Roman" panose="02020603050405020304" pitchFamily="18" charset="0"/>
            </a:endParaRPr>
          </a:p>
        </p:txBody>
      </p:sp>
      <p:sp>
        <p:nvSpPr>
          <p:cNvPr id="4" name="Rectangle 3"/>
          <p:cNvSpPr/>
          <p:nvPr/>
        </p:nvSpPr>
        <p:spPr>
          <a:xfrm>
            <a:off x="304429" y="1505102"/>
            <a:ext cx="6306312" cy="1846659"/>
          </a:xfrm>
          <a:prstGeom prst="rect">
            <a:avLst/>
          </a:prstGeom>
        </p:spPr>
        <p:txBody>
          <a:bodyPr wrap="square">
            <a:spAutoFit/>
          </a:bodyPr>
          <a:lstStyle/>
          <a:p>
            <a:r>
              <a:rPr lang="en-US" sz="3200" dirty="0"/>
              <a:t>"</a:t>
            </a:r>
            <a:r>
              <a:rPr lang="en-US" sz="3200" b="1" u="sng" dirty="0"/>
              <a:t>To keep you from</a:t>
            </a:r>
            <a:r>
              <a:rPr lang="en-US" sz="3200" dirty="0"/>
              <a:t> the evil woman, From the smooth tongue of the adulteress." </a:t>
            </a:r>
            <a:r>
              <a:rPr lang="en-US" sz="3200" dirty="0" smtClean="0"/>
              <a:t>(</a:t>
            </a:r>
            <a:r>
              <a:rPr lang="en-US" sz="3200" dirty="0"/>
              <a:t>Proverbs 6:24)</a:t>
            </a:r>
          </a:p>
          <a:p>
            <a:endParaRPr lang="en-US" dirty="0"/>
          </a:p>
        </p:txBody>
      </p:sp>
      <p:sp>
        <p:nvSpPr>
          <p:cNvPr id="7" name="Rectangle 6"/>
          <p:cNvSpPr/>
          <p:nvPr/>
        </p:nvSpPr>
        <p:spPr>
          <a:xfrm>
            <a:off x="1143000" y="3236389"/>
            <a:ext cx="8001000" cy="2062103"/>
          </a:xfrm>
          <a:prstGeom prst="rect">
            <a:avLst/>
          </a:prstGeom>
        </p:spPr>
        <p:txBody>
          <a:bodyPr wrap="square">
            <a:spAutoFit/>
          </a:bodyPr>
          <a:lstStyle/>
          <a:p>
            <a:pPr algn="ctr"/>
            <a:r>
              <a:rPr lang="en-US" sz="3200" dirty="0"/>
              <a:t>"Now therefore, my sons, listen to me, And pay attention to the words of my mouth. </a:t>
            </a:r>
            <a:r>
              <a:rPr lang="en-US" sz="3200" b="1" u="sng" dirty="0"/>
              <a:t>Do not</a:t>
            </a:r>
            <a:r>
              <a:rPr lang="en-US" sz="3200" dirty="0"/>
              <a:t> let your heart </a:t>
            </a:r>
            <a:r>
              <a:rPr lang="en-US" sz="3200" b="1" u="sng" dirty="0"/>
              <a:t>turn aside to her</a:t>
            </a:r>
            <a:r>
              <a:rPr lang="en-US" sz="3200" dirty="0"/>
              <a:t> </a:t>
            </a:r>
            <a:r>
              <a:rPr lang="en-US" sz="3200" b="1" u="sng" dirty="0"/>
              <a:t>ways</a:t>
            </a:r>
            <a:r>
              <a:rPr lang="en-US" sz="3200" dirty="0"/>
              <a:t>, </a:t>
            </a:r>
            <a:r>
              <a:rPr lang="en-US" sz="3200" b="1" u="sng" dirty="0"/>
              <a:t>Do not stray into her paths</a:t>
            </a:r>
            <a:r>
              <a:rPr lang="en-US" sz="3200" dirty="0"/>
              <a:t>." (Proverbs 7:24-25)</a:t>
            </a:r>
          </a:p>
        </p:txBody>
      </p:sp>
      <p:sp>
        <p:nvSpPr>
          <p:cNvPr id="2" name="Rectangle 1"/>
          <p:cNvSpPr txBox="1"/>
          <p:nvPr/>
        </p:nvSpPr>
        <p:spPr>
          <a:xfrm>
            <a:off x="304429" y="5472583"/>
            <a:ext cx="8502293" cy="1077218"/>
          </a:xfrm>
          <a:prstGeom prst="rect">
            <a:avLst/>
          </a:prstGeom>
        </p:spPr>
        <p:txBody>
          <a:bodyPr wrap="square">
            <a:spAutoFit/>
          </a:bodyPr>
          <a:lstStyle/>
          <a:p>
            <a:r>
              <a:rPr lang="en-US" sz="3200"/>
              <a:t>"</a:t>
            </a:r>
            <a:r>
              <a:rPr lang="en-US" sz="3200" u="sng"/>
              <a:t>Keep your way far from her</a:t>
            </a:r>
            <a:r>
              <a:rPr lang="en-US" sz="3200"/>
              <a:t>, And </a:t>
            </a:r>
            <a:r>
              <a:rPr lang="en-US" sz="3200" u="sng"/>
              <a:t>do not go near</a:t>
            </a:r>
            <a:r>
              <a:rPr lang="en-US" sz="3200"/>
              <a:t> the door of her house," (</a:t>
            </a:r>
            <a:r>
              <a:rPr lang="en-US" sz="3200"/>
              <a:t>Proverbs 5:8)</a:t>
            </a:r>
          </a:p>
        </p:txBody>
      </p:sp>
    </p:spTree>
    <p:extLst>
      <p:ext uri="{BB962C8B-B14F-4D97-AF65-F5344CB8AC3E}">
        <p14:creationId xmlns:p14="http://schemas.microsoft.com/office/powerpoint/2010/main" val="148023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dissolv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a:spLocks noGrp="1"/>
          </p:cNvSpPr>
          <p:nvPr>
            <p:ph type="body" sz="half" idx="2"/>
          </p:nvPr>
        </p:nvSpPr>
        <p:spPr>
          <a:xfrm>
            <a:off x="224852" y="533400"/>
            <a:ext cx="8766748" cy="1143000"/>
          </a:xfrm>
        </p:spPr>
        <p:txBody>
          <a:bodyPr>
            <a:normAutofit/>
          </a:bodyPr>
          <a:lstStyle/>
          <a:p>
            <a:pPr lvl="0"/>
            <a:r>
              <a:rPr lang="en-US" sz="3600" b="1" dirty="0" smtClean="0">
                <a:solidFill>
                  <a:schemeClr val="tx2"/>
                </a:solidFill>
              </a:rPr>
              <a:t>#6: Run </a:t>
            </a:r>
            <a:r>
              <a:rPr lang="en-US" sz="3600" b="1" dirty="0">
                <a:solidFill>
                  <a:schemeClr val="tx2"/>
                </a:solidFill>
              </a:rPr>
              <a:t>Away if Needed… </a:t>
            </a:r>
          </a:p>
          <a:p>
            <a:pPr lvl="0"/>
            <a:r>
              <a:rPr lang="en-US" sz="3600" b="1" dirty="0">
                <a:solidFill>
                  <a:schemeClr val="tx2"/>
                </a:solidFill>
              </a:rPr>
              <a:t>                                           Don't be Afraid to </a:t>
            </a:r>
            <a:r>
              <a:rPr lang="en-US" sz="3600" b="1" dirty="0" smtClean="0">
                <a:solidFill>
                  <a:schemeClr val="tx2"/>
                </a:solidFill>
              </a:rPr>
              <a:t>Run!</a:t>
            </a:r>
            <a:endParaRPr lang="en-US" sz="3600" dirty="0">
              <a:solidFill>
                <a:schemeClr val="tx2"/>
              </a:solidFill>
            </a:endParaRPr>
          </a:p>
        </p:txBody>
      </p:sp>
      <p:sp>
        <p:nvSpPr>
          <p:cNvPr id="7" name="Rectangle 6"/>
          <p:cNvSpPr/>
          <p:nvPr/>
        </p:nvSpPr>
        <p:spPr>
          <a:xfrm>
            <a:off x="224852" y="2049100"/>
            <a:ext cx="6400800" cy="584775"/>
          </a:xfrm>
          <a:prstGeom prst="rect">
            <a:avLst/>
          </a:prstGeom>
        </p:spPr>
        <p:txBody>
          <a:bodyPr wrap="square">
            <a:spAutoFit/>
          </a:bodyPr>
          <a:lstStyle/>
          <a:p>
            <a:pPr marL="914400" lvl="1" indent="-457200">
              <a:buFont typeface="Arial" panose="020B0604020202020204" pitchFamily="34" charset="0"/>
              <a:buChar char="•"/>
            </a:pPr>
            <a:r>
              <a:rPr lang="en-US" sz="3200" dirty="0"/>
              <a:t>“Flee” (as reference earlier) </a:t>
            </a:r>
          </a:p>
        </p:txBody>
      </p:sp>
      <p:sp>
        <p:nvSpPr>
          <p:cNvPr id="8" name="Rectangle 7"/>
          <p:cNvSpPr/>
          <p:nvPr/>
        </p:nvSpPr>
        <p:spPr>
          <a:xfrm>
            <a:off x="3310952" y="2945244"/>
            <a:ext cx="6629400" cy="584775"/>
          </a:xfrm>
          <a:prstGeom prst="rect">
            <a:avLst/>
          </a:prstGeom>
        </p:spPr>
        <p:txBody>
          <a:bodyPr wrap="square">
            <a:spAutoFit/>
          </a:bodyPr>
          <a:lstStyle/>
          <a:p>
            <a:pPr marL="914400" lvl="1" indent="-457200">
              <a:buFont typeface="Arial" panose="020B0604020202020204" pitchFamily="34" charset="0"/>
              <a:buChar char="•"/>
            </a:pPr>
            <a:r>
              <a:rPr lang="en-US" sz="3200" dirty="0" smtClean="0"/>
              <a:t>Joseph </a:t>
            </a:r>
            <a:r>
              <a:rPr lang="en-US" sz="3200" dirty="0"/>
              <a:t>(Genesis 39:12)</a:t>
            </a:r>
          </a:p>
        </p:txBody>
      </p:sp>
      <p:sp>
        <p:nvSpPr>
          <p:cNvPr id="2" name="Rectangle 1"/>
          <p:cNvSpPr txBox="1"/>
          <p:nvPr/>
        </p:nvSpPr>
        <p:spPr>
          <a:xfrm>
            <a:off x="4152900" y="3841388"/>
            <a:ext cx="4572000" cy="2554545"/>
          </a:xfrm>
          <a:prstGeom prst="rect">
            <a:avLst/>
          </a:prstGeom>
        </p:spPr>
        <p:txBody>
          <a:bodyPr>
            <a:spAutoFit/>
          </a:bodyPr>
          <a:lstStyle/>
          <a:p>
            <a:r>
              <a:rPr lang="en-US" sz="3200"/>
              <a:t>"She caught him by his garment, saying, “Lie with me!” And he left his garment in her hand and fled, and went outside."</a:t>
            </a:r>
          </a:p>
        </p:txBody>
      </p:sp>
      <p:pic>
        <p:nvPicPr>
          <p:cNvPr id="6" name="Picture 5"/>
          <p:cNvPicPr>
            <a:picLocks noChangeAspect="1"/>
          </p:cNvPicPr>
          <p:nvPr/>
        </p:nvPicPr>
        <p:blipFill>
          <a:blip r:embed="rId2"/>
          <a:stretch>
            <a:fillRect/>
          </a:stretch>
        </p:blipFill>
        <p:spPr>
          <a:xfrm>
            <a:off x="224852" y="4016273"/>
            <a:ext cx="3503288" cy="2626042"/>
          </a:xfrm>
          <a:prstGeom prst="rect">
            <a:avLst/>
          </a:prstGeom>
        </p:spPr>
      </p:pic>
    </p:spTree>
    <p:extLst>
      <p:ext uri="{BB962C8B-B14F-4D97-AF65-F5344CB8AC3E}">
        <p14:creationId xmlns:p14="http://schemas.microsoft.com/office/powerpoint/2010/main" val="3511762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a:spLocks noGrp="1"/>
          </p:cNvSpPr>
          <p:nvPr>
            <p:ph type="body" sz="half" idx="2"/>
          </p:nvPr>
        </p:nvSpPr>
        <p:spPr>
          <a:xfrm>
            <a:off x="381000" y="381000"/>
            <a:ext cx="8458200" cy="685800"/>
          </a:xfrm>
        </p:spPr>
        <p:txBody>
          <a:bodyPr>
            <a:normAutofit/>
          </a:bodyPr>
          <a:lstStyle/>
          <a:p>
            <a:pPr marR="0" lvl="0" algn="ctr">
              <a:spcBef>
                <a:spcPts val="0"/>
              </a:spcBef>
              <a:spcAft>
                <a:spcPts val="0"/>
              </a:spcAft>
            </a:pPr>
            <a:r>
              <a:rPr lang="en-US" sz="3600" b="1" dirty="0" smtClean="0">
                <a:solidFill>
                  <a:schemeClr val="tx2"/>
                </a:solidFill>
                <a:latin typeface="+mj-lt"/>
              </a:rPr>
              <a:t>#7: </a:t>
            </a:r>
            <a:r>
              <a:rPr lang="en-US" sz="3600" b="1" dirty="0">
                <a:solidFill>
                  <a:schemeClr val="tx2"/>
                </a:solidFill>
                <a:latin typeface="+mj-lt"/>
                <a:ea typeface="MS Mincho" panose="02020609040205080304" pitchFamily="49" charset="-128"/>
                <a:cs typeface="Times New Roman" panose="02020603050405020304" pitchFamily="18" charset="0"/>
              </a:rPr>
              <a:t>A Change in Tactics (Actions)</a:t>
            </a:r>
            <a:endParaRPr lang="en-US" sz="3600" dirty="0">
              <a:solidFill>
                <a:schemeClr val="tx2"/>
              </a:solidFill>
              <a:latin typeface="+mj-lt"/>
              <a:ea typeface="MS Mincho" panose="02020609040205080304" pitchFamily="49" charset="-128"/>
              <a:cs typeface="Times New Roman" panose="02020603050405020304" pitchFamily="18" charset="0"/>
            </a:endParaRPr>
          </a:p>
        </p:txBody>
      </p:sp>
      <p:sp>
        <p:nvSpPr>
          <p:cNvPr id="2" name="Rectangle 1"/>
          <p:cNvSpPr/>
          <p:nvPr/>
        </p:nvSpPr>
        <p:spPr>
          <a:xfrm>
            <a:off x="249836" y="2226039"/>
            <a:ext cx="8589364" cy="1077218"/>
          </a:xfrm>
          <a:prstGeom prst="rect">
            <a:avLst/>
          </a:prstGeom>
        </p:spPr>
        <p:txBody>
          <a:bodyPr wrap="square">
            <a:spAutoFit/>
          </a:bodyPr>
          <a:lstStyle/>
          <a:p>
            <a:pPr marL="742950" marR="0" lvl="1" indent="-285750">
              <a:spcBef>
                <a:spcPts val="0"/>
              </a:spcBef>
              <a:spcAft>
                <a:spcPts val="0"/>
              </a:spcAft>
              <a:buFont typeface="Courier New" panose="02070309020205020404" pitchFamily="49" charset="0"/>
              <a:buChar char="o"/>
            </a:pPr>
            <a:r>
              <a:rPr lang="en-US" sz="3200" dirty="0" smtClean="0">
                <a:latin typeface="Calibri" panose="020F0502020204030204" pitchFamily="34" charset="0"/>
                <a:ea typeface="MS Mincho" panose="02020609040205080304" pitchFamily="49" charset="-128"/>
                <a:cs typeface="Times New Roman" panose="02020603050405020304" pitchFamily="18" charset="0"/>
              </a:rPr>
              <a:t>Might </a:t>
            </a:r>
            <a:r>
              <a:rPr lang="en-US" sz="3200" dirty="0">
                <a:latin typeface="Calibri" panose="020F0502020204030204" pitchFamily="34" charset="0"/>
                <a:ea typeface="MS Mincho" panose="02020609040205080304" pitchFamily="49" charset="-128"/>
                <a:cs typeface="Times New Roman" panose="02020603050405020304" pitchFamily="18" charset="0"/>
              </a:rPr>
              <a:t>need to stay away from certain people. </a:t>
            </a:r>
          </a:p>
          <a:p>
            <a:pPr marR="0" lvl="2">
              <a:spcBef>
                <a:spcPts val="0"/>
              </a:spcBef>
              <a:spcAft>
                <a:spcPts val="0"/>
              </a:spcAft>
            </a:pPr>
            <a:r>
              <a:rPr lang="en-US" sz="3200" dirty="0">
                <a:latin typeface="Calibri" panose="020F0502020204030204" pitchFamily="34" charset="0"/>
                <a:ea typeface="MS Mincho" panose="02020609040205080304" pitchFamily="49" charset="-128"/>
                <a:cs typeface="Times New Roman" panose="02020603050405020304" pitchFamily="18" charset="0"/>
              </a:rPr>
              <a:t>(“keep from…”) </a:t>
            </a:r>
          </a:p>
        </p:txBody>
      </p:sp>
      <p:sp>
        <p:nvSpPr>
          <p:cNvPr id="4" name="TextBox 3"/>
          <p:cNvSpPr txBox="1"/>
          <p:nvPr/>
        </p:nvSpPr>
        <p:spPr>
          <a:xfrm>
            <a:off x="613134" y="1309211"/>
            <a:ext cx="6906931" cy="646331"/>
          </a:xfrm>
          <a:prstGeom prst="rect">
            <a:avLst/>
          </a:prstGeom>
          <a:noFill/>
        </p:spPr>
        <p:txBody>
          <a:bodyPr wrap="square" rtlCol="0">
            <a:spAutoFit/>
          </a:bodyPr>
          <a:lstStyle/>
          <a:p>
            <a:r>
              <a:rPr lang="en-US" sz="3600" b="1"/>
              <a:t>Suggestions… </a:t>
            </a:r>
          </a:p>
        </p:txBody>
      </p:sp>
      <p:sp>
        <p:nvSpPr>
          <p:cNvPr id="6" name="Rectangle 5"/>
          <p:cNvSpPr/>
          <p:nvPr/>
        </p:nvSpPr>
        <p:spPr>
          <a:xfrm>
            <a:off x="974361" y="3530479"/>
            <a:ext cx="8487764" cy="1077218"/>
          </a:xfrm>
          <a:prstGeom prst="rect">
            <a:avLst/>
          </a:prstGeom>
        </p:spPr>
        <p:txBody>
          <a:bodyPr wrap="square">
            <a:spAutoFit/>
          </a:bodyPr>
          <a:lstStyle/>
          <a:p>
            <a:pPr marL="742950" marR="0" lvl="1" indent="-285750">
              <a:spcBef>
                <a:spcPts val="0"/>
              </a:spcBef>
              <a:spcAft>
                <a:spcPts val="0"/>
              </a:spcAft>
              <a:buFont typeface="Courier New" panose="02070309020205020404" pitchFamily="49" charset="0"/>
              <a:buChar char="o"/>
            </a:pPr>
            <a:r>
              <a:rPr lang="en-US" sz="3200" dirty="0">
                <a:latin typeface="Calibri" panose="020F0502020204030204" pitchFamily="34" charset="0"/>
                <a:ea typeface="MS Mincho" panose="02020609040205080304" pitchFamily="49" charset="-128"/>
                <a:cs typeface="Times New Roman" panose="02020603050405020304" pitchFamily="18" charset="0"/>
              </a:rPr>
              <a:t>Might need to stay away from certain situations. </a:t>
            </a:r>
          </a:p>
        </p:txBody>
      </p:sp>
      <p:sp>
        <p:nvSpPr>
          <p:cNvPr id="7" name="Rectangle 6"/>
          <p:cNvSpPr/>
          <p:nvPr/>
        </p:nvSpPr>
        <p:spPr>
          <a:xfrm>
            <a:off x="2203971" y="4834919"/>
            <a:ext cx="5703758" cy="1077218"/>
          </a:xfrm>
          <a:prstGeom prst="rect">
            <a:avLst/>
          </a:prstGeom>
        </p:spPr>
        <p:txBody>
          <a:bodyPr wrap="square">
            <a:spAutoFit/>
          </a:bodyPr>
          <a:lstStyle/>
          <a:p>
            <a:pPr marL="742950" marR="0" lvl="1" indent="-285750">
              <a:spcBef>
                <a:spcPts val="0"/>
              </a:spcBef>
              <a:spcAft>
                <a:spcPts val="0"/>
              </a:spcAft>
              <a:buFont typeface="Courier New" panose="02070309020205020404" pitchFamily="49" charset="0"/>
              <a:buChar char="o"/>
            </a:pPr>
            <a:r>
              <a:rPr lang="en-US" sz="3200" dirty="0">
                <a:latin typeface="Calibri" panose="020F0502020204030204" pitchFamily="34" charset="0"/>
                <a:ea typeface="MS Mincho" panose="02020609040205080304" pitchFamily="49" charset="-128"/>
                <a:cs typeface="Times New Roman" panose="02020603050405020304" pitchFamily="18" charset="0"/>
              </a:rPr>
              <a:t>Might need to stop activities that “feed” the problem</a:t>
            </a:r>
          </a:p>
        </p:txBody>
      </p:sp>
    </p:spTree>
    <p:extLst>
      <p:ext uri="{BB962C8B-B14F-4D97-AF65-F5344CB8AC3E}">
        <p14:creationId xmlns:p14="http://schemas.microsoft.com/office/powerpoint/2010/main" val="3732444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299146" y="3537926"/>
            <a:ext cx="6608165" cy="3017729"/>
          </a:xfrm>
          <a:prstGeom prst="rect">
            <a:avLst/>
          </a:prstGeom>
        </p:spPr>
      </p:pic>
      <p:sp>
        <p:nvSpPr>
          <p:cNvPr id="7" name="TextBox 6"/>
          <p:cNvSpPr txBox="1"/>
          <p:nvPr/>
        </p:nvSpPr>
        <p:spPr>
          <a:xfrm>
            <a:off x="293555" y="121606"/>
            <a:ext cx="8619345" cy="3416320"/>
          </a:xfrm>
          <a:prstGeom prst="rect">
            <a:avLst/>
          </a:prstGeom>
          <a:noFill/>
        </p:spPr>
        <p:txBody>
          <a:bodyPr wrap="square" rtlCol="0">
            <a:spAutoFit/>
          </a:bodyPr>
          <a:lstStyle/>
          <a:p>
            <a:pPr algn="ctr"/>
            <a:r>
              <a:rPr lang="en-US" sz="7200" dirty="0"/>
              <a:t>So How Do We Build Defenses  Against  Sexual Sin?</a:t>
            </a:r>
            <a:endParaRPr lang="en-US" sz="7200"/>
          </a:p>
        </p:txBody>
      </p:sp>
    </p:spTree>
    <p:extLst>
      <p:ext uri="{BB962C8B-B14F-4D97-AF65-F5344CB8AC3E}">
        <p14:creationId xmlns:p14="http://schemas.microsoft.com/office/powerpoint/2010/main" val="15399424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a:spLocks noGrp="1"/>
          </p:cNvSpPr>
          <p:nvPr>
            <p:ph type="body" sz="half" idx="2"/>
          </p:nvPr>
        </p:nvSpPr>
        <p:spPr>
          <a:xfrm>
            <a:off x="381000" y="381000"/>
            <a:ext cx="8458200" cy="685800"/>
          </a:xfrm>
        </p:spPr>
        <p:txBody>
          <a:bodyPr>
            <a:normAutofit/>
          </a:bodyPr>
          <a:lstStyle/>
          <a:p>
            <a:pPr marR="0" lvl="0" algn="ctr">
              <a:spcBef>
                <a:spcPts val="0"/>
              </a:spcBef>
              <a:spcAft>
                <a:spcPts val="0"/>
              </a:spcAft>
            </a:pPr>
            <a:r>
              <a:rPr lang="en-US" sz="3600" b="1" dirty="0" smtClean="0">
                <a:solidFill>
                  <a:schemeClr val="tx2"/>
                </a:solidFill>
                <a:latin typeface="+mj-lt"/>
              </a:rPr>
              <a:t>#7: </a:t>
            </a:r>
            <a:r>
              <a:rPr lang="en-US" sz="3600" b="1" dirty="0">
                <a:solidFill>
                  <a:schemeClr val="tx2"/>
                </a:solidFill>
                <a:latin typeface="+mj-lt"/>
                <a:ea typeface="MS Mincho" panose="02020609040205080304" pitchFamily="49" charset="-128"/>
                <a:cs typeface="Times New Roman" panose="02020603050405020304" pitchFamily="18" charset="0"/>
              </a:rPr>
              <a:t>A Change in Tactics (Actions)</a:t>
            </a:r>
            <a:endParaRPr lang="en-US" sz="3600" dirty="0">
              <a:solidFill>
                <a:schemeClr val="tx2"/>
              </a:solidFill>
              <a:latin typeface="+mj-lt"/>
              <a:ea typeface="MS Mincho" panose="02020609040205080304" pitchFamily="49" charset="-128"/>
              <a:cs typeface="Times New Roman" panose="02020603050405020304" pitchFamily="18" charset="0"/>
            </a:endParaRPr>
          </a:p>
        </p:txBody>
      </p:sp>
      <p:sp>
        <p:nvSpPr>
          <p:cNvPr id="2" name="Rectangle 1"/>
          <p:cNvSpPr/>
          <p:nvPr/>
        </p:nvSpPr>
        <p:spPr>
          <a:xfrm>
            <a:off x="162393" y="1329127"/>
            <a:ext cx="8431968" cy="646331"/>
          </a:xfrm>
          <a:prstGeom prst="rect">
            <a:avLst/>
          </a:prstGeom>
        </p:spPr>
        <p:txBody>
          <a:bodyPr wrap="square">
            <a:spAutoFit/>
          </a:bodyPr>
          <a:lstStyle/>
          <a:p>
            <a:pPr marR="0" lvl="1">
              <a:spcBef>
                <a:spcPts val="0"/>
              </a:spcBef>
              <a:spcAft>
                <a:spcPts val="0"/>
              </a:spcAft>
            </a:pPr>
            <a:r>
              <a:rPr lang="en-US" sz="3600" b="1" dirty="0">
                <a:latin typeface="Calibri" panose="020F0502020204030204" pitchFamily="34" charset="0"/>
                <a:ea typeface="MS Mincho" panose="02020609040205080304" pitchFamily="49" charset="-128"/>
                <a:cs typeface="Times New Roman" panose="02020603050405020304" pitchFamily="18" charset="0"/>
              </a:rPr>
              <a:t>Stop trying to see “how close can I get?”</a:t>
            </a:r>
          </a:p>
        </p:txBody>
      </p:sp>
      <p:sp>
        <p:nvSpPr>
          <p:cNvPr id="4" name="Rectangle 3"/>
          <p:cNvSpPr/>
          <p:nvPr/>
        </p:nvSpPr>
        <p:spPr>
          <a:xfrm>
            <a:off x="0" y="2272420"/>
            <a:ext cx="8526280" cy="1077218"/>
          </a:xfrm>
          <a:prstGeom prst="rect">
            <a:avLst/>
          </a:prstGeom>
        </p:spPr>
        <p:txBody>
          <a:bodyPr wrap="square">
            <a:spAutoFit/>
          </a:bodyPr>
          <a:lstStyle/>
          <a:p>
            <a:pPr marL="1143000" marR="0" lvl="2" indent="-228600">
              <a:spcBef>
                <a:spcPts val="0"/>
              </a:spcBef>
              <a:spcAft>
                <a:spcPts val="0"/>
              </a:spcAft>
              <a:buFont typeface="Wingdings" panose="05000000000000000000" pitchFamily="2" charset="2"/>
              <a:buChar char=""/>
            </a:pPr>
            <a:r>
              <a:rPr lang="en-US" sz="3200" dirty="0">
                <a:latin typeface="Calibri" panose="020F0502020204030204" pitchFamily="34" charset="0"/>
                <a:ea typeface="MS Mincho" panose="02020609040205080304" pitchFamily="49" charset="-128"/>
                <a:cs typeface="Times New Roman" panose="02020603050405020304" pitchFamily="18" charset="0"/>
              </a:rPr>
              <a:t>Proverbs 7:8 “passes near” "takes the way"</a:t>
            </a:r>
          </a:p>
          <a:p>
            <a:pPr marL="1143000" marR="0" lvl="2" indent="-228600">
              <a:spcBef>
                <a:spcPts val="0"/>
              </a:spcBef>
              <a:spcAft>
                <a:spcPts val="0"/>
              </a:spcAft>
              <a:buFont typeface="Wingdings" panose="05000000000000000000" pitchFamily="2" charset="2"/>
              <a:buChar char=""/>
            </a:pPr>
            <a:r>
              <a:rPr lang="en-US" sz="3200" dirty="0">
                <a:latin typeface="Calibri" panose="020F0502020204030204" pitchFamily="34" charset="0"/>
                <a:ea typeface="MS Mincho" panose="02020609040205080304" pitchFamily="49" charset="-128"/>
                <a:cs typeface="Times New Roman" panose="02020603050405020304" pitchFamily="18" charset="0"/>
              </a:rPr>
              <a:t>Proverbs 7:9 looks for opportunities</a:t>
            </a:r>
          </a:p>
        </p:txBody>
      </p:sp>
      <p:sp>
        <p:nvSpPr>
          <p:cNvPr id="3" name="Rectangle 2"/>
          <p:cNvSpPr txBox="1"/>
          <p:nvPr/>
        </p:nvSpPr>
        <p:spPr>
          <a:xfrm>
            <a:off x="531527" y="3719687"/>
            <a:ext cx="8157146" cy="2554545"/>
          </a:xfrm>
          <a:prstGeom prst="rect">
            <a:avLst/>
          </a:prstGeom>
        </p:spPr>
        <p:txBody>
          <a:bodyPr wrap="square">
            <a:spAutoFit/>
          </a:bodyPr>
          <a:lstStyle/>
          <a:p>
            <a:r>
              <a:rPr lang="en-US" sz="3200"/>
              <a:t>"8 </a:t>
            </a:r>
            <a:r>
              <a:rPr lang="en-US" sz="3200" b="1" u="sng"/>
              <a:t>Passing through</a:t>
            </a:r>
            <a:r>
              <a:rPr lang="en-US" sz="3200"/>
              <a:t> the street near her corner;</a:t>
            </a:r>
          </a:p>
          <a:p>
            <a:r>
              <a:rPr lang="en-US" sz="3200"/>
              <a:t>And he </a:t>
            </a:r>
            <a:r>
              <a:rPr lang="en-US" sz="3200" b="1" u="sng"/>
              <a:t>takes the way</a:t>
            </a:r>
            <a:r>
              <a:rPr lang="en-US" sz="3200"/>
              <a:t> to her house,</a:t>
            </a:r>
          </a:p>
          <a:p>
            <a:r>
              <a:rPr lang="en-US" sz="3200"/>
              <a:t>9 In the twilight, in the evening,</a:t>
            </a:r>
          </a:p>
          <a:p>
            <a:r>
              <a:rPr lang="en-US" sz="3200"/>
              <a:t>In the middle of the night and in the darkness." (Proverbs 7:8-9)</a:t>
            </a:r>
          </a:p>
        </p:txBody>
      </p:sp>
    </p:spTree>
    <p:extLst>
      <p:ext uri="{BB962C8B-B14F-4D97-AF65-F5344CB8AC3E}">
        <p14:creationId xmlns:p14="http://schemas.microsoft.com/office/powerpoint/2010/main" val="709393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a:spLocks noGrp="1"/>
          </p:cNvSpPr>
          <p:nvPr>
            <p:ph type="body" sz="half" idx="2"/>
          </p:nvPr>
        </p:nvSpPr>
        <p:spPr>
          <a:xfrm>
            <a:off x="381000" y="381000"/>
            <a:ext cx="8458200" cy="685800"/>
          </a:xfrm>
        </p:spPr>
        <p:txBody>
          <a:bodyPr>
            <a:normAutofit/>
          </a:bodyPr>
          <a:lstStyle/>
          <a:p>
            <a:pPr marR="0" lvl="0" algn="ctr">
              <a:spcBef>
                <a:spcPts val="0"/>
              </a:spcBef>
              <a:spcAft>
                <a:spcPts val="0"/>
              </a:spcAft>
            </a:pPr>
            <a:r>
              <a:rPr lang="en-US" sz="3600" b="1" dirty="0" smtClean="0">
                <a:solidFill>
                  <a:schemeClr val="tx2"/>
                </a:solidFill>
                <a:latin typeface="+mj-lt"/>
              </a:rPr>
              <a:t>#7: </a:t>
            </a:r>
            <a:r>
              <a:rPr lang="en-US" sz="3600" b="1" dirty="0">
                <a:solidFill>
                  <a:schemeClr val="tx2"/>
                </a:solidFill>
                <a:latin typeface="+mj-lt"/>
                <a:ea typeface="MS Mincho" panose="02020609040205080304" pitchFamily="49" charset="-128"/>
                <a:cs typeface="Times New Roman" panose="02020603050405020304" pitchFamily="18" charset="0"/>
              </a:rPr>
              <a:t>A Change in Tactics (Actions)</a:t>
            </a:r>
            <a:endParaRPr lang="en-US" sz="3600" dirty="0">
              <a:solidFill>
                <a:schemeClr val="tx2"/>
              </a:solidFill>
              <a:latin typeface="+mj-lt"/>
              <a:ea typeface="MS Mincho" panose="02020609040205080304" pitchFamily="49" charset="-128"/>
              <a:cs typeface="Times New Roman" panose="02020603050405020304" pitchFamily="18" charset="0"/>
            </a:endParaRPr>
          </a:p>
        </p:txBody>
      </p:sp>
      <p:sp>
        <p:nvSpPr>
          <p:cNvPr id="2" name="Rectangle 1"/>
          <p:cNvSpPr/>
          <p:nvPr/>
        </p:nvSpPr>
        <p:spPr>
          <a:xfrm>
            <a:off x="162393" y="1329127"/>
            <a:ext cx="8431968" cy="646331"/>
          </a:xfrm>
          <a:prstGeom prst="rect">
            <a:avLst/>
          </a:prstGeom>
        </p:spPr>
        <p:txBody>
          <a:bodyPr wrap="square">
            <a:spAutoFit/>
          </a:bodyPr>
          <a:lstStyle/>
          <a:p>
            <a:pPr marR="0" lvl="1">
              <a:spcBef>
                <a:spcPts val="0"/>
              </a:spcBef>
              <a:spcAft>
                <a:spcPts val="0"/>
              </a:spcAft>
            </a:pPr>
            <a:r>
              <a:rPr lang="en-US" sz="3600" b="1" dirty="0">
                <a:latin typeface="Calibri" panose="020F0502020204030204" pitchFamily="34" charset="0"/>
                <a:ea typeface="MS Mincho" panose="02020609040205080304" pitchFamily="49" charset="-128"/>
                <a:cs typeface="Times New Roman" panose="02020603050405020304" pitchFamily="18" charset="0"/>
              </a:rPr>
              <a:t>Stop trying to see “how close can I get?”</a:t>
            </a:r>
          </a:p>
        </p:txBody>
      </p:sp>
      <p:sp>
        <p:nvSpPr>
          <p:cNvPr id="4" name="Rectangle 3"/>
          <p:cNvSpPr/>
          <p:nvPr/>
        </p:nvSpPr>
        <p:spPr>
          <a:xfrm>
            <a:off x="162393" y="2448901"/>
            <a:ext cx="8157147" cy="584775"/>
          </a:xfrm>
          <a:prstGeom prst="rect">
            <a:avLst/>
          </a:prstGeom>
        </p:spPr>
        <p:txBody>
          <a:bodyPr wrap="square">
            <a:spAutoFit/>
          </a:bodyPr>
          <a:lstStyle/>
          <a:p>
            <a:pPr marL="1143000" marR="0" lvl="2" indent="-228600">
              <a:spcBef>
                <a:spcPts val="0"/>
              </a:spcBef>
              <a:spcAft>
                <a:spcPts val="0"/>
              </a:spcAft>
              <a:buFont typeface="Wingdings" panose="05000000000000000000" pitchFamily="2" charset="2"/>
              <a:buChar char=""/>
            </a:pPr>
            <a:r>
              <a:rPr lang="en-US" sz="3200" dirty="0">
                <a:latin typeface="Calibri" panose="020F0502020204030204" pitchFamily="34" charset="0"/>
                <a:ea typeface="MS Mincho" panose="02020609040205080304" pitchFamily="49" charset="-128"/>
                <a:cs typeface="Times New Roman" panose="02020603050405020304" pitchFamily="18" charset="0"/>
              </a:rPr>
              <a:t>Sexual flirting…</a:t>
            </a:r>
          </a:p>
        </p:txBody>
      </p:sp>
      <p:sp>
        <p:nvSpPr>
          <p:cNvPr id="6" name="Rectangle 5"/>
          <p:cNvSpPr/>
          <p:nvPr/>
        </p:nvSpPr>
        <p:spPr>
          <a:xfrm>
            <a:off x="825084" y="3448317"/>
            <a:ext cx="8157147" cy="1077218"/>
          </a:xfrm>
          <a:prstGeom prst="rect">
            <a:avLst/>
          </a:prstGeom>
        </p:spPr>
        <p:txBody>
          <a:bodyPr wrap="square">
            <a:spAutoFit/>
          </a:bodyPr>
          <a:lstStyle/>
          <a:p>
            <a:pPr marL="1143000" marR="0" lvl="2" indent="-228600">
              <a:spcBef>
                <a:spcPts val="0"/>
              </a:spcBef>
              <a:spcAft>
                <a:spcPts val="0"/>
              </a:spcAft>
              <a:buFont typeface="Wingdings" panose="05000000000000000000" pitchFamily="2" charset="2"/>
              <a:buChar char=""/>
            </a:pPr>
            <a:r>
              <a:rPr lang="en-US" sz="3200" dirty="0">
                <a:latin typeface="Calibri" panose="020F0502020204030204" pitchFamily="34" charset="0"/>
                <a:ea typeface="MS Mincho" panose="02020609040205080304" pitchFamily="49" charset="-128"/>
                <a:cs typeface="Times New Roman" panose="02020603050405020304" pitchFamily="18" charset="0"/>
              </a:rPr>
              <a:t>"Petting" (Hands where they have no right to be…)</a:t>
            </a:r>
          </a:p>
        </p:txBody>
      </p:sp>
      <p:sp>
        <p:nvSpPr>
          <p:cNvPr id="7" name="Rectangle 6"/>
          <p:cNvSpPr/>
          <p:nvPr/>
        </p:nvSpPr>
        <p:spPr>
          <a:xfrm>
            <a:off x="1461540" y="4940177"/>
            <a:ext cx="7132821" cy="1077218"/>
          </a:xfrm>
          <a:prstGeom prst="rect">
            <a:avLst/>
          </a:prstGeom>
        </p:spPr>
        <p:txBody>
          <a:bodyPr wrap="square">
            <a:spAutoFit/>
          </a:bodyPr>
          <a:lstStyle/>
          <a:p>
            <a:pPr marL="1143000" marR="0" lvl="2" indent="-228600">
              <a:spcBef>
                <a:spcPts val="0"/>
              </a:spcBef>
              <a:spcAft>
                <a:spcPts val="0"/>
              </a:spcAft>
              <a:buFont typeface="Wingdings" panose="05000000000000000000" pitchFamily="2" charset="2"/>
              <a:buChar char=""/>
            </a:pPr>
            <a:r>
              <a:rPr lang="en-US" sz="3200" dirty="0">
                <a:latin typeface="Calibri" panose="020F0502020204030204" pitchFamily="34" charset="0"/>
                <a:ea typeface="MS Mincho" panose="02020609040205080304" pitchFamily="49" charset="-128"/>
                <a:cs typeface="Times New Roman" panose="02020603050405020304" pitchFamily="18" charset="0"/>
              </a:rPr>
              <a:t>Heavy emphasis on physical affection in a dating relationship. </a:t>
            </a:r>
          </a:p>
        </p:txBody>
      </p:sp>
    </p:spTree>
    <p:extLst>
      <p:ext uri="{BB962C8B-B14F-4D97-AF65-F5344CB8AC3E}">
        <p14:creationId xmlns:p14="http://schemas.microsoft.com/office/powerpoint/2010/main" val="166572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a:spLocks noGrp="1"/>
          </p:cNvSpPr>
          <p:nvPr>
            <p:ph type="body" sz="half" idx="2"/>
          </p:nvPr>
        </p:nvSpPr>
        <p:spPr>
          <a:xfrm>
            <a:off x="381000" y="381000"/>
            <a:ext cx="8458200" cy="685800"/>
          </a:xfrm>
        </p:spPr>
        <p:txBody>
          <a:bodyPr>
            <a:normAutofit/>
          </a:bodyPr>
          <a:lstStyle/>
          <a:p>
            <a:pPr marR="0" lvl="0" algn="ctr">
              <a:spcBef>
                <a:spcPts val="0"/>
              </a:spcBef>
              <a:spcAft>
                <a:spcPts val="0"/>
              </a:spcAft>
            </a:pPr>
            <a:r>
              <a:rPr lang="en-US" sz="3600" b="1" dirty="0" smtClean="0">
                <a:solidFill>
                  <a:schemeClr val="tx2"/>
                </a:solidFill>
                <a:latin typeface="+mj-lt"/>
              </a:rPr>
              <a:t>#7: </a:t>
            </a:r>
            <a:r>
              <a:rPr lang="en-US" sz="3600" b="1" dirty="0">
                <a:solidFill>
                  <a:schemeClr val="tx2"/>
                </a:solidFill>
                <a:latin typeface="+mj-lt"/>
                <a:ea typeface="MS Mincho" panose="02020609040205080304" pitchFamily="49" charset="-128"/>
                <a:cs typeface="Times New Roman" panose="02020603050405020304" pitchFamily="18" charset="0"/>
              </a:rPr>
              <a:t>A Change in Tactics (Actions)</a:t>
            </a:r>
            <a:endParaRPr lang="en-US" sz="3600" dirty="0">
              <a:solidFill>
                <a:schemeClr val="tx2"/>
              </a:solidFill>
              <a:latin typeface="+mj-lt"/>
              <a:ea typeface="MS Mincho" panose="02020609040205080304" pitchFamily="49" charset="-128"/>
              <a:cs typeface="Times New Roman" panose="02020603050405020304" pitchFamily="18" charset="0"/>
            </a:endParaRPr>
          </a:p>
        </p:txBody>
      </p:sp>
      <p:sp>
        <p:nvSpPr>
          <p:cNvPr id="2" name="Rectangle 1"/>
          <p:cNvSpPr/>
          <p:nvPr/>
        </p:nvSpPr>
        <p:spPr>
          <a:xfrm>
            <a:off x="137407" y="2333153"/>
            <a:ext cx="8325787" cy="1077218"/>
          </a:xfrm>
          <a:prstGeom prst="rect">
            <a:avLst/>
          </a:prstGeom>
        </p:spPr>
        <p:txBody>
          <a:bodyPr wrap="square">
            <a:spAutoFit/>
          </a:bodyPr>
          <a:lstStyle/>
          <a:p>
            <a:pPr marL="742950" marR="0" lvl="1" indent="-285750">
              <a:spcBef>
                <a:spcPts val="0"/>
              </a:spcBef>
              <a:spcAft>
                <a:spcPts val="0"/>
              </a:spcAft>
              <a:buFont typeface="Courier New" panose="02070309020205020404" pitchFamily="49" charset="0"/>
              <a:buChar char="o"/>
            </a:pPr>
            <a:r>
              <a:rPr lang="en-US" sz="3200" dirty="0">
                <a:latin typeface="Calibri" panose="020F0502020204030204" pitchFamily="34" charset="0"/>
                <a:ea typeface="MS Mincho" panose="02020609040205080304" pitchFamily="49" charset="-128"/>
                <a:cs typeface="Times New Roman" panose="02020603050405020304" pitchFamily="18" charset="0"/>
              </a:rPr>
              <a:t>Does the way you </a:t>
            </a:r>
            <a:r>
              <a:rPr lang="en-US" sz="3200" b="1" u="sng" dirty="0">
                <a:latin typeface="Calibri" panose="020F0502020204030204" pitchFamily="34" charset="0"/>
                <a:ea typeface="MS Mincho" panose="02020609040205080304" pitchFamily="49" charset="-128"/>
                <a:cs typeface="Times New Roman" panose="02020603050405020304" pitchFamily="18" charset="0"/>
              </a:rPr>
              <a:t>dress</a:t>
            </a:r>
            <a:r>
              <a:rPr lang="en-US" sz="3200" dirty="0">
                <a:latin typeface="Calibri" panose="020F0502020204030204" pitchFamily="34" charset="0"/>
                <a:ea typeface="MS Mincho" panose="02020609040205080304" pitchFamily="49" charset="-128"/>
                <a:cs typeface="Times New Roman" panose="02020603050405020304" pitchFamily="18" charset="0"/>
              </a:rPr>
              <a:t> attract people interested in fornication? </a:t>
            </a:r>
          </a:p>
        </p:txBody>
      </p:sp>
      <p:sp>
        <p:nvSpPr>
          <p:cNvPr id="4" name="Rectangle 3"/>
          <p:cNvSpPr/>
          <p:nvPr/>
        </p:nvSpPr>
        <p:spPr>
          <a:xfrm>
            <a:off x="613134" y="3716455"/>
            <a:ext cx="8325787" cy="1077218"/>
          </a:xfrm>
          <a:prstGeom prst="rect">
            <a:avLst/>
          </a:prstGeom>
        </p:spPr>
        <p:txBody>
          <a:bodyPr wrap="square">
            <a:spAutoFit/>
          </a:bodyPr>
          <a:lstStyle/>
          <a:p>
            <a:pPr marL="742950" marR="0" lvl="1" indent="-285750">
              <a:spcBef>
                <a:spcPts val="0"/>
              </a:spcBef>
              <a:spcAft>
                <a:spcPts val="0"/>
              </a:spcAft>
              <a:buFont typeface="Courier New" panose="02070309020205020404" pitchFamily="49" charset="0"/>
              <a:buChar char="o"/>
            </a:pPr>
            <a:r>
              <a:rPr lang="en-US" sz="3200" dirty="0">
                <a:latin typeface="Calibri" panose="020F0502020204030204" pitchFamily="34" charset="0"/>
                <a:ea typeface="MS Mincho" panose="02020609040205080304" pitchFamily="49" charset="-128"/>
                <a:cs typeface="Times New Roman" panose="02020603050405020304" pitchFamily="18" charset="0"/>
              </a:rPr>
              <a:t>Does the way you </a:t>
            </a:r>
            <a:r>
              <a:rPr lang="en-US" sz="3200" b="1" u="sng" dirty="0">
                <a:latin typeface="Calibri" panose="020F0502020204030204" pitchFamily="34" charset="0"/>
                <a:ea typeface="MS Mincho" panose="02020609040205080304" pitchFamily="49" charset="-128"/>
                <a:cs typeface="Times New Roman" panose="02020603050405020304" pitchFamily="18" charset="0"/>
              </a:rPr>
              <a:t>talk</a:t>
            </a:r>
            <a:r>
              <a:rPr lang="en-US" sz="3200" dirty="0">
                <a:latin typeface="Calibri" panose="020F0502020204030204" pitchFamily="34" charset="0"/>
                <a:ea typeface="MS Mincho" panose="02020609040205080304" pitchFamily="49" charset="-128"/>
                <a:cs typeface="Times New Roman" panose="02020603050405020304" pitchFamily="18" charset="0"/>
              </a:rPr>
              <a:t> attract people interested in fornication? </a:t>
            </a:r>
          </a:p>
        </p:txBody>
      </p:sp>
      <p:sp>
        <p:nvSpPr>
          <p:cNvPr id="6" name="Rectangle 5"/>
          <p:cNvSpPr/>
          <p:nvPr/>
        </p:nvSpPr>
        <p:spPr>
          <a:xfrm>
            <a:off x="1336622" y="5099757"/>
            <a:ext cx="8325787" cy="1077218"/>
          </a:xfrm>
          <a:prstGeom prst="rect">
            <a:avLst/>
          </a:prstGeom>
        </p:spPr>
        <p:txBody>
          <a:bodyPr wrap="square">
            <a:spAutoFit/>
          </a:bodyPr>
          <a:lstStyle/>
          <a:p>
            <a:pPr marL="742950" marR="0" lvl="1" indent="-285750">
              <a:spcBef>
                <a:spcPts val="0"/>
              </a:spcBef>
              <a:spcAft>
                <a:spcPts val="0"/>
              </a:spcAft>
              <a:buFont typeface="Courier New" panose="02070309020205020404" pitchFamily="49" charset="0"/>
              <a:buChar char="o"/>
            </a:pPr>
            <a:r>
              <a:rPr lang="en-US" sz="3200" dirty="0">
                <a:latin typeface="Calibri" panose="020F0502020204030204" pitchFamily="34" charset="0"/>
                <a:ea typeface="MS Mincho" panose="02020609040205080304" pitchFamily="49" charset="-128"/>
                <a:cs typeface="Times New Roman" panose="02020603050405020304" pitchFamily="18" charset="0"/>
              </a:rPr>
              <a:t>Does the way you </a:t>
            </a:r>
            <a:r>
              <a:rPr lang="en-US" sz="3200" b="1" u="sng" dirty="0">
                <a:latin typeface="Calibri" panose="020F0502020204030204" pitchFamily="34" charset="0"/>
                <a:ea typeface="MS Mincho" panose="02020609040205080304" pitchFamily="49" charset="-128"/>
                <a:cs typeface="Times New Roman" panose="02020603050405020304" pitchFamily="18" charset="0"/>
              </a:rPr>
              <a:t>act</a:t>
            </a:r>
            <a:r>
              <a:rPr lang="en-US" sz="3200" dirty="0">
                <a:latin typeface="Calibri" panose="020F0502020204030204" pitchFamily="34" charset="0"/>
                <a:ea typeface="MS Mincho" panose="02020609040205080304" pitchFamily="49" charset="-128"/>
                <a:cs typeface="Times New Roman" panose="02020603050405020304" pitchFamily="18" charset="0"/>
              </a:rPr>
              <a:t> attract people interested in fornication?</a:t>
            </a:r>
            <a:endParaRPr lang="en-US" sz="3200" dirty="0"/>
          </a:p>
        </p:txBody>
      </p:sp>
      <p:sp>
        <p:nvSpPr>
          <p:cNvPr id="3" name="TextBox 2"/>
          <p:cNvSpPr txBox="1"/>
          <p:nvPr/>
        </p:nvSpPr>
        <p:spPr>
          <a:xfrm>
            <a:off x="613134" y="1309211"/>
            <a:ext cx="6906931" cy="646331"/>
          </a:xfrm>
          <a:prstGeom prst="rect">
            <a:avLst/>
          </a:prstGeom>
          <a:noFill/>
        </p:spPr>
        <p:txBody>
          <a:bodyPr wrap="square" rtlCol="0">
            <a:spAutoFit/>
          </a:bodyPr>
          <a:lstStyle/>
          <a:p>
            <a:r>
              <a:rPr lang="en-US" sz="3600" b="1"/>
              <a:t>Soul searching questions… </a:t>
            </a:r>
          </a:p>
        </p:txBody>
      </p:sp>
    </p:spTree>
    <p:extLst>
      <p:ext uri="{BB962C8B-B14F-4D97-AF65-F5344CB8AC3E}">
        <p14:creationId xmlns:p14="http://schemas.microsoft.com/office/powerpoint/2010/main" val="336465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a:spLocks noGrp="1"/>
          </p:cNvSpPr>
          <p:nvPr>
            <p:ph type="body" sz="half" idx="2"/>
          </p:nvPr>
        </p:nvSpPr>
        <p:spPr>
          <a:xfrm>
            <a:off x="381000" y="381000"/>
            <a:ext cx="8458200" cy="685800"/>
          </a:xfrm>
        </p:spPr>
        <p:txBody>
          <a:bodyPr>
            <a:normAutofit/>
          </a:bodyPr>
          <a:lstStyle/>
          <a:p>
            <a:pPr marR="0" lvl="0" algn="ctr">
              <a:spcBef>
                <a:spcPts val="0"/>
              </a:spcBef>
              <a:spcAft>
                <a:spcPts val="0"/>
              </a:spcAft>
            </a:pPr>
            <a:r>
              <a:rPr lang="en-US" sz="3600" b="1" dirty="0" smtClean="0">
                <a:solidFill>
                  <a:schemeClr val="tx2"/>
                </a:solidFill>
                <a:latin typeface="+mj-lt"/>
              </a:rPr>
              <a:t>#8: </a:t>
            </a:r>
            <a:r>
              <a:rPr lang="en-US" sz="3600" b="1" dirty="0">
                <a:solidFill>
                  <a:schemeClr val="tx2"/>
                </a:solidFill>
                <a:latin typeface="+mj-lt"/>
                <a:ea typeface="MS Mincho" panose="02020609040205080304" pitchFamily="49" charset="-128"/>
                <a:cs typeface="Times New Roman" panose="02020603050405020304" pitchFamily="18" charset="0"/>
              </a:rPr>
              <a:t>A Change in Strategy (Thinking)</a:t>
            </a:r>
            <a:endParaRPr lang="en-US" sz="3600" dirty="0">
              <a:solidFill>
                <a:schemeClr val="tx2"/>
              </a:solidFill>
              <a:latin typeface="+mj-lt"/>
              <a:ea typeface="MS Mincho" panose="02020609040205080304" pitchFamily="49" charset="-128"/>
              <a:cs typeface="Times New Roman" panose="02020603050405020304" pitchFamily="18" charset="0"/>
            </a:endParaRPr>
          </a:p>
        </p:txBody>
      </p:sp>
      <p:sp>
        <p:nvSpPr>
          <p:cNvPr id="2" name="Rectangle 1"/>
          <p:cNvSpPr txBox="1"/>
          <p:nvPr/>
        </p:nvSpPr>
        <p:spPr>
          <a:xfrm>
            <a:off x="762001" y="1336309"/>
            <a:ext cx="6895475" cy="1200329"/>
          </a:xfrm>
          <a:prstGeom prst="rect">
            <a:avLst/>
          </a:prstGeom>
        </p:spPr>
        <p:txBody>
          <a:bodyPr wrap="square">
            <a:spAutoFit/>
          </a:bodyPr>
          <a:lstStyle/>
          <a:p>
            <a:pPr marR="0" lvl="1" algn="ctr">
              <a:spcBef>
                <a:spcPts val="0"/>
              </a:spcBef>
              <a:spcAft>
                <a:spcPts val="0"/>
              </a:spcAft>
            </a:pPr>
            <a:r>
              <a:rPr lang="en-US" sz="3600" b="1">
                <a:effectLst/>
                <a:latin typeface="Calibri" charset="0"/>
                <a:ea typeface="ＭＳ 明朝" charset="-128"/>
                <a:cs typeface="Times New Roman" charset="0"/>
              </a:rPr>
              <a:t>Stop Thinking No consequences (I can “get away” with it)</a:t>
            </a:r>
          </a:p>
        </p:txBody>
      </p:sp>
      <p:sp>
        <p:nvSpPr>
          <p:cNvPr id="4" name="Rectangle 1"/>
          <p:cNvSpPr txBox="1"/>
          <p:nvPr/>
        </p:nvSpPr>
        <p:spPr>
          <a:xfrm>
            <a:off x="1873771" y="3379199"/>
            <a:ext cx="4671934" cy="646331"/>
          </a:xfrm>
          <a:prstGeom prst="rect">
            <a:avLst/>
          </a:prstGeom>
        </p:spPr>
        <p:txBody>
          <a:bodyPr wrap="square">
            <a:spAutoFit/>
          </a:bodyPr>
          <a:lstStyle/>
          <a:p>
            <a:pPr lvl="2"/>
            <a:r>
              <a:rPr lang="en-US" sz="3600">
                <a:latin typeface="Calibri" charset="0"/>
                <a:ea typeface="ＭＳ 明朝" charset="-128"/>
                <a:cs typeface="Times New Roman" charset="0"/>
              </a:rPr>
              <a:t>Proverbs 6:27-35</a:t>
            </a:r>
          </a:p>
        </p:txBody>
      </p:sp>
    </p:spTree>
    <p:extLst>
      <p:ext uri="{BB962C8B-B14F-4D97-AF65-F5344CB8AC3E}">
        <p14:creationId xmlns:p14="http://schemas.microsoft.com/office/powerpoint/2010/main" val="1067854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p:nvPr/>
        </p:nvSpPr>
        <p:spPr>
          <a:xfrm>
            <a:off x="262329" y="312295"/>
            <a:ext cx="8881671" cy="6001643"/>
          </a:xfrm>
          <a:prstGeom prst="rect">
            <a:avLst/>
          </a:prstGeom>
        </p:spPr>
        <p:txBody>
          <a:bodyPr wrap="square">
            <a:spAutoFit/>
          </a:bodyPr>
          <a:lstStyle/>
          <a:p>
            <a:r>
              <a:rPr lang="en-US" sz="3200" b="1"/>
              <a:t>Proverbs 6:27-35</a:t>
            </a:r>
          </a:p>
          <a:p>
            <a:endParaRPr lang="en-US" sz="3200" b="1"/>
          </a:p>
          <a:p>
            <a:r>
              <a:rPr lang="en-US" sz="3200"/>
              <a:t>27 Can a man take fire in his bosom</a:t>
            </a:r>
          </a:p>
          <a:p>
            <a:r>
              <a:rPr lang="en-US" sz="3200"/>
              <a:t>And his clothes not be burned?</a:t>
            </a:r>
          </a:p>
          <a:p>
            <a:r>
              <a:rPr lang="en-US" sz="3200"/>
              <a:t>28 Or can a man walk on hot coals</a:t>
            </a:r>
          </a:p>
          <a:p>
            <a:r>
              <a:rPr lang="en-US" sz="3200"/>
              <a:t>And his feet not be scorched?</a:t>
            </a:r>
          </a:p>
          <a:p>
            <a:r>
              <a:rPr lang="en-US" sz="3200"/>
              <a:t>29 So is the one who goes in to his neighbor’s wife;</a:t>
            </a:r>
          </a:p>
          <a:p>
            <a:r>
              <a:rPr lang="en-US" sz="3200"/>
              <a:t>Whoever touches her will not go unpunished.</a:t>
            </a:r>
          </a:p>
          <a:p>
            <a:r>
              <a:rPr lang="en-US" sz="3200"/>
              <a:t>30 Men do not despise a thief if he steals</a:t>
            </a:r>
          </a:p>
          <a:p>
            <a:r>
              <a:rPr lang="en-US" sz="3200"/>
              <a:t>To satisfy himself when he is hungry;</a:t>
            </a:r>
          </a:p>
          <a:p>
            <a:r>
              <a:rPr lang="en-US" sz="3200"/>
              <a:t>31 But when he is found, he must repay sevenfold;</a:t>
            </a:r>
          </a:p>
          <a:p>
            <a:r>
              <a:rPr lang="en-US" sz="3200"/>
              <a:t>He must give all the substance of his house.</a:t>
            </a:r>
          </a:p>
        </p:txBody>
      </p:sp>
    </p:spTree>
    <p:extLst>
      <p:ext uri="{BB962C8B-B14F-4D97-AF65-F5344CB8AC3E}">
        <p14:creationId xmlns:p14="http://schemas.microsoft.com/office/powerpoint/2010/main" val="4603621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p:nvPr/>
        </p:nvSpPr>
        <p:spPr>
          <a:xfrm>
            <a:off x="262329" y="362262"/>
            <a:ext cx="8419474" cy="6001643"/>
          </a:xfrm>
          <a:prstGeom prst="rect">
            <a:avLst/>
          </a:prstGeom>
        </p:spPr>
        <p:txBody>
          <a:bodyPr wrap="square">
            <a:spAutoFit/>
          </a:bodyPr>
          <a:lstStyle/>
          <a:p>
            <a:r>
              <a:rPr lang="en-US" sz="3200" b="1"/>
              <a:t>Proverbs 6:27-35 </a:t>
            </a:r>
            <a:r>
              <a:rPr lang="en-US" sz="3200"/>
              <a:t>(continued…)</a:t>
            </a:r>
          </a:p>
          <a:p>
            <a:endParaRPr lang="en-US" sz="3200" b="1"/>
          </a:p>
          <a:p>
            <a:r>
              <a:rPr lang="en-US" sz="3200"/>
              <a:t>32 The one who commits adultery with a woman is lacking sense;</a:t>
            </a:r>
          </a:p>
          <a:p>
            <a:r>
              <a:rPr lang="en-US" sz="3200"/>
              <a:t>He who would destroy himself does it.</a:t>
            </a:r>
          </a:p>
          <a:p>
            <a:r>
              <a:rPr lang="en-US" sz="3200"/>
              <a:t>33 Wounds and disgrace he will find,</a:t>
            </a:r>
          </a:p>
          <a:p>
            <a:r>
              <a:rPr lang="en-US" sz="3200"/>
              <a:t>And his reproach will not be blotted out.</a:t>
            </a:r>
          </a:p>
          <a:p>
            <a:r>
              <a:rPr lang="en-US" sz="3200"/>
              <a:t>34 For jealousy enrages a man,</a:t>
            </a:r>
          </a:p>
          <a:p>
            <a:r>
              <a:rPr lang="en-US" sz="3200"/>
              <a:t>And he will not spare in the day of vengeance.</a:t>
            </a:r>
          </a:p>
          <a:p>
            <a:r>
              <a:rPr lang="en-US" sz="3200"/>
              <a:t>35 He will not accept any ransom,</a:t>
            </a:r>
          </a:p>
          <a:p>
            <a:r>
              <a:rPr lang="en-US" sz="3200"/>
              <a:t>Nor will he be satisfied though you give many gifts.</a:t>
            </a:r>
          </a:p>
        </p:txBody>
      </p:sp>
    </p:spTree>
    <p:extLst>
      <p:ext uri="{BB962C8B-B14F-4D97-AF65-F5344CB8AC3E}">
        <p14:creationId xmlns:p14="http://schemas.microsoft.com/office/powerpoint/2010/main" val="9760125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a:spLocks noGrp="1"/>
          </p:cNvSpPr>
          <p:nvPr>
            <p:ph type="body" sz="half" idx="2"/>
          </p:nvPr>
        </p:nvSpPr>
        <p:spPr>
          <a:xfrm>
            <a:off x="381000" y="381000"/>
            <a:ext cx="8458200" cy="685800"/>
          </a:xfrm>
        </p:spPr>
        <p:txBody>
          <a:bodyPr>
            <a:normAutofit/>
          </a:bodyPr>
          <a:lstStyle/>
          <a:p>
            <a:pPr marR="0" lvl="0" algn="ctr">
              <a:spcBef>
                <a:spcPts val="0"/>
              </a:spcBef>
              <a:spcAft>
                <a:spcPts val="0"/>
              </a:spcAft>
            </a:pPr>
            <a:r>
              <a:rPr lang="en-US" sz="3600" b="1" dirty="0" smtClean="0">
                <a:solidFill>
                  <a:schemeClr val="tx2"/>
                </a:solidFill>
                <a:latin typeface="+mj-lt"/>
              </a:rPr>
              <a:t>#8: </a:t>
            </a:r>
            <a:r>
              <a:rPr lang="en-US" sz="3600" b="1" dirty="0">
                <a:solidFill>
                  <a:schemeClr val="tx2"/>
                </a:solidFill>
                <a:latin typeface="+mj-lt"/>
                <a:ea typeface="MS Mincho" panose="02020609040205080304" pitchFamily="49" charset="-128"/>
                <a:cs typeface="Times New Roman" panose="02020603050405020304" pitchFamily="18" charset="0"/>
              </a:rPr>
              <a:t>A Change in Strategy (Thinking)</a:t>
            </a:r>
            <a:endParaRPr lang="en-US" sz="3600" dirty="0">
              <a:solidFill>
                <a:schemeClr val="tx2"/>
              </a:solidFill>
              <a:latin typeface="+mj-lt"/>
              <a:ea typeface="MS Mincho" panose="02020609040205080304" pitchFamily="49" charset="-128"/>
              <a:cs typeface="Times New Roman" panose="02020603050405020304" pitchFamily="18" charset="0"/>
            </a:endParaRPr>
          </a:p>
        </p:txBody>
      </p:sp>
      <p:sp>
        <p:nvSpPr>
          <p:cNvPr id="2" name="Rectangle 1"/>
          <p:cNvSpPr txBox="1"/>
          <p:nvPr/>
        </p:nvSpPr>
        <p:spPr>
          <a:xfrm>
            <a:off x="762001" y="1336309"/>
            <a:ext cx="6895475" cy="1200329"/>
          </a:xfrm>
          <a:prstGeom prst="rect">
            <a:avLst/>
          </a:prstGeom>
        </p:spPr>
        <p:txBody>
          <a:bodyPr wrap="square">
            <a:spAutoFit/>
          </a:bodyPr>
          <a:lstStyle/>
          <a:p>
            <a:pPr marR="0" lvl="1" algn="ctr">
              <a:spcBef>
                <a:spcPts val="0"/>
              </a:spcBef>
              <a:spcAft>
                <a:spcPts val="0"/>
              </a:spcAft>
            </a:pPr>
            <a:r>
              <a:rPr lang="en-US" sz="3600" b="1">
                <a:effectLst/>
                <a:latin typeface="Calibri" charset="0"/>
                <a:ea typeface="ＭＳ 明朝" charset="-128"/>
                <a:cs typeface="Times New Roman" charset="0"/>
              </a:rPr>
              <a:t>Stop Thinking No consequences (I can “get away” with it)</a:t>
            </a:r>
          </a:p>
        </p:txBody>
      </p:sp>
      <p:sp>
        <p:nvSpPr>
          <p:cNvPr id="6" name="Rectangle 1"/>
          <p:cNvSpPr txBox="1"/>
          <p:nvPr/>
        </p:nvSpPr>
        <p:spPr>
          <a:xfrm>
            <a:off x="1898754" y="3595944"/>
            <a:ext cx="5571345" cy="646331"/>
          </a:xfrm>
          <a:prstGeom prst="rect">
            <a:avLst/>
          </a:prstGeom>
        </p:spPr>
        <p:txBody>
          <a:bodyPr wrap="square">
            <a:spAutoFit/>
          </a:bodyPr>
          <a:lstStyle/>
          <a:p>
            <a:pPr marR="0" lvl="2">
              <a:spcBef>
                <a:spcPts val="0"/>
              </a:spcBef>
              <a:spcAft>
                <a:spcPts val="0"/>
              </a:spcAft>
            </a:pPr>
            <a:r>
              <a:rPr lang="en-US" sz="3600">
                <a:effectLst/>
                <a:latin typeface="Calibri" charset="0"/>
                <a:ea typeface="ＭＳ 明朝" charset="-128"/>
                <a:cs typeface="Times New Roman" charset="0"/>
              </a:rPr>
              <a:t>Proverbs 7:22-23</a:t>
            </a:r>
          </a:p>
        </p:txBody>
      </p:sp>
    </p:spTree>
    <p:extLst>
      <p:ext uri="{BB962C8B-B14F-4D97-AF65-F5344CB8AC3E}">
        <p14:creationId xmlns:p14="http://schemas.microsoft.com/office/powerpoint/2010/main" val="1989792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p:nvPr/>
        </p:nvSpPr>
        <p:spPr>
          <a:xfrm>
            <a:off x="361324" y="444374"/>
            <a:ext cx="8283003" cy="4031873"/>
          </a:xfrm>
          <a:prstGeom prst="rect">
            <a:avLst/>
          </a:prstGeom>
        </p:spPr>
        <p:txBody>
          <a:bodyPr wrap="square">
            <a:spAutoFit/>
          </a:bodyPr>
          <a:lstStyle/>
          <a:p>
            <a:r>
              <a:rPr lang="en-US" sz="3200" b="1"/>
              <a:t>Proverbs 7:22-23</a:t>
            </a:r>
          </a:p>
          <a:p>
            <a:endParaRPr lang="en-US" sz="3200" b="1"/>
          </a:p>
          <a:p>
            <a:r>
              <a:rPr lang="en-US" sz="3200"/>
              <a:t>22 Suddenly he follows her</a:t>
            </a:r>
          </a:p>
          <a:p>
            <a:r>
              <a:rPr lang="en-US" sz="3200"/>
              <a:t>As an ox goes to the slaughter,</a:t>
            </a:r>
          </a:p>
          <a:p>
            <a:r>
              <a:rPr lang="en-US" sz="3200"/>
              <a:t>Or as one in fetters to the discipline of a fool,</a:t>
            </a:r>
          </a:p>
          <a:p>
            <a:r>
              <a:rPr lang="en-US" sz="3200"/>
              <a:t>23 Until an arrow pierces through his liver;</a:t>
            </a:r>
          </a:p>
          <a:p>
            <a:r>
              <a:rPr lang="en-US" sz="3200"/>
              <a:t>As a bird hastens to the snare,</a:t>
            </a:r>
          </a:p>
          <a:p>
            <a:r>
              <a:rPr lang="en-US" sz="3200"/>
              <a:t>So he does not know that it will cost him his life.</a:t>
            </a:r>
          </a:p>
        </p:txBody>
      </p:sp>
    </p:spTree>
    <p:extLst>
      <p:ext uri="{BB962C8B-B14F-4D97-AF65-F5344CB8AC3E}">
        <p14:creationId xmlns:p14="http://schemas.microsoft.com/office/powerpoint/2010/main" val="13572425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a:spLocks noGrp="1"/>
          </p:cNvSpPr>
          <p:nvPr>
            <p:ph type="body" sz="half" idx="2"/>
          </p:nvPr>
        </p:nvSpPr>
        <p:spPr>
          <a:xfrm>
            <a:off x="381000" y="381000"/>
            <a:ext cx="8458200" cy="685800"/>
          </a:xfrm>
        </p:spPr>
        <p:txBody>
          <a:bodyPr>
            <a:normAutofit/>
          </a:bodyPr>
          <a:lstStyle/>
          <a:p>
            <a:pPr marR="0" lvl="0" algn="ctr">
              <a:spcBef>
                <a:spcPts val="0"/>
              </a:spcBef>
              <a:spcAft>
                <a:spcPts val="0"/>
              </a:spcAft>
            </a:pPr>
            <a:r>
              <a:rPr lang="en-US" sz="3600" b="1" dirty="0" smtClean="0">
                <a:solidFill>
                  <a:schemeClr val="tx2"/>
                </a:solidFill>
                <a:latin typeface="+mj-lt"/>
              </a:rPr>
              <a:t>#8: </a:t>
            </a:r>
            <a:r>
              <a:rPr lang="en-US" sz="3600" b="1" dirty="0">
                <a:solidFill>
                  <a:schemeClr val="tx2"/>
                </a:solidFill>
                <a:latin typeface="+mj-lt"/>
                <a:ea typeface="MS Mincho" panose="02020609040205080304" pitchFamily="49" charset="-128"/>
                <a:cs typeface="Times New Roman" panose="02020603050405020304" pitchFamily="18" charset="0"/>
              </a:rPr>
              <a:t>A Change in Strategy (Thinking)</a:t>
            </a:r>
            <a:endParaRPr lang="en-US" sz="3600" dirty="0">
              <a:solidFill>
                <a:schemeClr val="tx2"/>
              </a:solidFill>
              <a:latin typeface="+mj-lt"/>
              <a:ea typeface="MS Mincho" panose="02020609040205080304" pitchFamily="49" charset="-128"/>
              <a:cs typeface="Times New Roman" panose="02020603050405020304" pitchFamily="18" charset="0"/>
            </a:endParaRPr>
          </a:p>
        </p:txBody>
      </p:sp>
      <p:sp>
        <p:nvSpPr>
          <p:cNvPr id="3" name="Rectangle 2"/>
          <p:cNvSpPr txBox="1"/>
          <p:nvPr/>
        </p:nvSpPr>
        <p:spPr>
          <a:xfrm>
            <a:off x="106181" y="1465197"/>
            <a:ext cx="7308122" cy="646331"/>
          </a:xfrm>
          <a:prstGeom prst="rect">
            <a:avLst/>
          </a:prstGeom>
        </p:spPr>
        <p:txBody>
          <a:bodyPr wrap="square">
            <a:spAutoFit/>
          </a:bodyPr>
          <a:lstStyle/>
          <a:p>
            <a:pPr marR="0" lvl="1">
              <a:spcBef>
                <a:spcPts val="0"/>
              </a:spcBef>
              <a:spcAft>
                <a:spcPts val="0"/>
              </a:spcAft>
            </a:pPr>
            <a:r>
              <a:rPr lang="en-US" sz="3600" b="1">
                <a:effectLst/>
                <a:latin typeface="Calibri" charset="0"/>
                <a:ea typeface="ＭＳ 明朝" charset="-128"/>
                <a:cs typeface="Times New Roman" charset="0"/>
              </a:rPr>
              <a:t>Stop dwelling on sexual thoughts…</a:t>
            </a:r>
          </a:p>
        </p:txBody>
      </p:sp>
      <p:sp>
        <p:nvSpPr>
          <p:cNvPr id="4" name="Rectangle 2"/>
          <p:cNvSpPr txBox="1"/>
          <p:nvPr/>
        </p:nvSpPr>
        <p:spPr>
          <a:xfrm>
            <a:off x="136994" y="2379617"/>
            <a:ext cx="8070122" cy="584775"/>
          </a:xfrm>
          <a:prstGeom prst="rect">
            <a:avLst/>
          </a:prstGeom>
        </p:spPr>
        <p:txBody>
          <a:bodyPr wrap="square">
            <a:spAutoFit/>
          </a:bodyPr>
          <a:lstStyle/>
          <a:p>
            <a:pPr marL="1143000" marR="0" lvl="2" indent="-228600">
              <a:spcBef>
                <a:spcPts val="0"/>
              </a:spcBef>
              <a:spcAft>
                <a:spcPts val="0"/>
              </a:spcAft>
              <a:buFont typeface="Wingdings" charset="2"/>
              <a:buChar char=""/>
            </a:pPr>
            <a:r>
              <a:rPr lang="en-US" sz="3200">
                <a:effectLst/>
                <a:latin typeface="Calibri" charset="0"/>
                <a:ea typeface="ＭＳ 明朝" charset="-128"/>
                <a:cs typeface="Times New Roman" charset="0"/>
              </a:rPr>
              <a:t>Pornography</a:t>
            </a:r>
          </a:p>
        </p:txBody>
      </p:sp>
      <p:sp>
        <p:nvSpPr>
          <p:cNvPr id="6" name="Rectangle 2"/>
          <p:cNvSpPr txBox="1"/>
          <p:nvPr/>
        </p:nvSpPr>
        <p:spPr>
          <a:xfrm>
            <a:off x="136994" y="3424345"/>
            <a:ext cx="8558134" cy="1077218"/>
          </a:xfrm>
          <a:prstGeom prst="rect">
            <a:avLst/>
          </a:prstGeom>
        </p:spPr>
        <p:txBody>
          <a:bodyPr wrap="square">
            <a:spAutoFit/>
          </a:bodyPr>
          <a:lstStyle/>
          <a:p>
            <a:pPr marL="1143000" marR="0" lvl="2" indent="-228600">
              <a:spcBef>
                <a:spcPts val="0"/>
              </a:spcBef>
              <a:spcAft>
                <a:spcPts val="0"/>
              </a:spcAft>
              <a:buFont typeface="Wingdings" charset="2"/>
              <a:buChar char=""/>
            </a:pPr>
            <a:r>
              <a:rPr lang="en-US" sz="3200">
                <a:effectLst/>
                <a:latin typeface="Calibri" charset="0"/>
                <a:ea typeface="ＭＳ 明朝" charset="-128"/>
                <a:cs typeface="Times New Roman" charset="0"/>
              </a:rPr>
              <a:t>Going places where immodesty is common in order to look and think impure thoughts.</a:t>
            </a:r>
          </a:p>
        </p:txBody>
      </p:sp>
      <p:sp>
        <p:nvSpPr>
          <p:cNvPr id="7" name="Rectangle 2"/>
          <p:cNvSpPr txBox="1"/>
          <p:nvPr/>
        </p:nvSpPr>
        <p:spPr>
          <a:xfrm>
            <a:off x="106181" y="5070230"/>
            <a:ext cx="8070122" cy="584775"/>
          </a:xfrm>
          <a:prstGeom prst="rect">
            <a:avLst/>
          </a:prstGeom>
        </p:spPr>
        <p:txBody>
          <a:bodyPr wrap="square">
            <a:spAutoFit/>
          </a:bodyPr>
          <a:lstStyle/>
          <a:p>
            <a:pPr marL="1143000" marR="0" lvl="2" indent="-228600">
              <a:spcBef>
                <a:spcPts val="0"/>
              </a:spcBef>
              <a:spcAft>
                <a:spcPts val="0"/>
              </a:spcAft>
              <a:buFont typeface="Wingdings" charset="2"/>
              <a:buChar char=""/>
            </a:pPr>
            <a:r>
              <a:rPr lang="en-US" sz="3200">
                <a:effectLst/>
                <a:latin typeface="Calibri" charset="0"/>
                <a:ea typeface="ＭＳ 明朝" charset="-128"/>
                <a:cs typeface="Times New Roman" charset="0"/>
              </a:rPr>
              <a:t>Viewing men/woman as sexual objects. </a:t>
            </a:r>
          </a:p>
        </p:txBody>
      </p:sp>
    </p:spTree>
    <p:extLst>
      <p:ext uri="{BB962C8B-B14F-4D97-AF65-F5344CB8AC3E}">
        <p14:creationId xmlns:p14="http://schemas.microsoft.com/office/powerpoint/2010/main" val="1967681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a:spLocks noGrp="1"/>
          </p:cNvSpPr>
          <p:nvPr>
            <p:ph type="body" sz="half" idx="2"/>
          </p:nvPr>
        </p:nvSpPr>
        <p:spPr>
          <a:xfrm>
            <a:off x="381000" y="381000"/>
            <a:ext cx="8458200" cy="685800"/>
          </a:xfrm>
        </p:spPr>
        <p:txBody>
          <a:bodyPr>
            <a:normAutofit/>
          </a:bodyPr>
          <a:lstStyle/>
          <a:p>
            <a:pPr marR="0" lvl="0" algn="ctr">
              <a:spcBef>
                <a:spcPts val="0"/>
              </a:spcBef>
              <a:spcAft>
                <a:spcPts val="0"/>
              </a:spcAft>
            </a:pPr>
            <a:r>
              <a:rPr lang="en-US" sz="3600" b="1" dirty="0" smtClean="0">
                <a:solidFill>
                  <a:schemeClr val="tx2"/>
                </a:solidFill>
                <a:latin typeface="+mj-lt"/>
              </a:rPr>
              <a:t>#8: </a:t>
            </a:r>
            <a:r>
              <a:rPr lang="en-US" sz="3600" b="1" dirty="0">
                <a:solidFill>
                  <a:schemeClr val="tx2"/>
                </a:solidFill>
                <a:latin typeface="+mj-lt"/>
                <a:ea typeface="MS Mincho" panose="02020609040205080304" pitchFamily="49" charset="-128"/>
                <a:cs typeface="Times New Roman" panose="02020603050405020304" pitchFamily="18" charset="0"/>
              </a:rPr>
              <a:t>A Change in Strategy (Thinking)</a:t>
            </a:r>
            <a:endParaRPr lang="en-US" sz="3600" dirty="0">
              <a:solidFill>
                <a:schemeClr val="tx2"/>
              </a:solidFill>
              <a:latin typeface="+mj-lt"/>
              <a:ea typeface="MS Mincho" panose="02020609040205080304" pitchFamily="49" charset="-128"/>
              <a:cs typeface="Times New Roman" panose="02020603050405020304" pitchFamily="18" charset="0"/>
            </a:endParaRPr>
          </a:p>
        </p:txBody>
      </p:sp>
      <p:sp>
        <p:nvSpPr>
          <p:cNvPr id="2" name="Rectangle 1"/>
          <p:cNvSpPr txBox="1"/>
          <p:nvPr/>
        </p:nvSpPr>
        <p:spPr>
          <a:xfrm>
            <a:off x="0" y="1355482"/>
            <a:ext cx="4747301" cy="646331"/>
          </a:xfrm>
          <a:prstGeom prst="rect">
            <a:avLst/>
          </a:prstGeom>
        </p:spPr>
        <p:txBody>
          <a:bodyPr wrap="square">
            <a:spAutoFit/>
          </a:bodyPr>
          <a:lstStyle/>
          <a:p>
            <a:pPr marR="0" lvl="1">
              <a:spcBef>
                <a:spcPts val="0"/>
              </a:spcBef>
              <a:spcAft>
                <a:spcPts val="0"/>
              </a:spcAft>
            </a:pPr>
            <a:r>
              <a:rPr lang="en-US" sz="3600" b="1">
                <a:effectLst/>
                <a:latin typeface="Calibri" charset="0"/>
                <a:ea typeface="ＭＳ 明朝" charset="-128"/>
                <a:cs typeface="Times New Roman" charset="0"/>
              </a:rPr>
              <a:t>Improper Attitudes…</a:t>
            </a:r>
          </a:p>
        </p:txBody>
      </p:sp>
      <p:sp>
        <p:nvSpPr>
          <p:cNvPr id="3" name="Rectangle 2"/>
          <p:cNvSpPr txBox="1"/>
          <p:nvPr/>
        </p:nvSpPr>
        <p:spPr>
          <a:xfrm>
            <a:off x="157268" y="2140593"/>
            <a:ext cx="5951225" cy="584775"/>
          </a:xfrm>
          <a:prstGeom prst="rect">
            <a:avLst/>
          </a:prstGeom>
        </p:spPr>
        <p:txBody>
          <a:bodyPr wrap="square">
            <a:spAutoFit/>
          </a:bodyPr>
          <a:lstStyle/>
          <a:p>
            <a:pPr marL="1143000" marR="0" lvl="2" indent="-228600">
              <a:spcBef>
                <a:spcPts val="0"/>
              </a:spcBef>
              <a:spcAft>
                <a:spcPts val="0"/>
              </a:spcAft>
              <a:buFont typeface="Wingdings" charset="2"/>
              <a:buChar char=""/>
            </a:pPr>
            <a:r>
              <a:rPr lang="en-US" sz="3200">
                <a:latin typeface="Calibri" charset="0"/>
                <a:ea typeface="ＭＳ 明朝" charset="-128"/>
                <a:cs typeface="Times New Roman" charset="0"/>
              </a:rPr>
              <a:t>Everyone else is doing it…</a:t>
            </a:r>
          </a:p>
        </p:txBody>
      </p:sp>
      <p:sp>
        <p:nvSpPr>
          <p:cNvPr id="4" name="Rectangle 3"/>
          <p:cNvSpPr txBox="1"/>
          <p:nvPr/>
        </p:nvSpPr>
        <p:spPr>
          <a:xfrm>
            <a:off x="3504499" y="3225508"/>
            <a:ext cx="5464617" cy="3046988"/>
          </a:xfrm>
          <a:prstGeom prst="rect">
            <a:avLst/>
          </a:prstGeom>
        </p:spPr>
        <p:txBody>
          <a:bodyPr wrap="square">
            <a:spAutoFit/>
          </a:bodyPr>
          <a:lstStyle/>
          <a:p>
            <a:r>
              <a:rPr lang="en-US" sz="3200"/>
              <a:t>“Enter through the narrow gate; for the gate is wide and the way is broad that leads to destruction, and there are many who enter through it." (Matthew 7:13)</a:t>
            </a:r>
          </a:p>
        </p:txBody>
      </p:sp>
      <p:pic>
        <p:nvPicPr>
          <p:cNvPr id="10" name="Picture 9"/>
          <p:cNvPicPr>
            <a:picLocks noChangeAspect="1"/>
          </p:cNvPicPr>
          <p:nvPr/>
        </p:nvPicPr>
        <p:blipFill>
          <a:blip r:embed="rId2"/>
          <a:stretch>
            <a:fillRect/>
          </a:stretch>
        </p:blipFill>
        <p:spPr>
          <a:xfrm>
            <a:off x="511123" y="3075606"/>
            <a:ext cx="2482341" cy="3632492"/>
          </a:xfrm>
          <a:prstGeom prst="rect">
            <a:avLst/>
          </a:prstGeom>
        </p:spPr>
      </p:pic>
    </p:spTree>
    <p:extLst>
      <p:ext uri="{BB962C8B-B14F-4D97-AF65-F5344CB8AC3E}">
        <p14:creationId xmlns:p14="http://schemas.microsoft.com/office/powerpoint/2010/main" val="1950955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350436" y="2829671"/>
            <a:ext cx="2517816" cy="3783605"/>
          </a:xfrm>
        </p:spPr>
      </p:pic>
      <p:sp>
        <p:nvSpPr>
          <p:cNvPr id="6" name="TextBox 5"/>
          <p:cNvSpPr txBox="1"/>
          <p:nvPr/>
        </p:nvSpPr>
        <p:spPr>
          <a:xfrm>
            <a:off x="199868" y="1221517"/>
            <a:ext cx="8157419" cy="646331"/>
          </a:xfrm>
          <a:prstGeom prst="rect">
            <a:avLst/>
          </a:prstGeom>
          <a:noFill/>
        </p:spPr>
        <p:txBody>
          <a:bodyPr wrap="square" rtlCol="0">
            <a:spAutoFit/>
          </a:bodyPr>
          <a:lstStyle/>
          <a:p>
            <a:pPr lvl="1"/>
            <a:r>
              <a:rPr lang="en-US" sz="3600" b="1" dirty="0"/>
              <a:t>First, Realize how serious it is… </a:t>
            </a:r>
          </a:p>
        </p:txBody>
      </p:sp>
      <p:sp>
        <p:nvSpPr>
          <p:cNvPr id="5" name="TextBox 4"/>
          <p:cNvSpPr txBox="1"/>
          <p:nvPr/>
        </p:nvSpPr>
        <p:spPr>
          <a:xfrm>
            <a:off x="199868" y="173715"/>
            <a:ext cx="8768319" cy="646331"/>
          </a:xfrm>
          <a:prstGeom prst="rect">
            <a:avLst/>
          </a:prstGeom>
          <a:noFill/>
        </p:spPr>
        <p:txBody>
          <a:bodyPr wrap="square" rtlCol="0">
            <a:spAutoFit/>
          </a:bodyPr>
          <a:lstStyle/>
          <a:p>
            <a:pPr lvl="0" algn="ctr"/>
            <a:r>
              <a:rPr lang="en-US" sz="3600" b="1" dirty="0">
                <a:solidFill>
                  <a:schemeClr val="tx2"/>
                </a:solidFill>
              </a:rPr>
              <a:t>#1: The Proper Attitude About Fornication</a:t>
            </a:r>
            <a:endParaRPr lang="en-US" sz="3600" dirty="0">
              <a:solidFill>
                <a:schemeClr val="tx2"/>
              </a:solidFill>
            </a:endParaRPr>
          </a:p>
        </p:txBody>
      </p:sp>
      <p:sp>
        <p:nvSpPr>
          <p:cNvPr id="8" name="TextBox 7"/>
          <p:cNvSpPr txBox="1"/>
          <p:nvPr/>
        </p:nvSpPr>
        <p:spPr>
          <a:xfrm>
            <a:off x="761999" y="2321912"/>
            <a:ext cx="5408951" cy="3662541"/>
          </a:xfrm>
          <a:prstGeom prst="rect">
            <a:avLst/>
          </a:prstGeom>
          <a:noFill/>
        </p:spPr>
        <p:txBody>
          <a:bodyPr wrap="square" rtlCol="0">
            <a:spAutoFit/>
          </a:bodyPr>
          <a:lstStyle/>
          <a:p>
            <a:pPr marL="0" lvl="1"/>
            <a:r>
              <a:rPr lang="en-US" sz="3200" dirty="0"/>
              <a:t>"Flee immorality. Every other sin that a man commits is outside the body, but the immoral man sins against his own body."</a:t>
            </a:r>
            <a:r>
              <a:rPr lang="en-US" sz="3600" dirty="0"/>
              <a:t> </a:t>
            </a:r>
          </a:p>
          <a:p>
            <a:pPr marL="0" lvl="1"/>
            <a:r>
              <a:rPr lang="en-US" sz="3600" dirty="0"/>
              <a:t>(1 Corinthians 6:18)</a:t>
            </a:r>
          </a:p>
          <a:p>
            <a:endParaRPr lang="en-US" sz="3200" dirty="0"/>
          </a:p>
        </p:txBody>
      </p:sp>
    </p:spTree>
    <p:extLst>
      <p:ext uri="{BB962C8B-B14F-4D97-AF65-F5344CB8AC3E}">
        <p14:creationId xmlns:p14="http://schemas.microsoft.com/office/powerpoint/2010/main" val="855636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a:spLocks noGrp="1"/>
          </p:cNvSpPr>
          <p:nvPr>
            <p:ph type="body" sz="half" idx="2"/>
          </p:nvPr>
        </p:nvSpPr>
        <p:spPr>
          <a:xfrm>
            <a:off x="381000" y="381000"/>
            <a:ext cx="8458200" cy="685800"/>
          </a:xfrm>
        </p:spPr>
        <p:txBody>
          <a:bodyPr>
            <a:normAutofit/>
          </a:bodyPr>
          <a:lstStyle/>
          <a:p>
            <a:pPr marR="0" lvl="0" algn="ctr">
              <a:spcBef>
                <a:spcPts val="0"/>
              </a:spcBef>
              <a:spcAft>
                <a:spcPts val="0"/>
              </a:spcAft>
            </a:pPr>
            <a:r>
              <a:rPr lang="en-US" sz="3600" b="1" dirty="0" smtClean="0">
                <a:solidFill>
                  <a:schemeClr val="tx2"/>
                </a:solidFill>
                <a:latin typeface="+mj-lt"/>
              </a:rPr>
              <a:t>#8: </a:t>
            </a:r>
            <a:r>
              <a:rPr lang="en-US" sz="3600" b="1" dirty="0">
                <a:solidFill>
                  <a:schemeClr val="tx2"/>
                </a:solidFill>
                <a:latin typeface="+mj-lt"/>
                <a:ea typeface="MS Mincho" panose="02020609040205080304" pitchFamily="49" charset="-128"/>
                <a:cs typeface="Times New Roman" panose="02020603050405020304" pitchFamily="18" charset="0"/>
              </a:rPr>
              <a:t>A Change in Strategy (Thinking)</a:t>
            </a:r>
            <a:endParaRPr lang="en-US" sz="3600" dirty="0">
              <a:solidFill>
                <a:schemeClr val="tx2"/>
              </a:solidFill>
              <a:latin typeface="+mj-lt"/>
              <a:ea typeface="MS Mincho" panose="02020609040205080304" pitchFamily="49" charset="-128"/>
              <a:cs typeface="Times New Roman" panose="02020603050405020304" pitchFamily="18" charset="0"/>
            </a:endParaRPr>
          </a:p>
        </p:txBody>
      </p:sp>
      <p:sp>
        <p:nvSpPr>
          <p:cNvPr id="2" name="Rectangle 1"/>
          <p:cNvSpPr txBox="1"/>
          <p:nvPr/>
        </p:nvSpPr>
        <p:spPr>
          <a:xfrm>
            <a:off x="0" y="1355482"/>
            <a:ext cx="4747301" cy="646331"/>
          </a:xfrm>
          <a:prstGeom prst="rect">
            <a:avLst/>
          </a:prstGeom>
        </p:spPr>
        <p:txBody>
          <a:bodyPr wrap="square">
            <a:spAutoFit/>
          </a:bodyPr>
          <a:lstStyle/>
          <a:p>
            <a:pPr marR="0" lvl="1">
              <a:spcBef>
                <a:spcPts val="0"/>
              </a:spcBef>
              <a:spcAft>
                <a:spcPts val="0"/>
              </a:spcAft>
            </a:pPr>
            <a:r>
              <a:rPr lang="en-US" sz="3600" b="1">
                <a:effectLst/>
                <a:latin typeface="Calibri" charset="0"/>
                <a:ea typeface="ＭＳ 明朝" charset="-128"/>
                <a:cs typeface="Times New Roman" charset="0"/>
              </a:rPr>
              <a:t>Improper Attitudes…</a:t>
            </a:r>
          </a:p>
        </p:txBody>
      </p:sp>
      <p:sp>
        <p:nvSpPr>
          <p:cNvPr id="6" name="Rectangle 2"/>
          <p:cNvSpPr txBox="1"/>
          <p:nvPr/>
        </p:nvSpPr>
        <p:spPr>
          <a:xfrm>
            <a:off x="99804" y="2126735"/>
            <a:ext cx="7932425" cy="584775"/>
          </a:xfrm>
          <a:prstGeom prst="rect">
            <a:avLst/>
          </a:prstGeom>
        </p:spPr>
        <p:txBody>
          <a:bodyPr wrap="square">
            <a:spAutoFit/>
          </a:bodyPr>
          <a:lstStyle/>
          <a:p>
            <a:pPr marL="1143000" marR="0" lvl="2" indent="-228600">
              <a:spcBef>
                <a:spcPts val="0"/>
              </a:spcBef>
              <a:spcAft>
                <a:spcPts val="0"/>
              </a:spcAft>
              <a:buFont typeface="Wingdings" charset="2"/>
              <a:buChar char=""/>
            </a:pPr>
            <a:r>
              <a:rPr lang="en-US" sz="3200">
                <a:latin typeface="Calibri" charset="0"/>
                <a:ea typeface="ＭＳ 明朝" charset="-128"/>
                <a:cs typeface="Times New Roman" charset="0"/>
              </a:rPr>
              <a:t>I Can look as long as I don't touch…</a:t>
            </a:r>
          </a:p>
        </p:txBody>
      </p:sp>
      <p:sp>
        <p:nvSpPr>
          <p:cNvPr id="4" name="Rectangle 3"/>
          <p:cNvSpPr txBox="1"/>
          <p:nvPr/>
        </p:nvSpPr>
        <p:spPr>
          <a:xfrm>
            <a:off x="3242872" y="3421208"/>
            <a:ext cx="5596328" cy="2554545"/>
          </a:xfrm>
          <a:prstGeom prst="rect">
            <a:avLst/>
          </a:prstGeom>
        </p:spPr>
        <p:txBody>
          <a:bodyPr wrap="square">
            <a:spAutoFit/>
          </a:bodyPr>
          <a:lstStyle/>
          <a:p>
            <a:r>
              <a:rPr lang="en-US" sz="3200"/>
              <a:t>"I say to you that everyone who looks at a woman with lust for her has already committed adultery with her in his heart." (Matthew 5:28)</a:t>
            </a:r>
          </a:p>
        </p:txBody>
      </p:sp>
      <p:pic>
        <p:nvPicPr>
          <p:cNvPr id="9" name="Picture 8"/>
          <p:cNvPicPr>
            <a:picLocks noChangeAspect="1"/>
          </p:cNvPicPr>
          <p:nvPr/>
        </p:nvPicPr>
        <p:blipFill>
          <a:blip r:embed="rId2"/>
          <a:stretch>
            <a:fillRect/>
          </a:stretch>
        </p:blipFill>
        <p:spPr>
          <a:xfrm>
            <a:off x="221521" y="3055630"/>
            <a:ext cx="2689069" cy="3590010"/>
          </a:xfrm>
          <a:prstGeom prst="rect">
            <a:avLst/>
          </a:prstGeom>
        </p:spPr>
      </p:pic>
    </p:spTree>
    <p:extLst>
      <p:ext uri="{BB962C8B-B14F-4D97-AF65-F5344CB8AC3E}">
        <p14:creationId xmlns:p14="http://schemas.microsoft.com/office/powerpoint/2010/main" val="21395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a:spLocks noGrp="1"/>
          </p:cNvSpPr>
          <p:nvPr>
            <p:ph type="body" sz="half" idx="2"/>
          </p:nvPr>
        </p:nvSpPr>
        <p:spPr>
          <a:xfrm>
            <a:off x="381000" y="381000"/>
            <a:ext cx="8458200" cy="685800"/>
          </a:xfrm>
        </p:spPr>
        <p:txBody>
          <a:bodyPr>
            <a:normAutofit/>
          </a:bodyPr>
          <a:lstStyle/>
          <a:p>
            <a:pPr marR="0" lvl="0" algn="ctr">
              <a:spcBef>
                <a:spcPts val="0"/>
              </a:spcBef>
              <a:spcAft>
                <a:spcPts val="0"/>
              </a:spcAft>
            </a:pPr>
            <a:r>
              <a:rPr lang="en-US" sz="3600" b="1" dirty="0" smtClean="0">
                <a:solidFill>
                  <a:schemeClr val="tx2"/>
                </a:solidFill>
                <a:latin typeface="+mj-lt"/>
              </a:rPr>
              <a:t>#8: </a:t>
            </a:r>
            <a:r>
              <a:rPr lang="en-US" sz="3600" b="1" dirty="0">
                <a:solidFill>
                  <a:schemeClr val="tx2"/>
                </a:solidFill>
                <a:latin typeface="+mj-lt"/>
                <a:ea typeface="MS Mincho" panose="02020609040205080304" pitchFamily="49" charset="-128"/>
                <a:cs typeface="Times New Roman" panose="02020603050405020304" pitchFamily="18" charset="0"/>
              </a:rPr>
              <a:t>A Change in Strategy (Thinking)</a:t>
            </a:r>
            <a:endParaRPr lang="en-US" sz="3600" dirty="0">
              <a:solidFill>
                <a:schemeClr val="tx2"/>
              </a:solidFill>
              <a:latin typeface="+mj-lt"/>
              <a:ea typeface="MS Mincho" panose="02020609040205080304" pitchFamily="49" charset="-128"/>
              <a:cs typeface="Times New Roman" panose="02020603050405020304" pitchFamily="18" charset="0"/>
            </a:endParaRPr>
          </a:p>
        </p:txBody>
      </p:sp>
      <p:sp>
        <p:nvSpPr>
          <p:cNvPr id="2" name="Rectangle 1"/>
          <p:cNvSpPr txBox="1"/>
          <p:nvPr/>
        </p:nvSpPr>
        <p:spPr>
          <a:xfrm>
            <a:off x="0" y="1355482"/>
            <a:ext cx="4747301" cy="646331"/>
          </a:xfrm>
          <a:prstGeom prst="rect">
            <a:avLst/>
          </a:prstGeom>
        </p:spPr>
        <p:txBody>
          <a:bodyPr wrap="square">
            <a:spAutoFit/>
          </a:bodyPr>
          <a:lstStyle/>
          <a:p>
            <a:pPr marR="0" lvl="1">
              <a:spcBef>
                <a:spcPts val="0"/>
              </a:spcBef>
              <a:spcAft>
                <a:spcPts val="0"/>
              </a:spcAft>
            </a:pPr>
            <a:r>
              <a:rPr lang="en-US" sz="3600" b="1">
                <a:effectLst/>
                <a:latin typeface="Calibri" charset="0"/>
                <a:ea typeface="ＭＳ 明朝" charset="-128"/>
                <a:cs typeface="Times New Roman" charset="0"/>
              </a:rPr>
              <a:t>Improper Attitudes…</a:t>
            </a:r>
          </a:p>
        </p:txBody>
      </p:sp>
      <p:sp>
        <p:nvSpPr>
          <p:cNvPr id="7" name="Rectangle 2"/>
          <p:cNvSpPr txBox="1"/>
          <p:nvPr/>
        </p:nvSpPr>
        <p:spPr>
          <a:xfrm>
            <a:off x="-212490" y="2290495"/>
            <a:ext cx="9051690" cy="1077218"/>
          </a:xfrm>
          <a:prstGeom prst="rect">
            <a:avLst/>
          </a:prstGeom>
        </p:spPr>
        <p:txBody>
          <a:bodyPr wrap="square">
            <a:spAutoFit/>
          </a:bodyPr>
          <a:lstStyle/>
          <a:p>
            <a:pPr marL="1143000" marR="0" lvl="2" indent="-228600">
              <a:spcBef>
                <a:spcPts val="0"/>
              </a:spcBef>
              <a:spcAft>
                <a:spcPts val="0"/>
              </a:spcAft>
              <a:buFont typeface="Wingdings" charset="2"/>
              <a:buChar char=""/>
            </a:pPr>
            <a:r>
              <a:rPr lang="en-US" sz="3200">
                <a:latin typeface="Calibri" charset="0"/>
                <a:ea typeface="ＭＳ 明朝" charset="-128"/>
                <a:cs typeface="Times New Roman" charset="0"/>
              </a:rPr>
              <a:t>No one will know. I can appear pure in public, but impure in private as long as no one knows. </a:t>
            </a:r>
          </a:p>
        </p:txBody>
      </p:sp>
      <p:sp>
        <p:nvSpPr>
          <p:cNvPr id="3" name="Rectangle 2"/>
          <p:cNvSpPr txBox="1"/>
          <p:nvPr/>
        </p:nvSpPr>
        <p:spPr>
          <a:xfrm>
            <a:off x="2049905" y="3931215"/>
            <a:ext cx="6007309" cy="2062103"/>
          </a:xfrm>
          <a:prstGeom prst="rect">
            <a:avLst/>
          </a:prstGeom>
        </p:spPr>
        <p:txBody>
          <a:bodyPr wrap="square">
            <a:spAutoFit/>
          </a:bodyPr>
          <a:lstStyle/>
          <a:p>
            <a:r>
              <a:rPr lang="en-US" sz="3200"/>
              <a:t>"For God will bring every act to judgment, everything which is hidden, whether it is good or evil." (Ecclesiastes 12:14)</a:t>
            </a:r>
          </a:p>
        </p:txBody>
      </p:sp>
    </p:spTree>
    <p:extLst>
      <p:ext uri="{BB962C8B-B14F-4D97-AF65-F5344CB8AC3E}">
        <p14:creationId xmlns:p14="http://schemas.microsoft.com/office/powerpoint/2010/main" val="1237979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a:spLocks noGrp="1"/>
          </p:cNvSpPr>
          <p:nvPr>
            <p:ph type="body" sz="half" idx="2"/>
          </p:nvPr>
        </p:nvSpPr>
        <p:spPr>
          <a:xfrm>
            <a:off x="381000" y="381000"/>
            <a:ext cx="8458200" cy="685800"/>
          </a:xfrm>
        </p:spPr>
        <p:txBody>
          <a:bodyPr>
            <a:normAutofit/>
          </a:bodyPr>
          <a:lstStyle/>
          <a:p>
            <a:pPr marR="0" lvl="0" algn="ctr">
              <a:spcBef>
                <a:spcPts val="0"/>
              </a:spcBef>
              <a:spcAft>
                <a:spcPts val="0"/>
              </a:spcAft>
            </a:pPr>
            <a:r>
              <a:rPr lang="en-US" sz="3600" b="1" dirty="0" smtClean="0">
                <a:solidFill>
                  <a:schemeClr val="tx2"/>
                </a:solidFill>
                <a:latin typeface="+mj-lt"/>
              </a:rPr>
              <a:t>#8: </a:t>
            </a:r>
            <a:r>
              <a:rPr lang="en-US" sz="3600" b="1" dirty="0">
                <a:solidFill>
                  <a:schemeClr val="tx2"/>
                </a:solidFill>
                <a:latin typeface="+mj-lt"/>
                <a:ea typeface="MS Mincho" panose="02020609040205080304" pitchFamily="49" charset="-128"/>
                <a:cs typeface="Times New Roman" panose="02020603050405020304" pitchFamily="18" charset="0"/>
              </a:rPr>
              <a:t>A Change in Strategy (Thinking)</a:t>
            </a:r>
            <a:endParaRPr lang="en-US" sz="3600" dirty="0">
              <a:solidFill>
                <a:schemeClr val="tx2"/>
              </a:solidFill>
              <a:latin typeface="+mj-lt"/>
              <a:ea typeface="MS Mincho" panose="02020609040205080304" pitchFamily="49" charset="-128"/>
              <a:cs typeface="Times New Roman" panose="02020603050405020304" pitchFamily="18" charset="0"/>
            </a:endParaRPr>
          </a:p>
        </p:txBody>
      </p:sp>
      <p:sp>
        <p:nvSpPr>
          <p:cNvPr id="2" name="Rectangle 1"/>
          <p:cNvSpPr txBox="1"/>
          <p:nvPr/>
        </p:nvSpPr>
        <p:spPr>
          <a:xfrm>
            <a:off x="0" y="1308889"/>
            <a:ext cx="4747301" cy="646331"/>
          </a:xfrm>
          <a:prstGeom prst="rect">
            <a:avLst/>
          </a:prstGeom>
        </p:spPr>
        <p:txBody>
          <a:bodyPr wrap="square">
            <a:spAutoFit/>
          </a:bodyPr>
          <a:lstStyle/>
          <a:p>
            <a:pPr marR="0" lvl="1">
              <a:spcBef>
                <a:spcPts val="0"/>
              </a:spcBef>
              <a:spcAft>
                <a:spcPts val="0"/>
              </a:spcAft>
            </a:pPr>
            <a:r>
              <a:rPr lang="en-US" sz="3600">
                <a:effectLst/>
                <a:latin typeface="Calibri" charset="0"/>
                <a:ea typeface="ＭＳ 明朝" charset="-128"/>
                <a:cs typeface="Times New Roman" charset="0"/>
              </a:rPr>
              <a:t>Improper Attitudes…</a:t>
            </a:r>
          </a:p>
        </p:txBody>
      </p:sp>
      <p:sp>
        <p:nvSpPr>
          <p:cNvPr id="3" name="Rectangle 2"/>
          <p:cNvSpPr txBox="1"/>
          <p:nvPr/>
        </p:nvSpPr>
        <p:spPr>
          <a:xfrm>
            <a:off x="381000" y="2258345"/>
            <a:ext cx="7932425" cy="584775"/>
          </a:xfrm>
          <a:prstGeom prst="rect">
            <a:avLst/>
          </a:prstGeom>
        </p:spPr>
        <p:txBody>
          <a:bodyPr wrap="square">
            <a:spAutoFit/>
          </a:bodyPr>
          <a:lstStyle/>
          <a:p>
            <a:pPr marL="1143000" marR="0" lvl="2" indent="-228600">
              <a:spcBef>
                <a:spcPts val="0"/>
              </a:spcBef>
              <a:spcAft>
                <a:spcPts val="0"/>
              </a:spcAft>
              <a:buFont typeface="Wingdings" charset="2"/>
              <a:buChar char=""/>
            </a:pPr>
            <a:r>
              <a:rPr lang="en-US" sz="3200" b="1">
                <a:latin typeface="Calibri" charset="0"/>
                <a:ea typeface="ＭＳ 明朝" charset="-128"/>
                <a:cs typeface="Times New Roman" charset="0"/>
              </a:rPr>
              <a:t>If we “love” each other it's ok…</a:t>
            </a:r>
          </a:p>
        </p:txBody>
      </p:sp>
      <p:sp>
        <p:nvSpPr>
          <p:cNvPr id="7" name="Rectangle 2"/>
          <p:cNvSpPr txBox="1"/>
          <p:nvPr/>
        </p:nvSpPr>
        <p:spPr>
          <a:xfrm>
            <a:off x="1727636" y="3180905"/>
            <a:ext cx="5764928" cy="646331"/>
          </a:xfrm>
          <a:prstGeom prst="rect">
            <a:avLst/>
          </a:prstGeom>
        </p:spPr>
        <p:txBody>
          <a:bodyPr wrap="square">
            <a:spAutoFit/>
          </a:bodyPr>
          <a:lstStyle/>
          <a:p>
            <a:pPr marR="0" lvl="2">
              <a:spcBef>
                <a:spcPts val="0"/>
              </a:spcBef>
              <a:spcAft>
                <a:spcPts val="0"/>
              </a:spcAft>
            </a:pPr>
            <a:r>
              <a:rPr lang="en-US" sz="3600">
                <a:latin typeface="Calibri" charset="0"/>
                <a:ea typeface="ＭＳ 明朝" charset="-128"/>
                <a:cs typeface="Times New Roman" charset="0"/>
              </a:rPr>
              <a:t>NO… It's not… It's SIN. </a:t>
            </a:r>
          </a:p>
        </p:txBody>
      </p:sp>
      <p:sp>
        <p:nvSpPr>
          <p:cNvPr id="4" name="Rectangle 3"/>
          <p:cNvSpPr txBox="1"/>
          <p:nvPr/>
        </p:nvSpPr>
        <p:spPr>
          <a:xfrm>
            <a:off x="3404771" y="4370298"/>
            <a:ext cx="4908654" cy="1569660"/>
          </a:xfrm>
          <a:prstGeom prst="rect">
            <a:avLst/>
          </a:prstGeom>
        </p:spPr>
        <p:txBody>
          <a:bodyPr wrap="square">
            <a:spAutoFit/>
          </a:bodyPr>
          <a:lstStyle/>
          <a:p>
            <a:r>
              <a:rPr lang="en-US" sz="3200"/>
              <a:t>"… fornicators and adulterers God will judge." (Hebrews 13:4)</a:t>
            </a:r>
          </a:p>
        </p:txBody>
      </p:sp>
    </p:spTree>
    <p:extLst>
      <p:ext uri="{BB962C8B-B14F-4D97-AF65-F5344CB8AC3E}">
        <p14:creationId xmlns:p14="http://schemas.microsoft.com/office/powerpoint/2010/main" val="1520982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a:spLocks noGrp="1"/>
          </p:cNvSpPr>
          <p:nvPr>
            <p:ph type="body" sz="half" idx="2"/>
          </p:nvPr>
        </p:nvSpPr>
        <p:spPr>
          <a:xfrm>
            <a:off x="381000" y="381000"/>
            <a:ext cx="8458200" cy="685800"/>
          </a:xfrm>
        </p:spPr>
        <p:txBody>
          <a:bodyPr>
            <a:normAutofit/>
          </a:bodyPr>
          <a:lstStyle/>
          <a:p>
            <a:pPr marR="0" lvl="0" algn="ctr">
              <a:spcBef>
                <a:spcPts val="0"/>
              </a:spcBef>
              <a:spcAft>
                <a:spcPts val="0"/>
              </a:spcAft>
            </a:pPr>
            <a:r>
              <a:rPr lang="en-US" sz="3600" b="1" dirty="0" smtClean="0">
                <a:solidFill>
                  <a:schemeClr val="tx2"/>
                </a:solidFill>
                <a:latin typeface="+mj-lt"/>
              </a:rPr>
              <a:t>#8: </a:t>
            </a:r>
            <a:r>
              <a:rPr lang="en-US" sz="3600" b="1" dirty="0">
                <a:solidFill>
                  <a:schemeClr val="tx2"/>
                </a:solidFill>
                <a:latin typeface="+mj-lt"/>
                <a:ea typeface="MS Mincho" panose="02020609040205080304" pitchFamily="49" charset="-128"/>
                <a:cs typeface="Times New Roman" panose="02020603050405020304" pitchFamily="18" charset="0"/>
              </a:rPr>
              <a:t>A Change in Strategy (Thinking)</a:t>
            </a:r>
            <a:endParaRPr lang="en-US" sz="3600" dirty="0">
              <a:solidFill>
                <a:schemeClr val="tx2"/>
              </a:solidFill>
              <a:latin typeface="+mj-lt"/>
              <a:ea typeface="MS Mincho" panose="02020609040205080304" pitchFamily="49" charset="-128"/>
              <a:cs typeface="Times New Roman" panose="02020603050405020304" pitchFamily="18" charset="0"/>
            </a:endParaRPr>
          </a:p>
        </p:txBody>
      </p:sp>
      <p:sp>
        <p:nvSpPr>
          <p:cNvPr id="2" name="Rectangle 1"/>
          <p:cNvSpPr txBox="1"/>
          <p:nvPr/>
        </p:nvSpPr>
        <p:spPr>
          <a:xfrm>
            <a:off x="0" y="1145880"/>
            <a:ext cx="4747301" cy="646331"/>
          </a:xfrm>
          <a:prstGeom prst="rect">
            <a:avLst/>
          </a:prstGeom>
        </p:spPr>
        <p:txBody>
          <a:bodyPr wrap="square">
            <a:spAutoFit/>
          </a:bodyPr>
          <a:lstStyle/>
          <a:p>
            <a:pPr marR="0" lvl="1">
              <a:spcBef>
                <a:spcPts val="0"/>
              </a:spcBef>
              <a:spcAft>
                <a:spcPts val="0"/>
              </a:spcAft>
            </a:pPr>
            <a:r>
              <a:rPr lang="en-US" sz="3600" b="1">
                <a:effectLst/>
                <a:latin typeface="Calibri" charset="0"/>
                <a:ea typeface="ＭＳ 明朝" charset="-128"/>
                <a:cs typeface="Times New Roman" charset="0"/>
              </a:rPr>
              <a:t>Improper Attitudes…</a:t>
            </a:r>
          </a:p>
        </p:txBody>
      </p:sp>
      <p:sp>
        <p:nvSpPr>
          <p:cNvPr id="6" name="Rectangle 2"/>
          <p:cNvSpPr txBox="1"/>
          <p:nvPr/>
        </p:nvSpPr>
        <p:spPr>
          <a:xfrm>
            <a:off x="381000" y="2168241"/>
            <a:ext cx="6314191" cy="584775"/>
          </a:xfrm>
          <a:prstGeom prst="rect">
            <a:avLst/>
          </a:prstGeom>
        </p:spPr>
        <p:txBody>
          <a:bodyPr wrap="square">
            <a:spAutoFit/>
          </a:bodyPr>
          <a:lstStyle/>
          <a:p>
            <a:pPr marL="1143000" marR="0" lvl="2" indent="-228600">
              <a:spcBef>
                <a:spcPts val="0"/>
              </a:spcBef>
              <a:spcAft>
                <a:spcPts val="0"/>
              </a:spcAft>
              <a:buFont typeface="Wingdings" charset="2"/>
              <a:buChar char=""/>
            </a:pPr>
            <a:r>
              <a:rPr lang="en-US" sz="3200" b="1">
                <a:latin typeface="Calibri" charset="0"/>
                <a:ea typeface="ＭＳ 明朝" charset="-128"/>
                <a:cs typeface="Times New Roman" charset="0"/>
              </a:rPr>
              <a:t>I can't resist…</a:t>
            </a:r>
          </a:p>
        </p:txBody>
      </p:sp>
      <p:sp>
        <p:nvSpPr>
          <p:cNvPr id="8" name="Rectangle 2"/>
          <p:cNvSpPr txBox="1"/>
          <p:nvPr/>
        </p:nvSpPr>
        <p:spPr>
          <a:xfrm>
            <a:off x="-343109" y="3225508"/>
            <a:ext cx="8839200" cy="3046988"/>
          </a:xfrm>
          <a:prstGeom prst="rect">
            <a:avLst/>
          </a:prstGeom>
        </p:spPr>
        <p:txBody>
          <a:bodyPr wrap="square">
            <a:spAutoFit/>
          </a:bodyPr>
          <a:lstStyle/>
          <a:p>
            <a:pPr lvl="2"/>
            <a:r>
              <a:rPr lang="en-US" sz="3200">
                <a:latin typeface="Calibri" charset="0"/>
                <a:ea typeface="ＭＳ 明朝" charset="-128"/>
                <a:cs typeface="Times New Roman" charset="0"/>
              </a:rPr>
              <a:t>"No temptation has overtaken you but such as is common to man; and God is faithful, who will not allow you to be tempted beyond what you are able, but with the temptation </a:t>
            </a:r>
            <a:r>
              <a:rPr lang="en-US" sz="3200" u="sng">
                <a:latin typeface="Calibri" charset="0"/>
                <a:ea typeface="ＭＳ 明朝" charset="-128"/>
                <a:cs typeface="Times New Roman" charset="0"/>
              </a:rPr>
              <a:t>will provide the way of escape also, so that you will be able to endure it.</a:t>
            </a:r>
            <a:r>
              <a:rPr lang="en-US" sz="3200">
                <a:latin typeface="Calibri" charset="0"/>
                <a:ea typeface="ＭＳ 明朝" charset="-128"/>
                <a:cs typeface="Times New Roman" charset="0"/>
              </a:rPr>
              <a:t>" (1 Corinthians 10:13)</a:t>
            </a:r>
          </a:p>
        </p:txBody>
      </p:sp>
    </p:spTree>
    <p:extLst>
      <p:ext uri="{BB962C8B-B14F-4D97-AF65-F5344CB8AC3E}">
        <p14:creationId xmlns:p14="http://schemas.microsoft.com/office/powerpoint/2010/main" val="1623380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a:spLocks noGrp="1"/>
          </p:cNvSpPr>
          <p:nvPr>
            <p:ph type="body" sz="half" idx="2"/>
          </p:nvPr>
        </p:nvSpPr>
        <p:spPr>
          <a:xfrm>
            <a:off x="381000" y="381000"/>
            <a:ext cx="8458200" cy="685800"/>
          </a:xfrm>
        </p:spPr>
        <p:txBody>
          <a:bodyPr>
            <a:normAutofit/>
          </a:bodyPr>
          <a:lstStyle/>
          <a:p>
            <a:pPr marR="0" lvl="0" algn="ctr">
              <a:spcBef>
                <a:spcPts val="0"/>
              </a:spcBef>
              <a:spcAft>
                <a:spcPts val="0"/>
              </a:spcAft>
            </a:pPr>
            <a:r>
              <a:rPr lang="en-US" sz="3600" b="1" dirty="0" smtClean="0">
                <a:solidFill>
                  <a:schemeClr val="tx2"/>
                </a:solidFill>
              </a:rPr>
              <a:t>Concluding Passage</a:t>
            </a:r>
            <a:endParaRPr lang="en-US" sz="3600" dirty="0">
              <a:solidFill>
                <a:schemeClr val="tx2"/>
              </a:solidFill>
              <a:latin typeface="Calibri" panose="020F0502020204030204" pitchFamily="34" charset="0"/>
              <a:ea typeface="MS Mincho" panose="02020609040205080304" pitchFamily="49" charset="-128"/>
              <a:cs typeface="Times New Roman" panose="02020603050405020304" pitchFamily="18" charset="0"/>
            </a:endParaRPr>
          </a:p>
        </p:txBody>
      </p:sp>
      <p:sp>
        <p:nvSpPr>
          <p:cNvPr id="3" name="Rectangle 2"/>
          <p:cNvSpPr txBox="1"/>
          <p:nvPr/>
        </p:nvSpPr>
        <p:spPr>
          <a:xfrm>
            <a:off x="381000" y="1195268"/>
            <a:ext cx="7913558" cy="1200329"/>
          </a:xfrm>
          <a:prstGeom prst="rect">
            <a:avLst/>
          </a:prstGeom>
        </p:spPr>
        <p:txBody>
          <a:bodyPr wrap="square">
            <a:spAutoFit/>
          </a:bodyPr>
          <a:lstStyle/>
          <a:p>
            <a:pPr marR="0" lvl="1" algn="ctr">
              <a:spcBef>
                <a:spcPts val="0"/>
              </a:spcBef>
              <a:spcAft>
                <a:spcPts val="0"/>
              </a:spcAft>
            </a:pPr>
            <a:r>
              <a:rPr lang="en-US" sz="3600" b="1">
                <a:effectLst/>
                <a:latin typeface="Calibri" charset="0"/>
                <a:ea typeface="ＭＳ 明朝" charset="-128"/>
                <a:cs typeface="Times New Roman" charset="0"/>
              </a:rPr>
              <a:t>Behave properly.. and make no “Provision for the flesh”</a:t>
            </a:r>
          </a:p>
        </p:txBody>
      </p:sp>
      <p:sp>
        <p:nvSpPr>
          <p:cNvPr id="2" name="Rectangle 1"/>
          <p:cNvSpPr txBox="1"/>
          <p:nvPr/>
        </p:nvSpPr>
        <p:spPr>
          <a:xfrm>
            <a:off x="717187" y="2880246"/>
            <a:ext cx="7577371" cy="3046988"/>
          </a:xfrm>
          <a:prstGeom prst="rect">
            <a:avLst/>
          </a:prstGeom>
        </p:spPr>
        <p:txBody>
          <a:bodyPr wrap="square">
            <a:spAutoFit/>
          </a:bodyPr>
          <a:lstStyle/>
          <a:p>
            <a:r>
              <a:rPr lang="en-US" sz="3200"/>
              <a:t>"13 Let us behave properly as in the day, not in carousing and drunkenness, not in sexual promiscuity and sensuality, not in strife and jealousy. 14 But put on the Lord Jesus Christ, and make no provision for the flesh in regard to its lusts." (Romans 13:13-14)</a:t>
            </a:r>
          </a:p>
        </p:txBody>
      </p:sp>
    </p:spTree>
    <p:extLst>
      <p:ext uri="{BB962C8B-B14F-4D97-AF65-F5344CB8AC3E}">
        <p14:creationId xmlns:p14="http://schemas.microsoft.com/office/powerpoint/2010/main" val="28282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337945" y="2829671"/>
            <a:ext cx="2517816" cy="3783605"/>
          </a:xfrm>
        </p:spPr>
      </p:pic>
      <p:sp>
        <p:nvSpPr>
          <p:cNvPr id="6" name="TextBox 5"/>
          <p:cNvSpPr txBox="1"/>
          <p:nvPr/>
        </p:nvSpPr>
        <p:spPr>
          <a:xfrm>
            <a:off x="199868" y="1221517"/>
            <a:ext cx="8157419" cy="646331"/>
          </a:xfrm>
          <a:prstGeom prst="rect">
            <a:avLst/>
          </a:prstGeom>
          <a:noFill/>
        </p:spPr>
        <p:txBody>
          <a:bodyPr wrap="square" rtlCol="0">
            <a:spAutoFit/>
          </a:bodyPr>
          <a:lstStyle/>
          <a:p>
            <a:pPr lvl="1"/>
            <a:r>
              <a:rPr lang="en-US" sz="3600" b="1" dirty="0"/>
              <a:t>First, Realize how serious it is… </a:t>
            </a:r>
          </a:p>
        </p:txBody>
      </p:sp>
      <p:sp>
        <p:nvSpPr>
          <p:cNvPr id="5" name="TextBox 4"/>
          <p:cNvSpPr txBox="1"/>
          <p:nvPr/>
        </p:nvSpPr>
        <p:spPr>
          <a:xfrm>
            <a:off x="199868" y="173715"/>
            <a:ext cx="8768319" cy="646331"/>
          </a:xfrm>
          <a:prstGeom prst="rect">
            <a:avLst/>
          </a:prstGeom>
          <a:noFill/>
        </p:spPr>
        <p:txBody>
          <a:bodyPr wrap="square" rtlCol="0">
            <a:spAutoFit/>
          </a:bodyPr>
          <a:lstStyle/>
          <a:p>
            <a:pPr lvl="0" algn="ctr"/>
            <a:r>
              <a:rPr lang="en-US" sz="3600" b="1" dirty="0">
                <a:solidFill>
                  <a:schemeClr val="tx2"/>
                </a:solidFill>
              </a:rPr>
              <a:t>#1: The Proper Attitude About Fornication</a:t>
            </a:r>
            <a:endParaRPr lang="en-US" sz="3600" dirty="0">
              <a:solidFill>
                <a:schemeClr val="tx2"/>
              </a:solidFill>
            </a:endParaRPr>
          </a:p>
        </p:txBody>
      </p:sp>
      <p:sp>
        <p:nvSpPr>
          <p:cNvPr id="7" name="TextBox 6"/>
          <p:cNvSpPr txBox="1"/>
          <p:nvPr/>
        </p:nvSpPr>
        <p:spPr>
          <a:xfrm>
            <a:off x="199868" y="2454918"/>
            <a:ext cx="5773889" cy="3046988"/>
          </a:xfrm>
          <a:prstGeom prst="rect">
            <a:avLst/>
          </a:prstGeom>
          <a:noFill/>
        </p:spPr>
        <p:txBody>
          <a:bodyPr wrap="square" rtlCol="0">
            <a:spAutoFit/>
          </a:bodyPr>
          <a:lstStyle/>
          <a:p>
            <a:pPr lvl="1"/>
            <a:r>
              <a:rPr lang="en-US" sz="3200" dirty="0"/>
              <a:t>"Marriage is to be held in honor among all, and the marriage bed is to be undefiled; for fornicators and adulterers </a:t>
            </a:r>
            <a:r>
              <a:rPr lang="en-US" sz="3200" b="1" u="sng" dirty="0"/>
              <a:t>God will judge</a:t>
            </a:r>
            <a:r>
              <a:rPr lang="en-US" sz="3200" dirty="0"/>
              <a:t>."</a:t>
            </a:r>
          </a:p>
          <a:p>
            <a:pPr lvl="1"/>
            <a:r>
              <a:rPr lang="en-US" sz="3200" dirty="0"/>
              <a:t>(Hebrews 13:4)</a:t>
            </a:r>
          </a:p>
        </p:txBody>
      </p:sp>
    </p:spTree>
    <p:extLst>
      <p:ext uri="{BB962C8B-B14F-4D97-AF65-F5344CB8AC3E}">
        <p14:creationId xmlns:p14="http://schemas.microsoft.com/office/powerpoint/2010/main" val="13693218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337945" y="2829671"/>
            <a:ext cx="2517816" cy="3783605"/>
          </a:xfrm>
        </p:spPr>
      </p:pic>
      <p:sp>
        <p:nvSpPr>
          <p:cNvPr id="6" name="TextBox 5"/>
          <p:cNvSpPr txBox="1"/>
          <p:nvPr/>
        </p:nvSpPr>
        <p:spPr>
          <a:xfrm>
            <a:off x="199868" y="1221517"/>
            <a:ext cx="8157419" cy="646331"/>
          </a:xfrm>
          <a:prstGeom prst="rect">
            <a:avLst/>
          </a:prstGeom>
          <a:noFill/>
        </p:spPr>
        <p:txBody>
          <a:bodyPr wrap="square" rtlCol="0">
            <a:spAutoFit/>
          </a:bodyPr>
          <a:lstStyle/>
          <a:p>
            <a:pPr lvl="1"/>
            <a:r>
              <a:rPr lang="en-US" sz="3600" b="1" dirty="0"/>
              <a:t>First, Realize how serious it is… </a:t>
            </a:r>
          </a:p>
        </p:txBody>
      </p:sp>
      <p:sp>
        <p:nvSpPr>
          <p:cNvPr id="5" name="TextBox 4"/>
          <p:cNvSpPr txBox="1"/>
          <p:nvPr/>
        </p:nvSpPr>
        <p:spPr>
          <a:xfrm>
            <a:off x="199868" y="173715"/>
            <a:ext cx="8768319" cy="646331"/>
          </a:xfrm>
          <a:prstGeom prst="rect">
            <a:avLst/>
          </a:prstGeom>
          <a:noFill/>
        </p:spPr>
        <p:txBody>
          <a:bodyPr wrap="square" rtlCol="0">
            <a:spAutoFit/>
          </a:bodyPr>
          <a:lstStyle/>
          <a:p>
            <a:pPr lvl="0" algn="ctr"/>
            <a:r>
              <a:rPr lang="en-US" sz="3600" b="1" dirty="0">
                <a:solidFill>
                  <a:schemeClr val="tx2"/>
                </a:solidFill>
              </a:rPr>
              <a:t>#1: The Proper Attitude About Fornication</a:t>
            </a:r>
            <a:endParaRPr lang="en-US" sz="3600" dirty="0">
              <a:solidFill>
                <a:schemeClr val="tx2"/>
              </a:solidFill>
            </a:endParaRPr>
          </a:p>
        </p:txBody>
      </p:sp>
      <p:sp>
        <p:nvSpPr>
          <p:cNvPr id="8" name="TextBox 7"/>
          <p:cNvSpPr txBox="1"/>
          <p:nvPr/>
        </p:nvSpPr>
        <p:spPr>
          <a:xfrm>
            <a:off x="199868" y="2088961"/>
            <a:ext cx="6096000" cy="4524315"/>
          </a:xfrm>
          <a:prstGeom prst="rect">
            <a:avLst/>
          </a:prstGeom>
          <a:noFill/>
        </p:spPr>
        <p:txBody>
          <a:bodyPr wrap="square" rtlCol="0">
            <a:spAutoFit/>
          </a:bodyPr>
          <a:lstStyle/>
          <a:p>
            <a:pPr lvl="1"/>
            <a:r>
              <a:rPr lang="en-US" sz="3200" dirty="0"/>
              <a:t>"19 Now the deeds of the flesh are evident, which are: immorality, impurity, sensuality… 21… of which I forewarn you, just as I have forewarned you, that those who practice such things </a:t>
            </a:r>
            <a:r>
              <a:rPr lang="en-US" sz="3200" b="1" u="sng" dirty="0"/>
              <a:t>will not inherit the kingdom of God</a:t>
            </a:r>
            <a:r>
              <a:rPr lang="en-US" sz="3200" b="1" dirty="0"/>
              <a:t>."</a:t>
            </a:r>
            <a:r>
              <a:rPr lang="en-US" sz="3200" dirty="0"/>
              <a:t> (Galatians 5:19-21)</a:t>
            </a:r>
          </a:p>
        </p:txBody>
      </p:sp>
    </p:spTree>
    <p:extLst>
      <p:ext uri="{BB962C8B-B14F-4D97-AF65-F5344CB8AC3E}">
        <p14:creationId xmlns:p14="http://schemas.microsoft.com/office/powerpoint/2010/main" val="19433276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085334" y="1573123"/>
            <a:ext cx="4721388" cy="1569660"/>
          </a:xfrm>
          <a:prstGeom prst="rect">
            <a:avLst/>
          </a:prstGeom>
          <a:noFill/>
        </p:spPr>
        <p:txBody>
          <a:bodyPr wrap="square" rtlCol="0">
            <a:spAutoFit/>
          </a:bodyPr>
          <a:lstStyle/>
          <a:p>
            <a:pPr marL="1257300" lvl="2" indent="-342900">
              <a:buFont typeface="Arial" charset="0"/>
              <a:buChar char="•"/>
            </a:pPr>
            <a:r>
              <a:rPr lang="en-US" sz="3200" dirty="0"/>
              <a:t>Some things are so dangerous we need to run from them!</a:t>
            </a:r>
          </a:p>
        </p:txBody>
      </p:sp>
      <p:sp>
        <p:nvSpPr>
          <p:cNvPr id="7" name="TextBox 6"/>
          <p:cNvSpPr txBox="1"/>
          <p:nvPr/>
        </p:nvSpPr>
        <p:spPr>
          <a:xfrm>
            <a:off x="271951" y="1242910"/>
            <a:ext cx="4222231" cy="1754326"/>
          </a:xfrm>
          <a:prstGeom prst="rect">
            <a:avLst/>
          </a:prstGeom>
          <a:noFill/>
        </p:spPr>
        <p:txBody>
          <a:bodyPr wrap="square" rtlCol="0">
            <a:spAutoFit/>
          </a:bodyPr>
          <a:lstStyle/>
          <a:p>
            <a:pPr lvl="1"/>
            <a:r>
              <a:rPr lang="en-US" sz="3600" b="1" dirty="0" smtClean="0"/>
              <a:t>Second, Realize it's something we need to Flee!</a:t>
            </a:r>
            <a:endParaRPr lang="en-US" sz="3600" b="1" dirty="0"/>
          </a:p>
        </p:txBody>
      </p:sp>
      <p:sp>
        <p:nvSpPr>
          <p:cNvPr id="8" name="TextBox 7"/>
          <p:cNvSpPr txBox="1"/>
          <p:nvPr/>
        </p:nvSpPr>
        <p:spPr>
          <a:xfrm>
            <a:off x="4085334" y="3542575"/>
            <a:ext cx="6038761" cy="1077218"/>
          </a:xfrm>
          <a:prstGeom prst="rect">
            <a:avLst/>
          </a:prstGeom>
          <a:noFill/>
        </p:spPr>
        <p:txBody>
          <a:bodyPr wrap="square" rtlCol="0">
            <a:spAutoFit/>
          </a:bodyPr>
          <a:lstStyle/>
          <a:p>
            <a:pPr marL="1257300" lvl="2" indent="-342900">
              <a:buFont typeface="Arial" charset="0"/>
              <a:buChar char="•"/>
            </a:pPr>
            <a:r>
              <a:rPr lang="en-US" sz="3200" dirty="0" smtClean="0"/>
              <a:t>"Flee immorality." </a:t>
            </a:r>
          </a:p>
          <a:p>
            <a:pPr lvl="2"/>
            <a:r>
              <a:rPr lang="en-US" sz="3200" dirty="0"/>
              <a:t>     </a:t>
            </a:r>
            <a:r>
              <a:rPr lang="en-US" sz="3200" dirty="0" smtClean="0"/>
              <a:t>(1 </a:t>
            </a:r>
            <a:r>
              <a:rPr lang="en-US" sz="3200" dirty="0"/>
              <a:t>Corinthians </a:t>
            </a:r>
            <a:r>
              <a:rPr lang="en-US" sz="3200" dirty="0" smtClean="0"/>
              <a:t>6:18)</a:t>
            </a:r>
            <a:endParaRPr lang="en-US" sz="3200" dirty="0"/>
          </a:p>
        </p:txBody>
      </p:sp>
      <p:sp>
        <p:nvSpPr>
          <p:cNvPr id="10" name="TextBox 9"/>
          <p:cNvSpPr txBox="1"/>
          <p:nvPr/>
        </p:nvSpPr>
        <p:spPr>
          <a:xfrm>
            <a:off x="4085334" y="4806933"/>
            <a:ext cx="4434076" cy="1569660"/>
          </a:xfrm>
          <a:prstGeom prst="rect">
            <a:avLst/>
          </a:prstGeom>
          <a:noFill/>
        </p:spPr>
        <p:txBody>
          <a:bodyPr wrap="square" rtlCol="0">
            <a:spAutoFit/>
          </a:bodyPr>
          <a:lstStyle/>
          <a:p>
            <a:pPr marL="1257300" lvl="2" indent="-342900">
              <a:buFont typeface="Arial" charset="0"/>
              <a:buChar char="•"/>
            </a:pPr>
            <a:r>
              <a:rPr lang="en-US" sz="3200" dirty="0" smtClean="0"/>
              <a:t>"Flee from youthful lusts…" (2 </a:t>
            </a:r>
            <a:r>
              <a:rPr lang="en-US" sz="3200" dirty="0"/>
              <a:t>Timothy </a:t>
            </a:r>
            <a:r>
              <a:rPr lang="en-US" sz="3200" dirty="0" smtClean="0"/>
              <a:t>2:22)</a:t>
            </a:r>
            <a:endParaRPr lang="en-US" sz="3200" dirty="0"/>
          </a:p>
        </p:txBody>
      </p:sp>
      <p:pic>
        <p:nvPicPr>
          <p:cNvPr id="3" name="Picture 2"/>
          <p:cNvPicPr>
            <a:picLocks noChangeAspect="1"/>
          </p:cNvPicPr>
          <p:nvPr/>
        </p:nvPicPr>
        <p:blipFill>
          <a:blip r:embed="rId2"/>
          <a:stretch>
            <a:fillRect/>
          </a:stretch>
        </p:blipFill>
        <p:spPr>
          <a:xfrm>
            <a:off x="271951" y="3965439"/>
            <a:ext cx="4462444" cy="2598294"/>
          </a:xfrm>
          <a:prstGeom prst="rect">
            <a:avLst/>
          </a:prstGeom>
        </p:spPr>
      </p:pic>
      <p:sp>
        <p:nvSpPr>
          <p:cNvPr id="11" name="TextBox 10"/>
          <p:cNvSpPr txBox="1"/>
          <p:nvPr/>
        </p:nvSpPr>
        <p:spPr>
          <a:xfrm>
            <a:off x="199868" y="173715"/>
            <a:ext cx="8768319" cy="646331"/>
          </a:xfrm>
          <a:prstGeom prst="rect">
            <a:avLst/>
          </a:prstGeom>
          <a:noFill/>
        </p:spPr>
        <p:txBody>
          <a:bodyPr wrap="square" rtlCol="0">
            <a:spAutoFit/>
          </a:bodyPr>
          <a:lstStyle/>
          <a:p>
            <a:pPr lvl="0" algn="ctr"/>
            <a:r>
              <a:rPr lang="en-US" sz="3600" b="1" dirty="0">
                <a:solidFill>
                  <a:schemeClr val="tx2"/>
                </a:solidFill>
              </a:rPr>
              <a:t>#1: The Proper Attitude About Fornication</a:t>
            </a:r>
            <a:endParaRPr lang="en-US" sz="3600" dirty="0">
              <a:solidFill>
                <a:schemeClr val="tx2"/>
              </a:solidFill>
            </a:endParaRPr>
          </a:p>
        </p:txBody>
      </p:sp>
    </p:spTree>
    <p:extLst>
      <p:ext uri="{BB962C8B-B14F-4D97-AF65-F5344CB8AC3E}">
        <p14:creationId xmlns:p14="http://schemas.microsoft.com/office/powerpoint/2010/main" val="492067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090" y="940711"/>
            <a:ext cx="4609478" cy="2862322"/>
          </a:xfrm>
          <a:prstGeom prst="rect">
            <a:avLst/>
          </a:prstGeom>
          <a:noFill/>
        </p:spPr>
        <p:txBody>
          <a:bodyPr wrap="square" rtlCol="0">
            <a:spAutoFit/>
          </a:bodyPr>
          <a:lstStyle/>
          <a:p>
            <a:pPr lvl="2"/>
            <a:r>
              <a:rPr lang="en-US" sz="3600" b="1"/>
              <a:t>Third, Realize it means Capture, Destruction, Slaughter and Death</a:t>
            </a:r>
            <a:r>
              <a:rPr lang="en-US" sz="3600" b="1" dirty="0"/>
              <a:t>!</a:t>
            </a:r>
            <a:endParaRPr lang="en-US" sz="3600" b="1"/>
          </a:p>
        </p:txBody>
      </p:sp>
      <p:pic>
        <p:nvPicPr>
          <p:cNvPr id="3" name="Picture 2"/>
          <p:cNvPicPr>
            <a:picLocks noChangeAspect="1"/>
          </p:cNvPicPr>
          <p:nvPr/>
        </p:nvPicPr>
        <p:blipFill>
          <a:blip r:embed="rId2"/>
          <a:stretch>
            <a:fillRect/>
          </a:stretch>
        </p:blipFill>
        <p:spPr>
          <a:xfrm>
            <a:off x="271951" y="3965439"/>
            <a:ext cx="4462444" cy="2598294"/>
          </a:xfrm>
          <a:prstGeom prst="rect">
            <a:avLst/>
          </a:prstGeom>
        </p:spPr>
      </p:pic>
      <p:sp>
        <p:nvSpPr>
          <p:cNvPr id="11" name="TextBox 10"/>
          <p:cNvSpPr txBox="1"/>
          <p:nvPr/>
        </p:nvSpPr>
        <p:spPr>
          <a:xfrm>
            <a:off x="199868" y="173715"/>
            <a:ext cx="8768319" cy="646331"/>
          </a:xfrm>
          <a:prstGeom prst="rect">
            <a:avLst/>
          </a:prstGeom>
          <a:noFill/>
        </p:spPr>
        <p:txBody>
          <a:bodyPr wrap="square" rtlCol="0">
            <a:spAutoFit/>
          </a:bodyPr>
          <a:lstStyle/>
          <a:p>
            <a:pPr lvl="0" algn="ctr"/>
            <a:r>
              <a:rPr lang="en-US" sz="3600" b="1" dirty="0">
                <a:solidFill>
                  <a:schemeClr val="tx2"/>
                </a:solidFill>
              </a:rPr>
              <a:t>#1: The Proper Attitude About Fornication</a:t>
            </a:r>
            <a:endParaRPr lang="en-US" sz="3600" dirty="0">
              <a:solidFill>
                <a:schemeClr val="tx2"/>
              </a:solidFill>
            </a:endParaRPr>
          </a:p>
        </p:txBody>
      </p:sp>
      <p:sp>
        <p:nvSpPr>
          <p:cNvPr id="9" name="Rectangle 1"/>
          <p:cNvSpPr txBox="1"/>
          <p:nvPr/>
        </p:nvSpPr>
        <p:spPr>
          <a:xfrm>
            <a:off x="5081525" y="2050493"/>
            <a:ext cx="3725197" cy="3539430"/>
          </a:xfrm>
          <a:prstGeom prst="rect">
            <a:avLst/>
          </a:prstGeom>
        </p:spPr>
        <p:txBody>
          <a:bodyPr wrap="square">
            <a:spAutoFit/>
          </a:bodyPr>
          <a:lstStyle/>
          <a:p>
            <a:r>
              <a:rPr lang="en-US" sz="3200"/>
              <a:t>"For on account of a harlot one is reduced to a loaf of bread,</a:t>
            </a:r>
          </a:p>
          <a:p>
            <a:r>
              <a:rPr lang="en-US" sz="3200"/>
              <a:t>And an adulteress hunts for the precious life." (Proverbs 6:26)</a:t>
            </a:r>
          </a:p>
        </p:txBody>
      </p:sp>
    </p:spTree>
    <p:extLst>
      <p:ext uri="{BB962C8B-B14F-4D97-AF65-F5344CB8AC3E}">
        <p14:creationId xmlns:p14="http://schemas.microsoft.com/office/powerpoint/2010/main" val="1017679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71951" y="3965439"/>
            <a:ext cx="4462444" cy="2598294"/>
          </a:xfrm>
          <a:prstGeom prst="rect">
            <a:avLst/>
          </a:prstGeom>
        </p:spPr>
      </p:pic>
      <p:sp>
        <p:nvSpPr>
          <p:cNvPr id="11" name="TextBox 10"/>
          <p:cNvSpPr txBox="1"/>
          <p:nvPr/>
        </p:nvSpPr>
        <p:spPr>
          <a:xfrm>
            <a:off x="199868" y="173715"/>
            <a:ext cx="8768319" cy="646331"/>
          </a:xfrm>
          <a:prstGeom prst="rect">
            <a:avLst/>
          </a:prstGeom>
          <a:noFill/>
        </p:spPr>
        <p:txBody>
          <a:bodyPr wrap="square" rtlCol="0">
            <a:spAutoFit/>
          </a:bodyPr>
          <a:lstStyle/>
          <a:p>
            <a:pPr lvl="0" algn="ctr"/>
            <a:r>
              <a:rPr lang="en-US" sz="3600" b="1" dirty="0">
                <a:solidFill>
                  <a:schemeClr val="tx2"/>
                </a:solidFill>
              </a:rPr>
              <a:t>#1: The Proper Attitude About Fornication</a:t>
            </a:r>
            <a:endParaRPr lang="en-US" sz="3600" dirty="0">
              <a:solidFill>
                <a:schemeClr val="tx2"/>
              </a:solidFill>
            </a:endParaRPr>
          </a:p>
        </p:txBody>
      </p:sp>
      <p:sp>
        <p:nvSpPr>
          <p:cNvPr id="6" name="Rectangle 1"/>
          <p:cNvSpPr txBox="1"/>
          <p:nvPr/>
        </p:nvSpPr>
        <p:spPr>
          <a:xfrm>
            <a:off x="5009213" y="2195724"/>
            <a:ext cx="3958974" cy="3539430"/>
          </a:xfrm>
          <a:prstGeom prst="rect">
            <a:avLst/>
          </a:prstGeom>
        </p:spPr>
        <p:txBody>
          <a:bodyPr wrap="square">
            <a:spAutoFit/>
          </a:bodyPr>
          <a:lstStyle/>
          <a:p>
            <a:r>
              <a:rPr lang="en-US" sz="3200"/>
              <a:t>"The one who commits adultery with a woman is lacking sense;</a:t>
            </a:r>
          </a:p>
          <a:p>
            <a:r>
              <a:rPr lang="en-US" sz="3200"/>
              <a:t>He who would destroy himself does it." (Proverbs 6:32)</a:t>
            </a:r>
          </a:p>
        </p:txBody>
      </p:sp>
      <p:sp>
        <p:nvSpPr>
          <p:cNvPr id="10" name="TextBox 9"/>
          <p:cNvSpPr txBox="1"/>
          <p:nvPr/>
        </p:nvSpPr>
        <p:spPr>
          <a:xfrm>
            <a:off x="-25451" y="961581"/>
            <a:ext cx="4609478" cy="2862322"/>
          </a:xfrm>
          <a:prstGeom prst="rect">
            <a:avLst/>
          </a:prstGeom>
          <a:noFill/>
        </p:spPr>
        <p:txBody>
          <a:bodyPr wrap="square" rtlCol="0">
            <a:spAutoFit/>
          </a:bodyPr>
          <a:lstStyle/>
          <a:p>
            <a:pPr lvl="2"/>
            <a:r>
              <a:rPr lang="en-US" sz="3600" b="1"/>
              <a:t>Third, Realize it means Capture, Destruction, Slaughter and Death</a:t>
            </a:r>
            <a:r>
              <a:rPr lang="en-US" sz="3600" b="1" dirty="0"/>
              <a:t>!</a:t>
            </a:r>
            <a:endParaRPr lang="en-US" sz="3600" b="1"/>
          </a:p>
        </p:txBody>
      </p:sp>
    </p:spTree>
    <p:extLst>
      <p:ext uri="{BB962C8B-B14F-4D97-AF65-F5344CB8AC3E}">
        <p14:creationId xmlns:p14="http://schemas.microsoft.com/office/powerpoint/2010/main" val="84722802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Depth_16x9</Template>
  <TotalTime>978</TotalTime>
  <Words>1170</Words>
  <Application>Microsoft Macintosh PowerPoint</Application>
  <PresentationFormat>On-screen Show (4:3)</PresentationFormat>
  <Paragraphs>105</Paragraphs>
  <Slides>44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Calibri</vt:lpstr>
      <vt:lpstr>Corbel</vt:lpstr>
      <vt:lpstr>Courier New</vt:lpstr>
      <vt:lpstr>MS Mincho</vt:lpstr>
      <vt:lpstr>ＭＳ 明朝</vt:lpstr>
      <vt:lpstr>Times New Roman</vt:lpstr>
      <vt:lpstr>Wingdings</vt:lpstr>
      <vt:lpstr>Arial</vt:lpstr>
      <vt:lpstr>Depth</vt:lpstr>
      <vt:lpstr>Building Defenses  Against  Sexual Sin</vt:lpstr>
      <vt:lpstr>What is "Fornication"?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 Shotts</dc:creator>
  <cp:lastModifiedBy>Marc Shotts</cp:lastModifiedBy>
  <cp:revision>418</cp:revision>
  <dcterms:created xsi:type="dcterms:W3CDTF">2015-04-14T01:41:35Z</dcterms:created>
  <dcterms:modified xsi:type="dcterms:W3CDTF">2015-05-03T01:48:47Z</dcterms:modified>
</cp:coreProperties>
</file>