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63" r:id="rId3"/>
    <p:sldId id="258" r:id="rId4"/>
    <p:sldId id="259" r:id="rId5"/>
    <p:sldId id="270" r:id="rId6"/>
    <p:sldId id="271" r:id="rId7"/>
    <p:sldId id="275" r:id="rId8"/>
    <p:sldId id="276" r:id="rId9"/>
    <p:sldId id="277" r:id="rId10"/>
    <p:sldId id="278" r:id="rId11"/>
    <p:sldId id="279" r:id="rId12"/>
    <p:sldId id="272" r:id="rId13"/>
    <p:sldId id="281" r:id="rId14"/>
    <p:sldId id="282" r:id="rId15"/>
    <p:sldId id="283" r:id="rId16"/>
    <p:sldId id="284" r:id="rId17"/>
    <p:sldId id="285" r:id="rId18"/>
    <p:sldId id="286" r:id="rId19"/>
    <p:sldId id="2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5" d="100"/>
          <a:sy n="85" d="100"/>
        </p:scale>
        <p:origin x="96" y="84"/>
      </p:cViewPr>
      <p:guideLst/>
    </p:cSldViewPr>
  </p:slideViewPr>
  <p:notesTextViewPr>
    <p:cViewPr>
      <p:scale>
        <a:sx n="1" d="1"/>
        <a:sy n="1" d="1"/>
      </p:scale>
      <p:origin x="0" y="0"/>
    </p:cViewPr>
  </p:notesTextViewPr>
  <p:notesViewPr>
    <p:cSldViewPr snapToGrid="0">
      <p:cViewPr varScale="1">
        <p:scale>
          <a:sx n="65" d="100"/>
          <a:sy n="65" d="100"/>
        </p:scale>
        <p:origin x="177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E1ECB5-9450-48C1-BC8B-02C838CDE6B9}" type="datetimeFigureOut">
              <a:rPr lang="en-US"/>
              <a:t>1/23/2016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F2BE9C-E2E4-43F3-8D67-E9DB812BB9B7}" type="slidenum">
              <a:rPr/>
              <a:t>‹#›</a:t>
            </a:fld>
            <a:endParaRPr/>
          </a:p>
        </p:txBody>
      </p:sp>
    </p:spTree>
    <p:extLst>
      <p:ext uri="{BB962C8B-B14F-4D97-AF65-F5344CB8AC3E}">
        <p14:creationId xmlns:p14="http://schemas.microsoft.com/office/powerpoint/2010/main" val="2477579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E0964-1A1C-492A-8ABB-97C526CFCDFB}" type="datetimeFigureOut">
              <a:rPr lang="en-US"/>
              <a:t>1/23/2016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6ED93-11B9-488C-8E71-3FBEB8F36D49}" type="slidenum">
              <a:rPr/>
              <a:t>‹#›</a:t>
            </a:fld>
            <a:endParaRPr/>
          </a:p>
        </p:txBody>
      </p:sp>
    </p:spTree>
    <p:extLst>
      <p:ext uri="{BB962C8B-B14F-4D97-AF65-F5344CB8AC3E}">
        <p14:creationId xmlns:p14="http://schemas.microsoft.com/office/powerpoint/2010/main" val="419463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bwMode="black">
          <a:xfrm>
            <a:off x="1905000" y="1464287"/>
            <a:ext cx="8382000" cy="2729554"/>
          </a:xfrm>
        </p:spPr>
        <p:txBody>
          <a:bodyPr tIns="0" bIns="0" anchor="b"/>
          <a:lstStyle>
            <a:lvl1pPr algn="l">
              <a:defRPr sz="6000" b="1">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905000" y="4193840"/>
            <a:ext cx="8382000" cy="1108883"/>
          </a:xfrm>
        </p:spPr>
        <p:txBody>
          <a:bodyPr tIns="0" bIns="0"/>
          <a:lstStyle>
            <a:lvl1pPr marL="0" indent="0" algn="l">
              <a:spcBef>
                <a:spcPts val="0"/>
              </a:spcBef>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170162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1200">
          <p15:clr>
            <a:srgbClr val="5ACBF0"/>
          </p15:clr>
        </p15:guide>
        <p15:guide id="2" pos="6480">
          <p15:clr>
            <a:srgbClr val="5ACBF0"/>
          </p15:clr>
        </p15:guide>
        <p15:guide id="3" orient="horz" pos="2160">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1600200" y="2171700"/>
            <a:ext cx="5707039" cy="4000500"/>
          </a:xfrm>
          <a:solidFill>
            <a:schemeClr val="bg1">
              <a:lumMod val="75000"/>
            </a:schemeClr>
          </a:solidFill>
          <a:ln w="63500">
            <a:solidFill>
              <a:schemeClr val="tx1">
                <a:lumMod val="50000"/>
              </a:schemeClr>
            </a:solidFill>
            <a:miter lim="800000"/>
          </a:ln>
        </p:spPr>
        <p:txBody>
          <a:bodyPr tIns="914400">
            <a:normAutofit/>
          </a:bodyPr>
          <a:lstStyle>
            <a:lvl1pPr marL="0" indent="0" algn="ctr">
              <a:buNone/>
              <a:defRPr sz="20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509895" y="2171700"/>
            <a:ext cx="3081905" cy="40005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DAC9ED-883A-4295-875C-D653C1FCD32D}" type="datetimeFigureOut">
              <a:rPr lang="en-US"/>
              <a:t>1/23/2016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347937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DAC9ED-883A-4295-875C-D653C1FCD32D}" type="datetimeFigureOut">
              <a:rPr lang="en-US"/>
              <a:t>1/23/2016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272791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2000" cy="6858000"/>
          </a:xfrm>
          <a:prstGeom prst="rect">
            <a:avLst/>
          </a:prstGeom>
        </p:spPr>
      </p:pic>
      <p:sp>
        <p:nvSpPr>
          <p:cNvPr id="2" name="Vertical Title 1"/>
          <p:cNvSpPr>
            <a:spLocks noGrp="1"/>
          </p:cNvSpPr>
          <p:nvPr>
            <p:ph type="title" orient="vert"/>
          </p:nvPr>
        </p:nvSpPr>
        <p:spPr>
          <a:xfrm>
            <a:off x="10591800" y="685799"/>
            <a:ext cx="1409700" cy="54911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685799"/>
            <a:ext cx="9038544" cy="549116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024627" y="6511119"/>
            <a:ext cx="2651162" cy="275839"/>
          </a:xfrm>
        </p:spPr>
        <p:txBody>
          <a:bodyPr/>
          <a:lstStyle/>
          <a:p>
            <a:fld id="{17DAC9ED-883A-4295-875C-D653C1FCD32D}" type="datetimeFigureOut">
              <a:rPr lang="en-US"/>
              <a:t>1/23/2016</a:t>
            </a:fld>
            <a:endParaRPr/>
          </a:p>
        </p:txBody>
      </p:sp>
      <p:sp>
        <p:nvSpPr>
          <p:cNvPr id="5" name="Footer Placeholder 4"/>
          <p:cNvSpPr>
            <a:spLocks noGrp="1"/>
          </p:cNvSpPr>
          <p:nvPr>
            <p:ph type="ftr" sz="quarter" idx="11"/>
          </p:nvPr>
        </p:nvSpPr>
        <p:spPr>
          <a:xfrm>
            <a:off x="838200" y="6511119"/>
            <a:ext cx="5157725" cy="275839"/>
          </a:xfrm>
        </p:spPr>
        <p:txBody>
          <a:bodyPr/>
          <a:lstStyle/>
          <a:p>
            <a:endParaRPr/>
          </a:p>
        </p:txBody>
      </p:sp>
      <p:sp>
        <p:nvSpPr>
          <p:cNvPr id="6" name="Slide Number Placeholder 5"/>
          <p:cNvSpPr>
            <a:spLocks noGrp="1"/>
          </p:cNvSpPr>
          <p:nvPr>
            <p:ph type="sldNum" sz="quarter" idx="12"/>
          </p:nvPr>
        </p:nvSpPr>
        <p:spPr>
          <a:xfrm>
            <a:off x="8704490" y="6511119"/>
            <a:ext cx="1115786" cy="275839"/>
          </a:xfrm>
        </p:spPr>
        <p:txBody>
          <a:bodyPr/>
          <a:lstStyle/>
          <a:p>
            <a:fld id="{29927BEA-0E01-4643-B2DE-F82012A02F29}" type="slidenum">
              <a:rPr/>
              <a:t>‹#›</a:t>
            </a:fld>
            <a:endParaRPr/>
          </a:p>
        </p:txBody>
      </p:sp>
    </p:spTree>
    <p:extLst>
      <p:ext uri="{BB962C8B-B14F-4D97-AF65-F5344CB8AC3E}">
        <p14:creationId xmlns:p14="http://schemas.microsoft.com/office/powerpoint/2010/main" val="10218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DAC9ED-883A-4295-875C-D653C1FCD32D}" type="datetimeFigureOut">
              <a:rPr lang="en-US"/>
              <a:t>1/23/2016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177513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bwMode="black">
          <a:xfrm>
            <a:off x="1609724" y="1686073"/>
            <a:ext cx="8982076" cy="2081276"/>
          </a:xfrm>
        </p:spPr>
        <p:txBody>
          <a:bodyPr tIns="0" bIns="0" anchor="b">
            <a:normAutofit/>
          </a:bodyPr>
          <a:lstStyle>
            <a:lvl1pPr>
              <a:defRPr sz="4800" b="1">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1609724" y="3767351"/>
            <a:ext cx="8982076" cy="1080448"/>
          </a:xfrm>
        </p:spPr>
        <p:txBody>
          <a:bodyPr tIns="0" bIns="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DAC9ED-883A-4295-875C-D653C1FCD32D}" type="datetimeFigureOut">
              <a:rPr lang="en-US"/>
              <a:t>1/23/2016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270916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609724" y="1686073"/>
            <a:ext cx="8982076" cy="2081276"/>
          </a:xfrm>
        </p:spPr>
        <p:txBody>
          <a:bodyPr tIns="0" bIns="0" anchor="b">
            <a:normAutofit/>
          </a:bodyPr>
          <a:lstStyle>
            <a:lvl1pPr>
              <a:defRPr sz="4800" b="1">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bwMode="white">
          <a:xfrm>
            <a:off x="1609724" y="3767351"/>
            <a:ext cx="8982076" cy="1080448"/>
          </a:xfrm>
        </p:spPr>
        <p:txBody>
          <a:bodyPr tIns="0" bIns="0"/>
          <a:lstStyle>
            <a:lvl1pPr marL="0" indent="0">
              <a:buNone/>
              <a:defRPr sz="2400">
                <a:solidFill>
                  <a:schemeClr val="tx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DAC9ED-883A-4295-875C-D653C1FCD32D}" type="datetimeFigureOut">
              <a:rPr lang="en-US"/>
              <a:t>1/23/2016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322283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2171699"/>
            <a:ext cx="4419600" cy="40052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2171699"/>
            <a:ext cx="4419600" cy="40052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7DAC9ED-883A-4295-875C-D653C1FCD32D}" type="datetimeFigureOut">
              <a:rPr lang="en-US"/>
              <a:t>1/23/2016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290670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609723" y="1681163"/>
            <a:ext cx="4416552" cy="823912"/>
          </a:xfrm>
        </p:spPr>
        <p:txBody>
          <a:bodyPr anchor="b"/>
          <a:lstStyle>
            <a:lvl1pPr marL="0" indent="0">
              <a:spcBef>
                <a:spcPts val="0"/>
              </a:spcBef>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609723" y="2505075"/>
            <a:ext cx="441655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419600" cy="823912"/>
          </a:xfrm>
        </p:spPr>
        <p:txBody>
          <a:bodyPr anchor="b"/>
          <a:lstStyle>
            <a:lvl1pPr marL="0" indent="0">
              <a:spcBef>
                <a:spcPts val="0"/>
              </a:spcBef>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441960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7DAC9ED-883A-4295-875C-D653C1FCD32D}" type="datetimeFigureOut">
              <a:rPr lang="en-US"/>
              <a:t>1/23/2016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373347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DAC9ED-883A-4295-875C-D653C1FCD32D}" type="datetimeFigureOut">
              <a:rPr lang="en-US"/>
              <a:t>1/23/2016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341596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bwMode="white"/>
        <p:txBody>
          <a:bodyPr/>
          <a:lstStyle>
            <a:lvl1pPr>
              <a:defRPr>
                <a:solidFill>
                  <a:schemeClr val="tx1">
                    <a:lumMod val="65000"/>
                  </a:schemeClr>
                </a:solidFill>
              </a:defRPr>
            </a:lvl1pPr>
          </a:lstStyle>
          <a:p>
            <a:fld id="{17DAC9ED-883A-4295-875C-D653C1FCD32D}" type="datetimeFigureOut">
              <a:rPr lang="en-US"/>
              <a:pPr/>
              <a:t>1/23/2016</a:t>
            </a:fld>
            <a:endParaRPr/>
          </a:p>
        </p:txBody>
      </p:sp>
      <p:sp>
        <p:nvSpPr>
          <p:cNvPr id="3" name="Footer Placeholder 2"/>
          <p:cNvSpPr>
            <a:spLocks noGrp="1"/>
          </p:cNvSpPr>
          <p:nvPr>
            <p:ph type="ftr" sz="quarter" idx="11"/>
          </p:nvPr>
        </p:nvSpPr>
        <p:spPr bwMode="white"/>
        <p:txBody>
          <a:bodyPr/>
          <a:lstStyle>
            <a:lvl1pPr>
              <a:defRPr>
                <a:solidFill>
                  <a:schemeClr val="tx1">
                    <a:lumMod val="65000"/>
                  </a:schemeClr>
                </a:solidFill>
              </a:defRPr>
            </a:lvl1pPr>
          </a:lstStyle>
          <a:p>
            <a:endParaRPr/>
          </a:p>
        </p:txBody>
      </p:sp>
      <p:sp>
        <p:nvSpPr>
          <p:cNvPr id="4" name="Slide Number Placeholder 3"/>
          <p:cNvSpPr>
            <a:spLocks noGrp="1"/>
          </p:cNvSpPr>
          <p:nvPr>
            <p:ph type="sldNum" sz="quarter" idx="12"/>
          </p:nvPr>
        </p:nvSpPr>
        <p:spPr bwMode="white"/>
        <p:txBody>
          <a:bodyPr/>
          <a:lstStyle>
            <a:lvl1pPr>
              <a:defRPr>
                <a:solidFill>
                  <a:schemeClr val="tx1">
                    <a:lumMod val="65000"/>
                  </a:schemeClr>
                </a:solidFill>
              </a:defRPr>
            </a:lvl1pPr>
          </a:lstStyle>
          <a:p>
            <a:fld id="{29927BEA-0E01-4643-B2DE-F82012A02F29}" type="slidenum">
              <a:rPr/>
              <a:pPr/>
              <a:t>‹#›</a:t>
            </a:fld>
            <a:endParaRPr/>
          </a:p>
        </p:txBody>
      </p:sp>
    </p:spTree>
    <p:extLst>
      <p:ext uri="{BB962C8B-B14F-4D97-AF65-F5344CB8AC3E}">
        <p14:creationId xmlns:p14="http://schemas.microsoft.com/office/powerpoint/2010/main" val="466977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600200" y="2171700"/>
            <a:ext cx="5707038" cy="40005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09895" y="2171700"/>
            <a:ext cx="3081905" cy="40005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DAC9ED-883A-4295-875C-D653C1FCD32D}" type="datetimeFigureOut">
              <a:rPr lang="en-US"/>
              <a:t>1/23/2016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27BEA-0E01-4643-B2DE-F82012A02F29}" type="slidenum">
              <a:rPr/>
              <a:t>‹#›</a:t>
            </a:fld>
            <a:endParaRPr/>
          </a:p>
        </p:txBody>
      </p:sp>
    </p:spTree>
    <p:extLst>
      <p:ext uri="{BB962C8B-B14F-4D97-AF65-F5344CB8AC3E}">
        <p14:creationId xmlns:p14="http://schemas.microsoft.com/office/powerpoint/2010/main" val="425515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p:spPr>
      </p:pic>
      <p:sp>
        <p:nvSpPr>
          <p:cNvPr id="2" name="Title Placeholder 1"/>
          <p:cNvSpPr>
            <a:spLocks noGrp="1"/>
          </p:cNvSpPr>
          <p:nvPr>
            <p:ph type="title"/>
          </p:nvPr>
        </p:nvSpPr>
        <p:spPr bwMode="white">
          <a:xfrm>
            <a:off x="1600200" y="295562"/>
            <a:ext cx="8991600" cy="1008247"/>
          </a:xfrm>
          <a:prstGeom prst="rect">
            <a:avLst/>
          </a:prstGeom>
        </p:spPr>
        <p:txBody>
          <a:bodyPr vert="horz" lIns="0" tIns="45720" rIns="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9725" y="2171700"/>
            <a:ext cx="8991600" cy="400050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6151" y="6511119"/>
            <a:ext cx="2651162" cy="275839"/>
          </a:xfrm>
          <a:prstGeom prst="rect">
            <a:avLst/>
          </a:prstGeom>
        </p:spPr>
        <p:txBody>
          <a:bodyPr vert="horz" lIns="91440" tIns="45720" rIns="91440" bIns="45720" rtlCol="0" anchor="b"/>
          <a:lstStyle>
            <a:lvl1pPr algn="r">
              <a:defRPr sz="800">
                <a:solidFill>
                  <a:schemeClr val="bg1">
                    <a:lumMod val="65000"/>
                  </a:schemeClr>
                </a:solidFill>
              </a:defRPr>
            </a:lvl1pPr>
          </a:lstStyle>
          <a:p>
            <a:fld id="{17DAC9ED-883A-4295-875C-D653C1FCD32D}" type="datetimeFigureOut">
              <a:rPr lang="en-US"/>
              <a:pPr/>
              <a:t>1/23/2016</a:t>
            </a:fld>
            <a:endParaRPr/>
          </a:p>
        </p:txBody>
      </p:sp>
      <p:sp>
        <p:nvSpPr>
          <p:cNvPr id="5" name="Footer Placeholder 4"/>
          <p:cNvSpPr>
            <a:spLocks noGrp="1"/>
          </p:cNvSpPr>
          <p:nvPr>
            <p:ph type="ftr" sz="quarter" idx="3"/>
          </p:nvPr>
        </p:nvSpPr>
        <p:spPr>
          <a:xfrm>
            <a:off x="1609724" y="6511119"/>
            <a:ext cx="5157725" cy="275839"/>
          </a:xfrm>
          <a:prstGeom prst="rect">
            <a:avLst/>
          </a:prstGeom>
        </p:spPr>
        <p:txBody>
          <a:bodyPr vert="horz" lIns="91440" tIns="45720" rIns="91440" bIns="45720" rtlCol="0" anchor="b"/>
          <a:lstStyle>
            <a:lvl1pPr algn="l">
              <a:defRPr sz="800">
                <a:solidFill>
                  <a:schemeClr val="bg1">
                    <a:lumMod val="65000"/>
                  </a:schemeClr>
                </a:solidFill>
              </a:defRPr>
            </a:lvl1pPr>
          </a:lstStyle>
          <a:p>
            <a:endParaRPr/>
          </a:p>
        </p:txBody>
      </p:sp>
      <p:sp>
        <p:nvSpPr>
          <p:cNvPr id="6" name="Slide Number Placeholder 5"/>
          <p:cNvSpPr>
            <a:spLocks noGrp="1"/>
          </p:cNvSpPr>
          <p:nvPr>
            <p:ph type="sldNum" sz="quarter" idx="4"/>
          </p:nvPr>
        </p:nvSpPr>
        <p:spPr>
          <a:xfrm>
            <a:off x="9476014" y="6511119"/>
            <a:ext cx="1115786" cy="275839"/>
          </a:xfrm>
          <a:prstGeom prst="rect">
            <a:avLst/>
          </a:prstGeom>
        </p:spPr>
        <p:txBody>
          <a:bodyPr vert="horz" lIns="91440" tIns="45720" rIns="91440" bIns="45720" rtlCol="0" anchor="b"/>
          <a:lstStyle>
            <a:lvl1pPr algn="r">
              <a:defRPr sz="800">
                <a:solidFill>
                  <a:schemeClr val="bg1">
                    <a:lumMod val="65000"/>
                  </a:schemeClr>
                </a:solidFill>
              </a:defRPr>
            </a:lvl1pPr>
          </a:lstStyle>
          <a:p>
            <a:fld id="{29927BEA-0E01-4643-B2DE-F82012A02F29}" type="slidenum">
              <a:rPr/>
              <a:pPr/>
              <a:t>‹#›</a:t>
            </a:fld>
            <a:endParaRPr/>
          </a:p>
        </p:txBody>
      </p:sp>
    </p:spTree>
    <p:extLst>
      <p:ext uri="{BB962C8B-B14F-4D97-AF65-F5344CB8AC3E}">
        <p14:creationId xmlns:p14="http://schemas.microsoft.com/office/powerpoint/2010/main" val="1805220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10312" indent="-210312" algn="l" defTabSz="914400" rtl="0" eaLnBrk="1" latinLnBrk="0" hangingPunct="1">
        <a:lnSpc>
          <a:spcPct val="100000"/>
        </a:lnSpc>
        <a:spcBef>
          <a:spcPts val="1200"/>
        </a:spcBef>
        <a:buFont typeface="Wingdings" panose="05000000000000000000" pitchFamily="2" charset="2"/>
        <a:buChar char="§"/>
        <a:defRPr sz="2000" kern="1200">
          <a:solidFill>
            <a:schemeClr val="tx2"/>
          </a:solidFill>
          <a:latin typeface="+mn-lt"/>
          <a:ea typeface="+mn-ea"/>
          <a:cs typeface="+mn-cs"/>
        </a:defRPr>
      </a:lvl1pPr>
      <a:lvl2pPr marL="667512" indent="-155448" algn="l" defTabSz="914400" rtl="0" eaLnBrk="1" latinLnBrk="0" hangingPunct="1">
        <a:lnSpc>
          <a:spcPct val="100000"/>
        </a:lnSpc>
        <a:spcBef>
          <a:spcPts val="600"/>
        </a:spcBef>
        <a:buSzPct val="80000"/>
        <a:buFont typeface="Wingdings" panose="05000000000000000000" pitchFamily="2" charset="2"/>
        <a:buChar char="§"/>
        <a:defRPr sz="1800" kern="1200">
          <a:solidFill>
            <a:schemeClr val="tx2"/>
          </a:solidFill>
          <a:latin typeface="+mn-lt"/>
          <a:ea typeface="+mn-ea"/>
          <a:cs typeface="+mn-cs"/>
        </a:defRPr>
      </a:lvl2pPr>
      <a:lvl3pPr marL="1124712" indent="-155448" algn="l" defTabSz="914400" rtl="0" eaLnBrk="1" latinLnBrk="0" hangingPunct="1">
        <a:lnSpc>
          <a:spcPct val="100000"/>
        </a:lnSpc>
        <a:spcBef>
          <a:spcPts val="600"/>
        </a:spcBef>
        <a:buFont typeface="Wingdings" panose="05000000000000000000" pitchFamily="2" charset="2"/>
        <a:buChar char="§"/>
        <a:defRPr sz="1600" kern="1200">
          <a:solidFill>
            <a:schemeClr val="tx2"/>
          </a:solidFill>
          <a:latin typeface="+mn-lt"/>
          <a:ea typeface="+mn-ea"/>
          <a:cs typeface="+mn-cs"/>
        </a:defRPr>
      </a:lvl3pPr>
      <a:lvl4pPr marL="1581912" indent="-155448" algn="l" defTabSz="914400" rtl="0" eaLnBrk="1" latinLnBrk="0" hangingPunct="1">
        <a:lnSpc>
          <a:spcPct val="100000"/>
        </a:lnSpc>
        <a:spcBef>
          <a:spcPts val="600"/>
        </a:spcBef>
        <a:buFont typeface="Wingdings" panose="05000000000000000000" pitchFamily="2" charset="2"/>
        <a:buChar char="§"/>
        <a:defRPr sz="1400" kern="1200">
          <a:solidFill>
            <a:schemeClr val="tx2"/>
          </a:solidFill>
          <a:latin typeface="+mn-lt"/>
          <a:ea typeface="+mn-ea"/>
          <a:cs typeface="+mn-cs"/>
        </a:defRPr>
      </a:lvl4pPr>
      <a:lvl5pPr marL="2039112" indent="-155448" algn="l" defTabSz="914400" rtl="0" eaLnBrk="1" latinLnBrk="0" hangingPunct="1">
        <a:lnSpc>
          <a:spcPct val="100000"/>
        </a:lnSpc>
        <a:spcBef>
          <a:spcPts val="600"/>
        </a:spcBef>
        <a:buSzPct val="80000"/>
        <a:buFont typeface="Wingdings" panose="05000000000000000000" pitchFamily="2" charset="2"/>
        <a:buChar char="§"/>
        <a:defRPr sz="1400" kern="1200">
          <a:solidFill>
            <a:schemeClr val="tx2"/>
          </a:solidFill>
          <a:latin typeface="+mn-lt"/>
          <a:ea typeface="+mn-ea"/>
          <a:cs typeface="+mn-cs"/>
        </a:defRPr>
      </a:lvl5pPr>
      <a:lvl6pPr marL="2496312" indent="-155448" algn="l" defTabSz="914400" rtl="0" eaLnBrk="1" latinLnBrk="0" hangingPunct="1">
        <a:lnSpc>
          <a:spcPct val="100000"/>
        </a:lnSpc>
        <a:spcBef>
          <a:spcPts val="600"/>
        </a:spcBef>
        <a:buSzPct val="80000"/>
        <a:buFont typeface="Wingdings" panose="05000000000000000000" pitchFamily="2" charset="2"/>
        <a:buChar char="§"/>
        <a:defRPr sz="1400" kern="1200">
          <a:solidFill>
            <a:schemeClr val="tx2"/>
          </a:solidFill>
          <a:latin typeface="+mn-lt"/>
          <a:ea typeface="+mn-ea"/>
          <a:cs typeface="+mn-cs"/>
        </a:defRPr>
      </a:lvl6pPr>
      <a:lvl7pPr marL="2953512" indent="-155448" algn="l" defTabSz="914400" rtl="0" eaLnBrk="1" latinLnBrk="0" hangingPunct="1">
        <a:lnSpc>
          <a:spcPct val="100000"/>
        </a:lnSpc>
        <a:spcBef>
          <a:spcPts val="600"/>
        </a:spcBef>
        <a:buSzPct val="80000"/>
        <a:buFont typeface="Wingdings" panose="05000000000000000000" pitchFamily="2" charset="2"/>
        <a:buChar char="§"/>
        <a:defRPr sz="1400" kern="1200">
          <a:solidFill>
            <a:schemeClr val="tx2"/>
          </a:solidFill>
          <a:latin typeface="+mn-lt"/>
          <a:ea typeface="+mn-ea"/>
          <a:cs typeface="+mn-cs"/>
        </a:defRPr>
      </a:lvl7pPr>
      <a:lvl8pPr marL="3410712" indent="-155448" algn="l" defTabSz="914400" rtl="0" eaLnBrk="1" latinLnBrk="0" hangingPunct="1">
        <a:lnSpc>
          <a:spcPct val="100000"/>
        </a:lnSpc>
        <a:spcBef>
          <a:spcPts val="600"/>
        </a:spcBef>
        <a:buSzPct val="80000"/>
        <a:buFont typeface="Wingdings" panose="05000000000000000000" pitchFamily="2" charset="2"/>
        <a:buChar char="§"/>
        <a:defRPr sz="1400" kern="1200">
          <a:solidFill>
            <a:schemeClr val="tx2"/>
          </a:solidFill>
          <a:latin typeface="+mn-lt"/>
          <a:ea typeface="+mn-ea"/>
          <a:cs typeface="+mn-cs"/>
        </a:defRPr>
      </a:lvl8pPr>
      <a:lvl9pPr marL="3867912" indent="-155448" algn="l" defTabSz="914400" rtl="0" eaLnBrk="1" latinLnBrk="0" hangingPunct="1">
        <a:lnSpc>
          <a:spcPct val="100000"/>
        </a:lnSpc>
        <a:spcBef>
          <a:spcPts val="600"/>
        </a:spcBef>
        <a:buSzPct val="80000"/>
        <a:buFont typeface="Wingdings" panose="05000000000000000000"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pos="6672">
          <p15:clr>
            <a:srgbClr val="F26B43"/>
          </p15:clr>
        </p15:guide>
        <p15:guide id="3"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04" y="190005"/>
            <a:ext cx="11887199" cy="1104405"/>
          </a:xfrm>
        </p:spPr>
        <p:txBody>
          <a:bodyPr>
            <a:normAutofit/>
          </a:bodyPr>
          <a:lstStyle/>
          <a:p>
            <a:pPr algn="ctr"/>
            <a:r>
              <a:rPr lang="en-US" sz="6000" dirty="0" smtClean="0">
                <a:solidFill>
                  <a:schemeClr val="bg1"/>
                </a:solidFill>
              </a:rPr>
              <a:t>Scripture Reading: Titus 3:1-3</a:t>
            </a:r>
            <a:endParaRPr lang="en-US" sz="6000" dirty="0">
              <a:solidFill>
                <a:schemeClr val="bg1"/>
              </a:solidFill>
            </a:endParaRPr>
          </a:p>
        </p:txBody>
      </p:sp>
      <p:sp>
        <p:nvSpPr>
          <p:cNvPr id="3" name="Text Placeholder 2"/>
          <p:cNvSpPr>
            <a:spLocks noGrp="1"/>
          </p:cNvSpPr>
          <p:nvPr>
            <p:ph type="body" idx="1"/>
          </p:nvPr>
        </p:nvSpPr>
        <p:spPr>
          <a:xfrm>
            <a:off x="142504" y="1876301"/>
            <a:ext cx="11887199" cy="2971498"/>
          </a:xfrm>
        </p:spPr>
        <p:txBody>
          <a:bodyPr>
            <a:normAutofit/>
          </a:bodyPr>
          <a:lstStyle/>
          <a:p>
            <a:r>
              <a:rPr lang="en-US" sz="3200" dirty="0" smtClean="0"/>
              <a:t>“Remind </a:t>
            </a:r>
            <a:r>
              <a:rPr lang="en-US" sz="3200" dirty="0"/>
              <a:t>them to be subject to rulers and authorities, to obey, to be ready for every good work, to speak evil of no one, to be peaceable, gentle, showing all humility to all men. For we ourselves were also once foolish, disobedient, deceived, serving various lusts and pleasures, living in malice and envy, hateful and hating one another</a:t>
            </a:r>
            <a:r>
              <a:rPr lang="en-US" sz="3200" dirty="0" smtClean="0"/>
              <a:t>.” </a:t>
            </a:r>
            <a:endParaRPr lang="en-US" sz="3200" dirty="0"/>
          </a:p>
        </p:txBody>
      </p:sp>
    </p:spTree>
    <p:extLst>
      <p:ext uri="{BB962C8B-B14F-4D97-AF65-F5344CB8AC3E}">
        <p14:creationId xmlns:p14="http://schemas.microsoft.com/office/powerpoint/2010/main" val="279512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320" y="99152"/>
            <a:ext cx="11810082" cy="1204657"/>
          </a:xfrm>
        </p:spPr>
        <p:txBody>
          <a:bodyPr>
            <a:normAutofit/>
          </a:bodyPr>
          <a:lstStyle/>
          <a:p>
            <a:pPr algn="ctr"/>
            <a:r>
              <a:rPr lang="en-US" sz="7200" dirty="0" smtClean="0"/>
              <a:t>Peace Among Christians</a:t>
            </a:r>
            <a:endParaRPr sz="7200" dirty="0"/>
          </a:p>
        </p:txBody>
      </p:sp>
      <p:sp>
        <p:nvSpPr>
          <p:cNvPr id="14" name="Content Placeholder 13"/>
          <p:cNvSpPr>
            <a:spLocks noGrp="1"/>
          </p:cNvSpPr>
          <p:nvPr>
            <p:ph idx="1"/>
          </p:nvPr>
        </p:nvSpPr>
        <p:spPr>
          <a:xfrm>
            <a:off x="286438" y="1839817"/>
            <a:ext cx="11732963" cy="4880472"/>
          </a:xfrm>
        </p:spPr>
        <p:txBody>
          <a:bodyPr>
            <a:normAutofit/>
          </a:bodyPr>
          <a:lstStyle/>
          <a:p>
            <a:pPr marL="0" indent="0" algn="ctr">
              <a:buNone/>
            </a:pPr>
            <a:r>
              <a:rPr lang="en-US" sz="3200" dirty="0" smtClean="0">
                <a:solidFill>
                  <a:srgbClr val="002060"/>
                </a:solidFill>
              </a:rPr>
              <a:t>Five Things That Cause Evil Confusion                                               In Relationships Among Christians.</a:t>
            </a:r>
          </a:p>
          <a:p>
            <a:endParaRPr sz="3200" dirty="0"/>
          </a:p>
        </p:txBody>
      </p:sp>
      <p:graphicFrame>
        <p:nvGraphicFramePr>
          <p:cNvPr id="2" name="Table 1"/>
          <p:cNvGraphicFramePr>
            <a:graphicFrameLocks noGrp="1"/>
          </p:cNvGraphicFramePr>
          <p:nvPr>
            <p:extLst>
              <p:ext uri="{D42A27DB-BD31-4B8C-83A1-F6EECF244321}">
                <p14:modId xmlns:p14="http://schemas.microsoft.com/office/powerpoint/2010/main" val="3949886251"/>
              </p:ext>
            </p:extLst>
          </p:nvPr>
        </p:nvGraphicFramePr>
        <p:xfrm>
          <a:off x="286438" y="2926080"/>
          <a:ext cx="11732964" cy="3931920"/>
        </p:xfrm>
        <a:graphic>
          <a:graphicData uri="http://schemas.openxmlformats.org/drawingml/2006/table">
            <a:tbl>
              <a:tblPr firstRow="1" bandRow="1">
                <a:tableStyleId>{5C22544A-7EE6-4342-B048-85BDC9FD1C3A}</a:tableStyleId>
              </a:tblPr>
              <a:tblGrid>
                <a:gridCol w="5866482">
                  <a:extLst>
                    <a:ext uri="{9D8B030D-6E8A-4147-A177-3AD203B41FA5}">
                      <a16:colId xmlns:a16="http://schemas.microsoft.com/office/drawing/2014/main" val="3644607128"/>
                    </a:ext>
                  </a:extLst>
                </a:gridCol>
                <a:gridCol w="5866482">
                  <a:extLst>
                    <a:ext uri="{9D8B030D-6E8A-4147-A177-3AD203B41FA5}">
                      <a16:colId xmlns:a16="http://schemas.microsoft.com/office/drawing/2014/main" val="2301218640"/>
                    </a:ext>
                  </a:extLst>
                </a:gridCol>
              </a:tblGrid>
              <a:tr h="3931920">
                <a:tc>
                  <a:txBody>
                    <a:bodyPr/>
                    <a:lstStyle/>
                    <a:p>
                      <a:endParaRPr lang="en-US" dirty="0"/>
                    </a:p>
                  </a:txBody>
                  <a:tcPr>
                    <a:solidFill>
                      <a:srgbClr val="002060"/>
                    </a:solidFill>
                  </a:tcPr>
                </a:tc>
                <a:tc>
                  <a:txBody>
                    <a:bodyPr/>
                    <a:lstStyle/>
                    <a:p>
                      <a:r>
                        <a:rPr lang="en-US" sz="2800" dirty="0" smtClean="0"/>
                        <a:t>“But the wisdom that is from above is first pure, then peaceable, gentle, willing to yield, full of mercy and good fruits, without partiality and </a:t>
                      </a:r>
                      <a:r>
                        <a:rPr lang="en-US" sz="2800" dirty="0" smtClean="0">
                          <a:solidFill>
                            <a:srgbClr val="FFFF00"/>
                          </a:solidFill>
                        </a:rPr>
                        <a:t>without hypocrisy</a:t>
                      </a:r>
                      <a:r>
                        <a:rPr lang="en-US" sz="2800" dirty="0" smtClean="0"/>
                        <a:t>.” </a:t>
                      </a:r>
                    </a:p>
                    <a:p>
                      <a:r>
                        <a:rPr lang="en-US" sz="2800" dirty="0" smtClean="0"/>
                        <a:t>(James 3:17)</a:t>
                      </a:r>
                    </a:p>
                  </a:txBody>
                  <a:tcPr>
                    <a:solidFill>
                      <a:srgbClr val="002060"/>
                    </a:solidFill>
                  </a:tcPr>
                </a:tc>
                <a:extLst>
                  <a:ext uri="{0D108BD9-81ED-4DB2-BD59-A6C34878D82A}">
                    <a16:rowId xmlns:a16="http://schemas.microsoft.com/office/drawing/2014/main" val="3418491456"/>
                  </a:ext>
                </a:extLst>
              </a:tr>
            </a:tbl>
          </a:graphicData>
        </a:graphic>
      </p:graphicFrame>
      <p:sp>
        <p:nvSpPr>
          <p:cNvPr id="3" name="TextBox 2"/>
          <p:cNvSpPr txBox="1"/>
          <p:nvPr/>
        </p:nvSpPr>
        <p:spPr>
          <a:xfrm>
            <a:off x="427513" y="3051958"/>
            <a:ext cx="5628904" cy="3668331"/>
          </a:xfrm>
          <a:prstGeom prst="rect">
            <a:avLst/>
          </a:prstGeom>
          <a:solidFill>
            <a:schemeClr val="bg1"/>
          </a:solidFill>
        </p:spPr>
        <p:txBody>
          <a:bodyPr wrap="square" rtlCol="0">
            <a:noAutofit/>
          </a:bodyPr>
          <a:lstStyle/>
          <a:p>
            <a:pPr marL="285750" indent="-285750">
              <a:buFont typeface="Arial" panose="020B0604020202020204" pitchFamily="34" charset="0"/>
              <a:buChar char="•"/>
            </a:pPr>
            <a:r>
              <a:rPr lang="en-US" sz="3200" dirty="0" smtClean="0">
                <a:solidFill>
                  <a:srgbClr val="002060"/>
                </a:solidFill>
              </a:rPr>
              <a:t>Bitter Envy</a:t>
            </a:r>
          </a:p>
          <a:p>
            <a:pPr marL="285750" indent="-285750">
              <a:buFont typeface="Arial" panose="020B0604020202020204" pitchFamily="34" charset="0"/>
              <a:buChar char="•"/>
            </a:pPr>
            <a:r>
              <a:rPr lang="en-US" sz="3200" dirty="0" smtClean="0">
                <a:solidFill>
                  <a:srgbClr val="002060"/>
                </a:solidFill>
              </a:rPr>
              <a:t>Self Seeking</a:t>
            </a:r>
          </a:p>
          <a:p>
            <a:pPr marL="285750" indent="-285750">
              <a:buFont typeface="Arial" panose="020B0604020202020204" pitchFamily="34" charset="0"/>
              <a:buChar char="•"/>
            </a:pPr>
            <a:r>
              <a:rPr lang="en-US" sz="3200" dirty="0" smtClean="0">
                <a:solidFill>
                  <a:srgbClr val="002060"/>
                </a:solidFill>
              </a:rPr>
              <a:t>Boastful Pride</a:t>
            </a:r>
          </a:p>
          <a:p>
            <a:pPr marL="285750" indent="-285750">
              <a:buFont typeface="Arial" panose="020B0604020202020204" pitchFamily="34" charset="0"/>
              <a:buChar char="•"/>
            </a:pPr>
            <a:r>
              <a:rPr lang="en-US" sz="3200" dirty="0" smtClean="0">
                <a:solidFill>
                  <a:srgbClr val="002060"/>
                </a:solidFill>
              </a:rPr>
              <a:t>Partiality</a:t>
            </a:r>
          </a:p>
          <a:p>
            <a:pPr marL="285750" indent="-285750">
              <a:buFont typeface="Arial" panose="020B0604020202020204" pitchFamily="34" charset="0"/>
              <a:buChar char="•"/>
            </a:pPr>
            <a:r>
              <a:rPr lang="en-US" sz="3200" dirty="0" smtClean="0">
                <a:solidFill>
                  <a:srgbClr val="002060"/>
                </a:solidFill>
              </a:rPr>
              <a:t>Hypocrisy</a:t>
            </a:r>
            <a:endParaRPr lang="en-US" sz="3200" dirty="0">
              <a:solidFill>
                <a:srgbClr val="002060"/>
              </a:solidFill>
            </a:endParaRPr>
          </a:p>
        </p:txBody>
      </p:sp>
    </p:spTree>
    <p:extLst>
      <p:ext uri="{BB962C8B-B14F-4D97-AF65-F5344CB8AC3E}">
        <p14:creationId xmlns:p14="http://schemas.microsoft.com/office/powerpoint/2010/main" val="59488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320" y="99152"/>
            <a:ext cx="11810082" cy="1204657"/>
          </a:xfrm>
        </p:spPr>
        <p:txBody>
          <a:bodyPr>
            <a:normAutofit/>
          </a:bodyPr>
          <a:lstStyle/>
          <a:p>
            <a:pPr algn="ctr"/>
            <a:r>
              <a:rPr lang="en-US" sz="7200" dirty="0" smtClean="0"/>
              <a:t>Peace Among Christians</a:t>
            </a:r>
            <a:endParaRPr sz="7200" dirty="0"/>
          </a:p>
        </p:txBody>
      </p:sp>
      <p:sp>
        <p:nvSpPr>
          <p:cNvPr id="14" name="Content Placeholder 13"/>
          <p:cNvSpPr>
            <a:spLocks noGrp="1"/>
          </p:cNvSpPr>
          <p:nvPr>
            <p:ph idx="1"/>
          </p:nvPr>
        </p:nvSpPr>
        <p:spPr>
          <a:xfrm>
            <a:off x="286438" y="1839817"/>
            <a:ext cx="11732963" cy="4880472"/>
          </a:xfrm>
        </p:spPr>
        <p:txBody>
          <a:bodyPr>
            <a:normAutofit/>
          </a:bodyPr>
          <a:lstStyle/>
          <a:p>
            <a:endParaRPr sz="3200" dirty="0"/>
          </a:p>
        </p:txBody>
      </p:sp>
    </p:spTree>
    <p:extLst>
      <p:ext uri="{BB962C8B-B14F-4D97-AF65-F5344CB8AC3E}">
        <p14:creationId xmlns:p14="http://schemas.microsoft.com/office/powerpoint/2010/main" val="90010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320" y="99152"/>
            <a:ext cx="11810082" cy="1204657"/>
          </a:xfrm>
        </p:spPr>
        <p:txBody>
          <a:bodyPr>
            <a:normAutofit/>
          </a:bodyPr>
          <a:lstStyle/>
          <a:p>
            <a:pPr algn="ctr"/>
            <a:r>
              <a:rPr lang="en-US" sz="7200" dirty="0" smtClean="0"/>
              <a:t>Peace Among Christians</a:t>
            </a:r>
            <a:endParaRPr sz="7200" dirty="0"/>
          </a:p>
        </p:txBody>
      </p:sp>
      <p:sp>
        <p:nvSpPr>
          <p:cNvPr id="14" name="Content Placeholder 13"/>
          <p:cNvSpPr>
            <a:spLocks noGrp="1"/>
          </p:cNvSpPr>
          <p:nvPr>
            <p:ph idx="1"/>
          </p:nvPr>
        </p:nvSpPr>
        <p:spPr>
          <a:xfrm>
            <a:off x="286438" y="1839817"/>
            <a:ext cx="11732963" cy="4880472"/>
          </a:xfrm>
        </p:spPr>
        <p:txBody>
          <a:bodyPr>
            <a:normAutofit/>
          </a:bodyPr>
          <a:lstStyle/>
          <a:p>
            <a:pPr marL="0" indent="0" algn="ctr">
              <a:buNone/>
            </a:pPr>
            <a:r>
              <a:rPr lang="en-US" sz="3200" dirty="0" smtClean="0">
                <a:solidFill>
                  <a:srgbClr val="002060"/>
                </a:solidFill>
              </a:rPr>
              <a:t>Five Things Make For Peace Among Christians.</a:t>
            </a:r>
          </a:p>
          <a:p>
            <a:endParaRPr sz="3200" dirty="0"/>
          </a:p>
        </p:txBody>
      </p:sp>
      <p:graphicFrame>
        <p:nvGraphicFramePr>
          <p:cNvPr id="2" name="Table 1"/>
          <p:cNvGraphicFramePr>
            <a:graphicFrameLocks noGrp="1"/>
          </p:cNvGraphicFramePr>
          <p:nvPr>
            <p:extLst>
              <p:ext uri="{D42A27DB-BD31-4B8C-83A1-F6EECF244321}">
                <p14:modId xmlns:p14="http://schemas.microsoft.com/office/powerpoint/2010/main" val="3310203337"/>
              </p:ext>
            </p:extLst>
          </p:nvPr>
        </p:nvGraphicFramePr>
        <p:xfrm>
          <a:off x="286438" y="2926080"/>
          <a:ext cx="11732964" cy="3931920"/>
        </p:xfrm>
        <a:graphic>
          <a:graphicData uri="http://schemas.openxmlformats.org/drawingml/2006/table">
            <a:tbl>
              <a:tblPr firstRow="1" bandRow="1">
                <a:tableStyleId>{5C22544A-7EE6-4342-B048-85BDC9FD1C3A}</a:tableStyleId>
              </a:tblPr>
              <a:tblGrid>
                <a:gridCol w="5866482">
                  <a:extLst>
                    <a:ext uri="{9D8B030D-6E8A-4147-A177-3AD203B41FA5}">
                      <a16:colId xmlns:a16="http://schemas.microsoft.com/office/drawing/2014/main" val="3644607128"/>
                    </a:ext>
                  </a:extLst>
                </a:gridCol>
                <a:gridCol w="5866482">
                  <a:extLst>
                    <a:ext uri="{9D8B030D-6E8A-4147-A177-3AD203B41FA5}">
                      <a16:colId xmlns:a16="http://schemas.microsoft.com/office/drawing/2014/main" val="2301218640"/>
                    </a:ext>
                  </a:extLst>
                </a:gridCol>
              </a:tblGrid>
              <a:tr h="3931920">
                <a:tc>
                  <a:txBody>
                    <a:bodyPr/>
                    <a:lstStyle/>
                    <a:p>
                      <a:endParaRPr lang="en-US" dirty="0"/>
                    </a:p>
                  </a:txBody>
                  <a:tcPr>
                    <a:solidFill>
                      <a:srgbClr val="002060"/>
                    </a:solidFill>
                  </a:tcPr>
                </a:tc>
                <a:tc>
                  <a:txBody>
                    <a:bodyPr/>
                    <a:lstStyle/>
                    <a:p>
                      <a:r>
                        <a:rPr lang="en-US" sz="2800" dirty="0" smtClean="0"/>
                        <a:t>“But the wisdom that is from above is first pure, then peaceable, gentle, willing to yield, full of mercy and good fruits, without partiality and without hypocrisy.” </a:t>
                      </a:r>
                    </a:p>
                    <a:p>
                      <a:r>
                        <a:rPr lang="en-US" sz="2800" dirty="0" smtClean="0"/>
                        <a:t>(James 3:17)</a:t>
                      </a:r>
                    </a:p>
                  </a:txBody>
                  <a:tcPr>
                    <a:solidFill>
                      <a:srgbClr val="002060"/>
                    </a:solidFill>
                  </a:tcPr>
                </a:tc>
                <a:extLst>
                  <a:ext uri="{0D108BD9-81ED-4DB2-BD59-A6C34878D82A}">
                    <a16:rowId xmlns:a16="http://schemas.microsoft.com/office/drawing/2014/main" val="3418491456"/>
                  </a:ext>
                </a:extLst>
              </a:tr>
            </a:tbl>
          </a:graphicData>
        </a:graphic>
      </p:graphicFrame>
      <p:sp>
        <p:nvSpPr>
          <p:cNvPr id="3" name="TextBox 2"/>
          <p:cNvSpPr txBox="1"/>
          <p:nvPr/>
        </p:nvSpPr>
        <p:spPr>
          <a:xfrm>
            <a:off x="427513" y="3051958"/>
            <a:ext cx="5628904" cy="3668331"/>
          </a:xfrm>
          <a:prstGeom prst="rect">
            <a:avLst/>
          </a:prstGeom>
          <a:solidFill>
            <a:schemeClr val="bg1"/>
          </a:solidFill>
        </p:spPr>
        <p:txBody>
          <a:bodyPr wrap="square" rtlCol="0">
            <a:noAutofit/>
          </a:bodyPr>
          <a:lstStyle/>
          <a:p>
            <a:pPr marL="285750" indent="-285750">
              <a:buFont typeface="Arial" panose="020B0604020202020204" pitchFamily="34" charset="0"/>
              <a:buChar char="•"/>
            </a:pPr>
            <a:endParaRPr lang="en-US" sz="3200" dirty="0">
              <a:solidFill>
                <a:srgbClr val="002060"/>
              </a:solidFill>
            </a:endParaRPr>
          </a:p>
        </p:txBody>
      </p:sp>
    </p:spTree>
    <p:extLst>
      <p:ext uri="{BB962C8B-B14F-4D97-AF65-F5344CB8AC3E}">
        <p14:creationId xmlns:p14="http://schemas.microsoft.com/office/powerpoint/2010/main" val="357276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320" y="99152"/>
            <a:ext cx="11810082" cy="1204657"/>
          </a:xfrm>
        </p:spPr>
        <p:txBody>
          <a:bodyPr>
            <a:normAutofit/>
          </a:bodyPr>
          <a:lstStyle/>
          <a:p>
            <a:pPr algn="ctr"/>
            <a:r>
              <a:rPr lang="en-US" sz="7200" dirty="0" smtClean="0"/>
              <a:t>Peace Among Christians</a:t>
            </a:r>
            <a:endParaRPr sz="7200" dirty="0"/>
          </a:p>
        </p:txBody>
      </p:sp>
      <p:sp>
        <p:nvSpPr>
          <p:cNvPr id="14" name="Content Placeholder 13"/>
          <p:cNvSpPr>
            <a:spLocks noGrp="1"/>
          </p:cNvSpPr>
          <p:nvPr>
            <p:ph idx="1"/>
          </p:nvPr>
        </p:nvSpPr>
        <p:spPr>
          <a:xfrm>
            <a:off x="286438" y="1839817"/>
            <a:ext cx="11732963" cy="4880472"/>
          </a:xfrm>
        </p:spPr>
        <p:txBody>
          <a:bodyPr>
            <a:normAutofit/>
          </a:bodyPr>
          <a:lstStyle/>
          <a:p>
            <a:pPr marL="0" indent="0" algn="ctr">
              <a:buNone/>
            </a:pPr>
            <a:r>
              <a:rPr lang="en-US" sz="3200" dirty="0" smtClean="0">
                <a:solidFill>
                  <a:srgbClr val="002060"/>
                </a:solidFill>
              </a:rPr>
              <a:t>Five Things Make For Peace Among Christians.</a:t>
            </a:r>
          </a:p>
          <a:p>
            <a:endParaRPr sz="3200" dirty="0"/>
          </a:p>
        </p:txBody>
      </p:sp>
      <p:graphicFrame>
        <p:nvGraphicFramePr>
          <p:cNvPr id="2" name="Table 1"/>
          <p:cNvGraphicFramePr>
            <a:graphicFrameLocks noGrp="1"/>
          </p:cNvGraphicFramePr>
          <p:nvPr>
            <p:extLst>
              <p:ext uri="{D42A27DB-BD31-4B8C-83A1-F6EECF244321}">
                <p14:modId xmlns:p14="http://schemas.microsoft.com/office/powerpoint/2010/main" val="1720842442"/>
              </p:ext>
            </p:extLst>
          </p:nvPr>
        </p:nvGraphicFramePr>
        <p:xfrm>
          <a:off x="286438" y="2926080"/>
          <a:ext cx="11732964" cy="3931920"/>
        </p:xfrm>
        <a:graphic>
          <a:graphicData uri="http://schemas.openxmlformats.org/drawingml/2006/table">
            <a:tbl>
              <a:tblPr firstRow="1" bandRow="1">
                <a:tableStyleId>{5C22544A-7EE6-4342-B048-85BDC9FD1C3A}</a:tableStyleId>
              </a:tblPr>
              <a:tblGrid>
                <a:gridCol w="5866482">
                  <a:extLst>
                    <a:ext uri="{9D8B030D-6E8A-4147-A177-3AD203B41FA5}">
                      <a16:colId xmlns:a16="http://schemas.microsoft.com/office/drawing/2014/main" val="3644607128"/>
                    </a:ext>
                  </a:extLst>
                </a:gridCol>
                <a:gridCol w="5866482">
                  <a:extLst>
                    <a:ext uri="{9D8B030D-6E8A-4147-A177-3AD203B41FA5}">
                      <a16:colId xmlns:a16="http://schemas.microsoft.com/office/drawing/2014/main" val="2301218640"/>
                    </a:ext>
                  </a:extLst>
                </a:gridCol>
              </a:tblGrid>
              <a:tr h="3931920">
                <a:tc>
                  <a:txBody>
                    <a:bodyPr/>
                    <a:lstStyle/>
                    <a:p>
                      <a:endParaRPr lang="en-US" dirty="0"/>
                    </a:p>
                  </a:txBody>
                  <a:tcPr>
                    <a:solidFill>
                      <a:srgbClr val="002060"/>
                    </a:solidFill>
                  </a:tcPr>
                </a:tc>
                <a:tc>
                  <a:txBody>
                    <a:bodyPr/>
                    <a:lstStyle/>
                    <a:p>
                      <a:r>
                        <a:rPr lang="en-US" sz="2800" dirty="0" smtClean="0"/>
                        <a:t>“But the wisdom that is from above is first </a:t>
                      </a:r>
                      <a:r>
                        <a:rPr lang="en-US" sz="2800" dirty="0" smtClean="0">
                          <a:solidFill>
                            <a:srgbClr val="FFFF00"/>
                          </a:solidFill>
                        </a:rPr>
                        <a:t>pure</a:t>
                      </a:r>
                      <a:r>
                        <a:rPr lang="en-US" sz="2800" dirty="0" smtClean="0"/>
                        <a:t>, then peaceable, gentle, willing to yield, full of mercy and good fruits, without partiality and without hypocrisy.” </a:t>
                      </a:r>
                    </a:p>
                    <a:p>
                      <a:r>
                        <a:rPr lang="en-US" sz="2800" dirty="0" smtClean="0"/>
                        <a:t>(James 3:17)</a:t>
                      </a:r>
                    </a:p>
                  </a:txBody>
                  <a:tcPr>
                    <a:solidFill>
                      <a:srgbClr val="002060"/>
                    </a:solidFill>
                  </a:tcPr>
                </a:tc>
                <a:extLst>
                  <a:ext uri="{0D108BD9-81ED-4DB2-BD59-A6C34878D82A}">
                    <a16:rowId xmlns:a16="http://schemas.microsoft.com/office/drawing/2014/main" val="3418491456"/>
                  </a:ext>
                </a:extLst>
              </a:tr>
            </a:tbl>
          </a:graphicData>
        </a:graphic>
      </p:graphicFrame>
      <p:sp>
        <p:nvSpPr>
          <p:cNvPr id="3" name="TextBox 2"/>
          <p:cNvSpPr txBox="1"/>
          <p:nvPr/>
        </p:nvSpPr>
        <p:spPr>
          <a:xfrm>
            <a:off x="427513" y="3051958"/>
            <a:ext cx="5628904" cy="3668331"/>
          </a:xfrm>
          <a:prstGeom prst="rect">
            <a:avLst/>
          </a:prstGeom>
          <a:solidFill>
            <a:schemeClr val="bg1"/>
          </a:solidFill>
        </p:spPr>
        <p:txBody>
          <a:bodyPr wrap="square" rtlCol="0">
            <a:noAutofit/>
          </a:bodyPr>
          <a:lstStyle/>
          <a:p>
            <a:pPr marL="285750" indent="-285750">
              <a:buFont typeface="Arial" panose="020B0604020202020204" pitchFamily="34" charset="0"/>
              <a:buChar char="•"/>
            </a:pPr>
            <a:r>
              <a:rPr lang="en-US" sz="3200" dirty="0" smtClean="0">
                <a:solidFill>
                  <a:srgbClr val="002060"/>
                </a:solidFill>
              </a:rPr>
              <a:t>Pure Hearts</a:t>
            </a:r>
          </a:p>
        </p:txBody>
      </p:sp>
    </p:spTree>
    <p:extLst>
      <p:ext uri="{BB962C8B-B14F-4D97-AF65-F5344CB8AC3E}">
        <p14:creationId xmlns:p14="http://schemas.microsoft.com/office/powerpoint/2010/main" val="98500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320" y="99152"/>
            <a:ext cx="11810082" cy="1204657"/>
          </a:xfrm>
        </p:spPr>
        <p:txBody>
          <a:bodyPr>
            <a:normAutofit/>
          </a:bodyPr>
          <a:lstStyle/>
          <a:p>
            <a:pPr algn="ctr"/>
            <a:r>
              <a:rPr lang="en-US" sz="7200" dirty="0" smtClean="0"/>
              <a:t>Peace Among Christians</a:t>
            </a:r>
            <a:endParaRPr sz="7200" dirty="0"/>
          </a:p>
        </p:txBody>
      </p:sp>
      <p:sp>
        <p:nvSpPr>
          <p:cNvPr id="14" name="Content Placeholder 13"/>
          <p:cNvSpPr>
            <a:spLocks noGrp="1"/>
          </p:cNvSpPr>
          <p:nvPr>
            <p:ph idx="1"/>
          </p:nvPr>
        </p:nvSpPr>
        <p:spPr>
          <a:xfrm>
            <a:off x="286438" y="1839817"/>
            <a:ext cx="11732963" cy="4880472"/>
          </a:xfrm>
        </p:spPr>
        <p:txBody>
          <a:bodyPr>
            <a:normAutofit/>
          </a:bodyPr>
          <a:lstStyle/>
          <a:p>
            <a:pPr marL="0" indent="0" algn="ctr">
              <a:buNone/>
            </a:pPr>
            <a:r>
              <a:rPr lang="en-US" sz="3200" dirty="0" smtClean="0">
                <a:solidFill>
                  <a:srgbClr val="002060"/>
                </a:solidFill>
              </a:rPr>
              <a:t>Five Things Make For Peace Among Christians.</a:t>
            </a:r>
          </a:p>
          <a:p>
            <a:endParaRPr sz="3200" dirty="0"/>
          </a:p>
        </p:txBody>
      </p:sp>
      <p:graphicFrame>
        <p:nvGraphicFramePr>
          <p:cNvPr id="2" name="Table 1"/>
          <p:cNvGraphicFramePr>
            <a:graphicFrameLocks noGrp="1"/>
          </p:cNvGraphicFramePr>
          <p:nvPr>
            <p:extLst>
              <p:ext uri="{D42A27DB-BD31-4B8C-83A1-F6EECF244321}">
                <p14:modId xmlns:p14="http://schemas.microsoft.com/office/powerpoint/2010/main" val="3049543379"/>
              </p:ext>
            </p:extLst>
          </p:nvPr>
        </p:nvGraphicFramePr>
        <p:xfrm>
          <a:off x="286438" y="2926080"/>
          <a:ext cx="11732964" cy="3931920"/>
        </p:xfrm>
        <a:graphic>
          <a:graphicData uri="http://schemas.openxmlformats.org/drawingml/2006/table">
            <a:tbl>
              <a:tblPr firstRow="1" bandRow="1">
                <a:tableStyleId>{5C22544A-7EE6-4342-B048-85BDC9FD1C3A}</a:tableStyleId>
              </a:tblPr>
              <a:tblGrid>
                <a:gridCol w="5866482">
                  <a:extLst>
                    <a:ext uri="{9D8B030D-6E8A-4147-A177-3AD203B41FA5}">
                      <a16:colId xmlns:a16="http://schemas.microsoft.com/office/drawing/2014/main" val="3644607128"/>
                    </a:ext>
                  </a:extLst>
                </a:gridCol>
                <a:gridCol w="5866482">
                  <a:extLst>
                    <a:ext uri="{9D8B030D-6E8A-4147-A177-3AD203B41FA5}">
                      <a16:colId xmlns:a16="http://schemas.microsoft.com/office/drawing/2014/main" val="2301218640"/>
                    </a:ext>
                  </a:extLst>
                </a:gridCol>
              </a:tblGrid>
              <a:tr h="3931920">
                <a:tc>
                  <a:txBody>
                    <a:bodyPr/>
                    <a:lstStyle/>
                    <a:p>
                      <a:endParaRPr lang="en-US" dirty="0"/>
                    </a:p>
                  </a:txBody>
                  <a:tcPr>
                    <a:solidFill>
                      <a:srgbClr val="002060"/>
                    </a:solidFill>
                  </a:tcPr>
                </a:tc>
                <a:tc>
                  <a:txBody>
                    <a:bodyPr/>
                    <a:lstStyle/>
                    <a:p>
                      <a:r>
                        <a:rPr lang="en-US" sz="2800" dirty="0" smtClean="0"/>
                        <a:t>“But the wisdom that is from above is first pure, then </a:t>
                      </a:r>
                      <a:r>
                        <a:rPr lang="en-US" sz="2800" dirty="0" smtClean="0">
                          <a:solidFill>
                            <a:srgbClr val="FFFF00"/>
                          </a:solidFill>
                        </a:rPr>
                        <a:t>peaceable</a:t>
                      </a:r>
                      <a:r>
                        <a:rPr lang="en-US" sz="2800" dirty="0" smtClean="0"/>
                        <a:t>, gentle, willing to yield, full of mercy and good fruits, without partiality and without hypocrisy.” </a:t>
                      </a:r>
                    </a:p>
                    <a:p>
                      <a:r>
                        <a:rPr lang="en-US" sz="2800" dirty="0" smtClean="0"/>
                        <a:t>(James 3:17)</a:t>
                      </a:r>
                    </a:p>
                  </a:txBody>
                  <a:tcPr>
                    <a:solidFill>
                      <a:srgbClr val="002060"/>
                    </a:solidFill>
                  </a:tcPr>
                </a:tc>
                <a:extLst>
                  <a:ext uri="{0D108BD9-81ED-4DB2-BD59-A6C34878D82A}">
                    <a16:rowId xmlns:a16="http://schemas.microsoft.com/office/drawing/2014/main" val="3418491456"/>
                  </a:ext>
                </a:extLst>
              </a:tr>
            </a:tbl>
          </a:graphicData>
        </a:graphic>
      </p:graphicFrame>
      <p:sp>
        <p:nvSpPr>
          <p:cNvPr id="3" name="TextBox 2"/>
          <p:cNvSpPr txBox="1"/>
          <p:nvPr/>
        </p:nvSpPr>
        <p:spPr>
          <a:xfrm>
            <a:off x="427513" y="3051958"/>
            <a:ext cx="5628904" cy="3668331"/>
          </a:xfrm>
          <a:prstGeom prst="rect">
            <a:avLst/>
          </a:prstGeom>
          <a:solidFill>
            <a:schemeClr val="bg1"/>
          </a:solidFill>
        </p:spPr>
        <p:txBody>
          <a:bodyPr wrap="square" rtlCol="0">
            <a:noAutofit/>
          </a:bodyPr>
          <a:lstStyle/>
          <a:p>
            <a:pPr marL="285750" indent="-285750">
              <a:buFont typeface="Arial" panose="020B0604020202020204" pitchFamily="34" charset="0"/>
              <a:buChar char="•"/>
            </a:pPr>
            <a:r>
              <a:rPr lang="en-US" sz="3200" dirty="0" smtClean="0">
                <a:solidFill>
                  <a:srgbClr val="002060"/>
                </a:solidFill>
              </a:rPr>
              <a:t>Pure Hearts</a:t>
            </a:r>
          </a:p>
          <a:p>
            <a:pPr marL="285750" indent="-285750">
              <a:buFont typeface="Arial" panose="020B0604020202020204" pitchFamily="34" charset="0"/>
              <a:buChar char="•"/>
            </a:pPr>
            <a:r>
              <a:rPr lang="en-US" sz="3200" dirty="0" smtClean="0">
                <a:solidFill>
                  <a:srgbClr val="002060"/>
                </a:solidFill>
              </a:rPr>
              <a:t>Peaceable</a:t>
            </a:r>
          </a:p>
        </p:txBody>
      </p:sp>
    </p:spTree>
    <p:extLst>
      <p:ext uri="{BB962C8B-B14F-4D97-AF65-F5344CB8AC3E}">
        <p14:creationId xmlns:p14="http://schemas.microsoft.com/office/powerpoint/2010/main" val="2198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320" y="99152"/>
            <a:ext cx="11810082" cy="1204657"/>
          </a:xfrm>
        </p:spPr>
        <p:txBody>
          <a:bodyPr>
            <a:normAutofit/>
          </a:bodyPr>
          <a:lstStyle/>
          <a:p>
            <a:pPr algn="ctr"/>
            <a:r>
              <a:rPr lang="en-US" sz="7200" dirty="0" smtClean="0"/>
              <a:t>Peace Among Christians</a:t>
            </a:r>
            <a:endParaRPr sz="7200" dirty="0"/>
          </a:p>
        </p:txBody>
      </p:sp>
      <p:sp>
        <p:nvSpPr>
          <p:cNvPr id="14" name="Content Placeholder 13"/>
          <p:cNvSpPr>
            <a:spLocks noGrp="1"/>
          </p:cNvSpPr>
          <p:nvPr>
            <p:ph idx="1"/>
          </p:nvPr>
        </p:nvSpPr>
        <p:spPr>
          <a:xfrm>
            <a:off x="286438" y="1839817"/>
            <a:ext cx="11732963" cy="4880472"/>
          </a:xfrm>
        </p:spPr>
        <p:txBody>
          <a:bodyPr>
            <a:normAutofit/>
          </a:bodyPr>
          <a:lstStyle/>
          <a:p>
            <a:pPr marL="0" indent="0" algn="ctr">
              <a:buNone/>
            </a:pPr>
            <a:r>
              <a:rPr lang="en-US" sz="3200" dirty="0" smtClean="0">
                <a:solidFill>
                  <a:srgbClr val="002060"/>
                </a:solidFill>
              </a:rPr>
              <a:t>Five Things Make For Peace Among Christians.</a:t>
            </a:r>
          </a:p>
          <a:p>
            <a:endParaRPr sz="3200" dirty="0"/>
          </a:p>
        </p:txBody>
      </p:sp>
      <p:graphicFrame>
        <p:nvGraphicFramePr>
          <p:cNvPr id="2" name="Table 1"/>
          <p:cNvGraphicFramePr>
            <a:graphicFrameLocks noGrp="1"/>
          </p:cNvGraphicFramePr>
          <p:nvPr>
            <p:extLst>
              <p:ext uri="{D42A27DB-BD31-4B8C-83A1-F6EECF244321}">
                <p14:modId xmlns:p14="http://schemas.microsoft.com/office/powerpoint/2010/main" val="4187522826"/>
              </p:ext>
            </p:extLst>
          </p:nvPr>
        </p:nvGraphicFramePr>
        <p:xfrm>
          <a:off x="286438" y="2926080"/>
          <a:ext cx="11732964" cy="3931920"/>
        </p:xfrm>
        <a:graphic>
          <a:graphicData uri="http://schemas.openxmlformats.org/drawingml/2006/table">
            <a:tbl>
              <a:tblPr firstRow="1" bandRow="1">
                <a:tableStyleId>{5C22544A-7EE6-4342-B048-85BDC9FD1C3A}</a:tableStyleId>
              </a:tblPr>
              <a:tblGrid>
                <a:gridCol w="5866482">
                  <a:extLst>
                    <a:ext uri="{9D8B030D-6E8A-4147-A177-3AD203B41FA5}">
                      <a16:colId xmlns:a16="http://schemas.microsoft.com/office/drawing/2014/main" val="3644607128"/>
                    </a:ext>
                  </a:extLst>
                </a:gridCol>
                <a:gridCol w="5866482">
                  <a:extLst>
                    <a:ext uri="{9D8B030D-6E8A-4147-A177-3AD203B41FA5}">
                      <a16:colId xmlns:a16="http://schemas.microsoft.com/office/drawing/2014/main" val="2301218640"/>
                    </a:ext>
                  </a:extLst>
                </a:gridCol>
              </a:tblGrid>
              <a:tr h="3931920">
                <a:tc>
                  <a:txBody>
                    <a:bodyPr/>
                    <a:lstStyle/>
                    <a:p>
                      <a:endParaRPr lang="en-US" dirty="0"/>
                    </a:p>
                  </a:txBody>
                  <a:tcPr>
                    <a:solidFill>
                      <a:srgbClr val="002060"/>
                    </a:solidFill>
                  </a:tcPr>
                </a:tc>
                <a:tc>
                  <a:txBody>
                    <a:bodyPr/>
                    <a:lstStyle/>
                    <a:p>
                      <a:r>
                        <a:rPr lang="en-US" sz="2800" dirty="0" smtClean="0"/>
                        <a:t>“But the wisdom that is from above is first pure, then peaceable, </a:t>
                      </a:r>
                      <a:r>
                        <a:rPr lang="en-US" sz="2800" dirty="0" smtClean="0">
                          <a:solidFill>
                            <a:srgbClr val="FFFF00"/>
                          </a:solidFill>
                        </a:rPr>
                        <a:t>gentle</a:t>
                      </a:r>
                      <a:r>
                        <a:rPr lang="en-US" sz="2800" dirty="0" smtClean="0"/>
                        <a:t>, willing to yield, full of mercy and good fruits, without partiality and without hypocrisy.” </a:t>
                      </a:r>
                    </a:p>
                    <a:p>
                      <a:r>
                        <a:rPr lang="en-US" sz="2800" dirty="0" smtClean="0"/>
                        <a:t>(James 3:17)</a:t>
                      </a:r>
                    </a:p>
                  </a:txBody>
                  <a:tcPr>
                    <a:solidFill>
                      <a:srgbClr val="002060"/>
                    </a:solidFill>
                  </a:tcPr>
                </a:tc>
                <a:extLst>
                  <a:ext uri="{0D108BD9-81ED-4DB2-BD59-A6C34878D82A}">
                    <a16:rowId xmlns:a16="http://schemas.microsoft.com/office/drawing/2014/main" val="3418491456"/>
                  </a:ext>
                </a:extLst>
              </a:tr>
            </a:tbl>
          </a:graphicData>
        </a:graphic>
      </p:graphicFrame>
      <p:sp>
        <p:nvSpPr>
          <p:cNvPr id="3" name="TextBox 2"/>
          <p:cNvSpPr txBox="1"/>
          <p:nvPr/>
        </p:nvSpPr>
        <p:spPr>
          <a:xfrm>
            <a:off x="427513" y="3051958"/>
            <a:ext cx="5628904" cy="3668331"/>
          </a:xfrm>
          <a:prstGeom prst="rect">
            <a:avLst/>
          </a:prstGeom>
          <a:solidFill>
            <a:schemeClr val="bg1"/>
          </a:solidFill>
        </p:spPr>
        <p:txBody>
          <a:bodyPr wrap="square" rtlCol="0">
            <a:noAutofit/>
          </a:bodyPr>
          <a:lstStyle/>
          <a:p>
            <a:pPr marL="285750" indent="-285750">
              <a:buFont typeface="Arial" panose="020B0604020202020204" pitchFamily="34" charset="0"/>
              <a:buChar char="•"/>
            </a:pPr>
            <a:r>
              <a:rPr lang="en-US" sz="3200" dirty="0" smtClean="0">
                <a:solidFill>
                  <a:srgbClr val="002060"/>
                </a:solidFill>
              </a:rPr>
              <a:t>Pure Hearts</a:t>
            </a:r>
          </a:p>
          <a:p>
            <a:pPr marL="285750" indent="-285750">
              <a:buFont typeface="Arial" panose="020B0604020202020204" pitchFamily="34" charset="0"/>
              <a:buChar char="•"/>
            </a:pPr>
            <a:r>
              <a:rPr lang="en-US" sz="3200" dirty="0" smtClean="0">
                <a:solidFill>
                  <a:srgbClr val="002060"/>
                </a:solidFill>
              </a:rPr>
              <a:t>Peaceable</a:t>
            </a:r>
          </a:p>
          <a:p>
            <a:pPr marL="285750" indent="-285750">
              <a:buFont typeface="Arial" panose="020B0604020202020204" pitchFamily="34" charset="0"/>
              <a:buChar char="•"/>
            </a:pPr>
            <a:r>
              <a:rPr lang="en-US" sz="3200" dirty="0" smtClean="0">
                <a:solidFill>
                  <a:srgbClr val="002060"/>
                </a:solidFill>
              </a:rPr>
              <a:t>Gentle</a:t>
            </a:r>
          </a:p>
        </p:txBody>
      </p:sp>
    </p:spTree>
    <p:extLst>
      <p:ext uri="{BB962C8B-B14F-4D97-AF65-F5344CB8AC3E}">
        <p14:creationId xmlns:p14="http://schemas.microsoft.com/office/powerpoint/2010/main" val="5293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320" y="99152"/>
            <a:ext cx="11810082" cy="1204657"/>
          </a:xfrm>
        </p:spPr>
        <p:txBody>
          <a:bodyPr>
            <a:normAutofit/>
          </a:bodyPr>
          <a:lstStyle/>
          <a:p>
            <a:pPr algn="ctr"/>
            <a:r>
              <a:rPr lang="en-US" sz="7200" dirty="0" smtClean="0"/>
              <a:t>Peace Among Christians</a:t>
            </a:r>
            <a:endParaRPr sz="7200" dirty="0"/>
          </a:p>
        </p:txBody>
      </p:sp>
      <p:sp>
        <p:nvSpPr>
          <p:cNvPr id="14" name="Content Placeholder 13"/>
          <p:cNvSpPr>
            <a:spLocks noGrp="1"/>
          </p:cNvSpPr>
          <p:nvPr>
            <p:ph idx="1"/>
          </p:nvPr>
        </p:nvSpPr>
        <p:spPr>
          <a:xfrm>
            <a:off x="286438" y="1839817"/>
            <a:ext cx="11732963" cy="4880472"/>
          </a:xfrm>
        </p:spPr>
        <p:txBody>
          <a:bodyPr>
            <a:normAutofit/>
          </a:bodyPr>
          <a:lstStyle/>
          <a:p>
            <a:pPr marL="0" indent="0" algn="ctr">
              <a:buNone/>
            </a:pPr>
            <a:r>
              <a:rPr lang="en-US" sz="3200" dirty="0" smtClean="0">
                <a:solidFill>
                  <a:srgbClr val="002060"/>
                </a:solidFill>
              </a:rPr>
              <a:t>Five Things Make For Peace Among Christians.</a:t>
            </a:r>
          </a:p>
          <a:p>
            <a:endParaRPr sz="3200" dirty="0"/>
          </a:p>
        </p:txBody>
      </p:sp>
      <p:graphicFrame>
        <p:nvGraphicFramePr>
          <p:cNvPr id="2" name="Table 1"/>
          <p:cNvGraphicFramePr>
            <a:graphicFrameLocks noGrp="1"/>
          </p:cNvGraphicFramePr>
          <p:nvPr>
            <p:extLst>
              <p:ext uri="{D42A27DB-BD31-4B8C-83A1-F6EECF244321}">
                <p14:modId xmlns:p14="http://schemas.microsoft.com/office/powerpoint/2010/main" val="3296817387"/>
              </p:ext>
            </p:extLst>
          </p:nvPr>
        </p:nvGraphicFramePr>
        <p:xfrm>
          <a:off x="286438" y="2926080"/>
          <a:ext cx="11732964" cy="3931920"/>
        </p:xfrm>
        <a:graphic>
          <a:graphicData uri="http://schemas.openxmlformats.org/drawingml/2006/table">
            <a:tbl>
              <a:tblPr firstRow="1" bandRow="1">
                <a:tableStyleId>{5C22544A-7EE6-4342-B048-85BDC9FD1C3A}</a:tableStyleId>
              </a:tblPr>
              <a:tblGrid>
                <a:gridCol w="5866482">
                  <a:extLst>
                    <a:ext uri="{9D8B030D-6E8A-4147-A177-3AD203B41FA5}">
                      <a16:colId xmlns:a16="http://schemas.microsoft.com/office/drawing/2014/main" val="3644607128"/>
                    </a:ext>
                  </a:extLst>
                </a:gridCol>
                <a:gridCol w="5866482">
                  <a:extLst>
                    <a:ext uri="{9D8B030D-6E8A-4147-A177-3AD203B41FA5}">
                      <a16:colId xmlns:a16="http://schemas.microsoft.com/office/drawing/2014/main" val="2301218640"/>
                    </a:ext>
                  </a:extLst>
                </a:gridCol>
              </a:tblGrid>
              <a:tr h="3931920">
                <a:tc>
                  <a:txBody>
                    <a:bodyPr/>
                    <a:lstStyle/>
                    <a:p>
                      <a:endParaRPr lang="en-US" dirty="0"/>
                    </a:p>
                  </a:txBody>
                  <a:tcPr>
                    <a:solidFill>
                      <a:srgbClr val="002060"/>
                    </a:solidFill>
                  </a:tcPr>
                </a:tc>
                <a:tc>
                  <a:txBody>
                    <a:bodyPr/>
                    <a:lstStyle/>
                    <a:p>
                      <a:r>
                        <a:rPr lang="en-US" sz="2800" dirty="0" smtClean="0"/>
                        <a:t>“But the wisdom that is from above is first pure, then peaceable, gentle, </a:t>
                      </a:r>
                      <a:r>
                        <a:rPr lang="en-US" sz="2800" dirty="0" smtClean="0">
                          <a:solidFill>
                            <a:srgbClr val="FFFF00"/>
                          </a:solidFill>
                        </a:rPr>
                        <a:t>willing to yield</a:t>
                      </a:r>
                      <a:r>
                        <a:rPr lang="en-US" sz="2800" dirty="0" smtClean="0"/>
                        <a:t>, full of mercy and good fruits, without partiality and without hypocrisy.” </a:t>
                      </a:r>
                    </a:p>
                    <a:p>
                      <a:r>
                        <a:rPr lang="en-US" sz="2800" dirty="0" smtClean="0"/>
                        <a:t>(James 3:17)</a:t>
                      </a:r>
                    </a:p>
                  </a:txBody>
                  <a:tcPr>
                    <a:solidFill>
                      <a:srgbClr val="002060"/>
                    </a:solidFill>
                  </a:tcPr>
                </a:tc>
                <a:extLst>
                  <a:ext uri="{0D108BD9-81ED-4DB2-BD59-A6C34878D82A}">
                    <a16:rowId xmlns:a16="http://schemas.microsoft.com/office/drawing/2014/main" val="3418491456"/>
                  </a:ext>
                </a:extLst>
              </a:tr>
            </a:tbl>
          </a:graphicData>
        </a:graphic>
      </p:graphicFrame>
      <p:sp>
        <p:nvSpPr>
          <p:cNvPr id="3" name="TextBox 2"/>
          <p:cNvSpPr txBox="1"/>
          <p:nvPr/>
        </p:nvSpPr>
        <p:spPr>
          <a:xfrm>
            <a:off x="427513" y="3051958"/>
            <a:ext cx="5628904" cy="3668331"/>
          </a:xfrm>
          <a:prstGeom prst="rect">
            <a:avLst/>
          </a:prstGeom>
          <a:solidFill>
            <a:schemeClr val="bg1"/>
          </a:solidFill>
        </p:spPr>
        <p:txBody>
          <a:bodyPr wrap="square" rtlCol="0">
            <a:noAutofit/>
          </a:bodyPr>
          <a:lstStyle/>
          <a:p>
            <a:pPr marL="285750" indent="-285750">
              <a:buFont typeface="Arial" panose="020B0604020202020204" pitchFamily="34" charset="0"/>
              <a:buChar char="•"/>
            </a:pPr>
            <a:r>
              <a:rPr lang="en-US" sz="3200" dirty="0" smtClean="0">
                <a:solidFill>
                  <a:srgbClr val="002060"/>
                </a:solidFill>
              </a:rPr>
              <a:t>Pure Hearts</a:t>
            </a:r>
          </a:p>
          <a:p>
            <a:pPr marL="285750" indent="-285750">
              <a:buFont typeface="Arial" panose="020B0604020202020204" pitchFamily="34" charset="0"/>
              <a:buChar char="•"/>
            </a:pPr>
            <a:r>
              <a:rPr lang="en-US" sz="3200" dirty="0" smtClean="0">
                <a:solidFill>
                  <a:srgbClr val="002060"/>
                </a:solidFill>
              </a:rPr>
              <a:t>Peaceable</a:t>
            </a:r>
          </a:p>
          <a:p>
            <a:pPr marL="285750" indent="-285750">
              <a:buFont typeface="Arial" panose="020B0604020202020204" pitchFamily="34" charset="0"/>
              <a:buChar char="•"/>
            </a:pPr>
            <a:r>
              <a:rPr lang="en-US" sz="3200" dirty="0" smtClean="0">
                <a:solidFill>
                  <a:srgbClr val="002060"/>
                </a:solidFill>
              </a:rPr>
              <a:t>Gentle</a:t>
            </a:r>
          </a:p>
          <a:p>
            <a:pPr marL="285750" indent="-285750">
              <a:buFont typeface="Arial" panose="020B0604020202020204" pitchFamily="34" charset="0"/>
              <a:buChar char="•"/>
            </a:pPr>
            <a:r>
              <a:rPr lang="en-US" sz="3200" dirty="0" smtClean="0">
                <a:solidFill>
                  <a:srgbClr val="002060"/>
                </a:solidFill>
              </a:rPr>
              <a:t>Willing To Yield</a:t>
            </a:r>
          </a:p>
        </p:txBody>
      </p:sp>
    </p:spTree>
    <p:extLst>
      <p:ext uri="{BB962C8B-B14F-4D97-AF65-F5344CB8AC3E}">
        <p14:creationId xmlns:p14="http://schemas.microsoft.com/office/powerpoint/2010/main" val="341402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320" y="99152"/>
            <a:ext cx="11810082" cy="1204657"/>
          </a:xfrm>
        </p:spPr>
        <p:txBody>
          <a:bodyPr>
            <a:normAutofit/>
          </a:bodyPr>
          <a:lstStyle/>
          <a:p>
            <a:pPr algn="ctr"/>
            <a:r>
              <a:rPr lang="en-US" sz="7200" dirty="0" smtClean="0"/>
              <a:t>Peace Among Christians</a:t>
            </a:r>
            <a:endParaRPr sz="7200" dirty="0"/>
          </a:p>
        </p:txBody>
      </p:sp>
      <p:sp>
        <p:nvSpPr>
          <p:cNvPr id="14" name="Content Placeholder 13"/>
          <p:cNvSpPr>
            <a:spLocks noGrp="1"/>
          </p:cNvSpPr>
          <p:nvPr>
            <p:ph idx="1"/>
          </p:nvPr>
        </p:nvSpPr>
        <p:spPr>
          <a:xfrm>
            <a:off x="286438" y="1839817"/>
            <a:ext cx="11732963" cy="4880472"/>
          </a:xfrm>
        </p:spPr>
        <p:txBody>
          <a:bodyPr>
            <a:normAutofit/>
          </a:bodyPr>
          <a:lstStyle/>
          <a:p>
            <a:pPr marL="0" indent="0" algn="ctr">
              <a:buNone/>
            </a:pPr>
            <a:r>
              <a:rPr lang="en-US" sz="3200" dirty="0" smtClean="0">
                <a:solidFill>
                  <a:srgbClr val="002060"/>
                </a:solidFill>
              </a:rPr>
              <a:t>Five Things Make For Peace Among Christians.</a:t>
            </a:r>
          </a:p>
          <a:p>
            <a:endParaRPr sz="3200" dirty="0"/>
          </a:p>
        </p:txBody>
      </p:sp>
      <p:graphicFrame>
        <p:nvGraphicFramePr>
          <p:cNvPr id="2" name="Table 1"/>
          <p:cNvGraphicFramePr>
            <a:graphicFrameLocks noGrp="1"/>
          </p:cNvGraphicFramePr>
          <p:nvPr>
            <p:extLst>
              <p:ext uri="{D42A27DB-BD31-4B8C-83A1-F6EECF244321}">
                <p14:modId xmlns:p14="http://schemas.microsoft.com/office/powerpoint/2010/main" val="3896981520"/>
              </p:ext>
            </p:extLst>
          </p:nvPr>
        </p:nvGraphicFramePr>
        <p:xfrm>
          <a:off x="286438" y="2926080"/>
          <a:ext cx="11732964" cy="3931920"/>
        </p:xfrm>
        <a:graphic>
          <a:graphicData uri="http://schemas.openxmlformats.org/drawingml/2006/table">
            <a:tbl>
              <a:tblPr firstRow="1" bandRow="1">
                <a:tableStyleId>{5C22544A-7EE6-4342-B048-85BDC9FD1C3A}</a:tableStyleId>
              </a:tblPr>
              <a:tblGrid>
                <a:gridCol w="5866482">
                  <a:extLst>
                    <a:ext uri="{9D8B030D-6E8A-4147-A177-3AD203B41FA5}">
                      <a16:colId xmlns:a16="http://schemas.microsoft.com/office/drawing/2014/main" val="3644607128"/>
                    </a:ext>
                  </a:extLst>
                </a:gridCol>
                <a:gridCol w="5866482">
                  <a:extLst>
                    <a:ext uri="{9D8B030D-6E8A-4147-A177-3AD203B41FA5}">
                      <a16:colId xmlns:a16="http://schemas.microsoft.com/office/drawing/2014/main" val="2301218640"/>
                    </a:ext>
                  </a:extLst>
                </a:gridCol>
              </a:tblGrid>
              <a:tr h="3931920">
                <a:tc>
                  <a:txBody>
                    <a:bodyPr/>
                    <a:lstStyle/>
                    <a:p>
                      <a:endParaRPr lang="en-US" dirty="0"/>
                    </a:p>
                  </a:txBody>
                  <a:tcPr>
                    <a:solidFill>
                      <a:srgbClr val="002060"/>
                    </a:solidFill>
                  </a:tcPr>
                </a:tc>
                <a:tc>
                  <a:txBody>
                    <a:bodyPr/>
                    <a:lstStyle/>
                    <a:p>
                      <a:r>
                        <a:rPr lang="en-US" sz="2800" dirty="0" smtClean="0"/>
                        <a:t>“But the wisdom that is from above is first pure, then peaceable, gentle, willing to yield, </a:t>
                      </a:r>
                      <a:r>
                        <a:rPr lang="en-US" sz="2800" dirty="0" smtClean="0">
                          <a:solidFill>
                            <a:srgbClr val="FFFF00"/>
                          </a:solidFill>
                        </a:rPr>
                        <a:t>full of mercy </a:t>
                      </a:r>
                      <a:r>
                        <a:rPr lang="en-US" sz="2800" dirty="0" smtClean="0"/>
                        <a:t>and good fruits, without partiality and without hypocrisy.” </a:t>
                      </a:r>
                    </a:p>
                    <a:p>
                      <a:r>
                        <a:rPr lang="en-US" sz="2800" dirty="0" smtClean="0"/>
                        <a:t>(James 3:17)</a:t>
                      </a:r>
                    </a:p>
                  </a:txBody>
                  <a:tcPr>
                    <a:solidFill>
                      <a:srgbClr val="002060"/>
                    </a:solidFill>
                  </a:tcPr>
                </a:tc>
                <a:extLst>
                  <a:ext uri="{0D108BD9-81ED-4DB2-BD59-A6C34878D82A}">
                    <a16:rowId xmlns:a16="http://schemas.microsoft.com/office/drawing/2014/main" val="3418491456"/>
                  </a:ext>
                </a:extLst>
              </a:tr>
            </a:tbl>
          </a:graphicData>
        </a:graphic>
      </p:graphicFrame>
      <p:sp>
        <p:nvSpPr>
          <p:cNvPr id="3" name="TextBox 2"/>
          <p:cNvSpPr txBox="1"/>
          <p:nvPr/>
        </p:nvSpPr>
        <p:spPr>
          <a:xfrm>
            <a:off x="427513" y="3051958"/>
            <a:ext cx="5628904" cy="3668331"/>
          </a:xfrm>
          <a:prstGeom prst="rect">
            <a:avLst/>
          </a:prstGeom>
          <a:solidFill>
            <a:schemeClr val="bg1"/>
          </a:solidFill>
        </p:spPr>
        <p:txBody>
          <a:bodyPr wrap="square" rtlCol="0">
            <a:noAutofit/>
          </a:bodyPr>
          <a:lstStyle/>
          <a:p>
            <a:pPr marL="285750" indent="-285750">
              <a:buFont typeface="Arial" panose="020B0604020202020204" pitchFamily="34" charset="0"/>
              <a:buChar char="•"/>
            </a:pPr>
            <a:r>
              <a:rPr lang="en-US" sz="3200" dirty="0" smtClean="0">
                <a:solidFill>
                  <a:srgbClr val="002060"/>
                </a:solidFill>
              </a:rPr>
              <a:t>Pure Hearts</a:t>
            </a:r>
          </a:p>
          <a:p>
            <a:pPr marL="285750" indent="-285750">
              <a:buFont typeface="Arial" panose="020B0604020202020204" pitchFamily="34" charset="0"/>
              <a:buChar char="•"/>
            </a:pPr>
            <a:r>
              <a:rPr lang="en-US" sz="3200" dirty="0" smtClean="0">
                <a:solidFill>
                  <a:srgbClr val="002060"/>
                </a:solidFill>
              </a:rPr>
              <a:t>Peaceable</a:t>
            </a:r>
          </a:p>
          <a:p>
            <a:pPr marL="285750" indent="-285750">
              <a:buFont typeface="Arial" panose="020B0604020202020204" pitchFamily="34" charset="0"/>
              <a:buChar char="•"/>
            </a:pPr>
            <a:r>
              <a:rPr lang="en-US" sz="3200" dirty="0" smtClean="0">
                <a:solidFill>
                  <a:srgbClr val="002060"/>
                </a:solidFill>
              </a:rPr>
              <a:t>Gentle</a:t>
            </a:r>
          </a:p>
          <a:p>
            <a:pPr marL="285750" indent="-285750">
              <a:buFont typeface="Arial" panose="020B0604020202020204" pitchFamily="34" charset="0"/>
              <a:buChar char="•"/>
            </a:pPr>
            <a:r>
              <a:rPr lang="en-US" sz="3200" dirty="0" smtClean="0">
                <a:solidFill>
                  <a:srgbClr val="002060"/>
                </a:solidFill>
              </a:rPr>
              <a:t>Willing To Yield</a:t>
            </a:r>
          </a:p>
          <a:p>
            <a:pPr marL="285750" indent="-285750">
              <a:buFont typeface="Arial" panose="020B0604020202020204" pitchFamily="34" charset="0"/>
              <a:buChar char="•"/>
            </a:pPr>
            <a:r>
              <a:rPr lang="en-US" sz="3200" dirty="0" smtClean="0">
                <a:solidFill>
                  <a:srgbClr val="002060"/>
                </a:solidFill>
              </a:rPr>
              <a:t>Full of Mercy</a:t>
            </a:r>
            <a:endParaRPr lang="en-US" sz="3200" dirty="0">
              <a:solidFill>
                <a:srgbClr val="002060"/>
              </a:solidFill>
            </a:endParaRPr>
          </a:p>
        </p:txBody>
      </p:sp>
    </p:spTree>
    <p:extLst>
      <p:ext uri="{BB962C8B-B14F-4D97-AF65-F5344CB8AC3E}">
        <p14:creationId xmlns:p14="http://schemas.microsoft.com/office/powerpoint/2010/main" val="335679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320" y="99152"/>
            <a:ext cx="11810082" cy="1204657"/>
          </a:xfrm>
        </p:spPr>
        <p:txBody>
          <a:bodyPr>
            <a:normAutofit/>
          </a:bodyPr>
          <a:lstStyle/>
          <a:p>
            <a:pPr algn="ctr"/>
            <a:r>
              <a:rPr lang="en-US" sz="7200" dirty="0" smtClean="0"/>
              <a:t>Peace Among Christians</a:t>
            </a:r>
            <a:endParaRPr sz="7200" dirty="0"/>
          </a:p>
        </p:txBody>
      </p:sp>
      <p:sp>
        <p:nvSpPr>
          <p:cNvPr id="14" name="Content Placeholder 13"/>
          <p:cNvSpPr>
            <a:spLocks noGrp="1"/>
          </p:cNvSpPr>
          <p:nvPr>
            <p:ph idx="1"/>
          </p:nvPr>
        </p:nvSpPr>
        <p:spPr>
          <a:xfrm>
            <a:off x="286438" y="2078181"/>
            <a:ext cx="11732963" cy="4642107"/>
          </a:xfrm>
        </p:spPr>
        <p:txBody>
          <a:bodyPr>
            <a:normAutofit/>
          </a:bodyPr>
          <a:lstStyle/>
          <a:p>
            <a:pPr marL="0" indent="0">
              <a:buNone/>
            </a:pPr>
            <a:r>
              <a:rPr lang="en-US" sz="4800" dirty="0" smtClean="0">
                <a:solidFill>
                  <a:srgbClr val="002060"/>
                </a:solidFill>
              </a:rPr>
              <a:t>    Eliminate These             Add These</a:t>
            </a:r>
            <a:endParaRPr sz="4800" dirty="0"/>
          </a:p>
        </p:txBody>
      </p:sp>
      <p:graphicFrame>
        <p:nvGraphicFramePr>
          <p:cNvPr id="2" name="Table 1"/>
          <p:cNvGraphicFramePr>
            <a:graphicFrameLocks noGrp="1"/>
          </p:cNvGraphicFramePr>
          <p:nvPr>
            <p:extLst>
              <p:ext uri="{D42A27DB-BD31-4B8C-83A1-F6EECF244321}">
                <p14:modId xmlns:p14="http://schemas.microsoft.com/office/powerpoint/2010/main" val="3139745861"/>
              </p:ext>
            </p:extLst>
          </p:nvPr>
        </p:nvGraphicFramePr>
        <p:xfrm>
          <a:off x="286438" y="2926080"/>
          <a:ext cx="11732964" cy="3931920"/>
        </p:xfrm>
        <a:graphic>
          <a:graphicData uri="http://schemas.openxmlformats.org/drawingml/2006/table">
            <a:tbl>
              <a:tblPr firstRow="1" bandRow="1">
                <a:tableStyleId>{5C22544A-7EE6-4342-B048-85BDC9FD1C3A}</a:tableStyleId>
              </a:tblPr>
              <a:tblGrid>
                <a:gridCol w="5866482">
                  <a:extLst>
                    <a:ext uri="{9D8B030D-6E8A-4147-A177-3AD203B41FA5}">
                      <a16:colId xmlns:a16="http://schemas.microsoft.com/office/drawing/2014/main" val="3644607128"/>
                    </a:ext>
                  </a:extLst>
                </a:gridCol>
                <a:gridCol w="5866482">
                  <a:extLst>
                    <a:ext uri="{9D8B030D-6E8A-4147-A177-3AD203B41FA5}">
                      <a16:colId xmlns:a16="http://schemas.microsoft.com/office/drawing/2014/main" val="2301218640"/>
                    </a:ext>
                  </a:extLst>
                </a:gridCol>
              </a:tblGrid>
              <a:tr h="3931920">
                <a:tc>
                  <a:txBody>
                    <a:bodyPr/>
                    <a:lstStyle/>
                    <a:p>
                      <a:endParaRPr lang="en-US" dirty="0"/>
                    </a:p>
                  </a:txBody>
                  <a:tcPr>
                    <a:solidFill>
                      <a:srgbClr val="002060"/>
                    </a:solidFill>
                  </a:tcPr>
                </a:tc>
                <a:tc>
                  <a:txBody>
                    <a:bodyPr/>
                    <a:lstStyle/>
                    <a:p>
                      <a:endParaRPr lang="en-US" sz="2800" dirty="0" smtClean="0"/>
                    </a:p>
                  </a:txBody>
                  <a:tcPr>
                    <a:solidFill>
                      <a:srgbClr val="002060"/>
                    </a:solidFill>
                  </a:tcPr>
                </a:tc>
                <a:extLst>
                  <a:ext uri="{0D108BD9-81ED-4DB2-BD59-A6C34878D82A}">
                    <a16:rowId xmlns:a16="http://schemas.microsoft.com/office/drawing/2014/main" val="3418491456"/>
                  </a:ext>
                </a:extLst>
              </a:tr>
            </a:tbl>
          </a:graphicData>
        </a:graphic>
      </p:graphicFrame>
      <p:sp>
        <p:nvSpPr>
          <p:cNvPr id="3" name="TextBox 2"/>
          <p:cNvSpPr txBox="1"/>
          <p:nvPr/>
        </p:nvSpPr>
        <p:spPr>
          <a:xfrm>
            <a:off x="427513" y="3051958"/>
            <a:ext cx="5628904" cy="3668331"/>
          </a:xfrm>
          <a:prstGeom prst="rect">
            <a:avLst/>
          </a:prstGeom>
          <a:solidFill>
            <a:schemeClr val="bg1"/>
          </a:solidFill>
        </p:spPr>
        <p:txBody>
          <a:bodyPr wrap="square" rtlCol="0">
            <a:noAutofit/>
          </a:bodyPr>
          <a:lstStyle/>
          <a:p>
            <a:pPr marL="285750" indent="-285750">
              <a:buFont typeface="Arial" panose="020B0604020202020204" pitchFamily="34" charset="0"/>
              <a:buChar char="•"/>
            </a:pPr>
            <a:r>
              <a:rPr lang="en-US" sz="3200" dirty="0">
                <a:solidFill>
                  <a:srgbClr val="002060"/>
                </a:solidFill>
              </a:rPr>
              <a:t>Bitter Envy</a:t>
            </a:r>
          </a:p>
          <a:p>
            <a:pPr marL="285750" indent="-285750">
              <a:buFont typeface="Arial" panose="020B0604020202020204" pitchFamily="34" charset="0"/>
              <a:buChar char="•"/>
            </a:pPr>
            <a:r>
              <a:rPr lang="en-US" sz="3200" dirty="0">
                <a:solidFill>
                  <a:srgbClr val="002060"/>
                </a:solidFill>
              </a:rPr>
              <a:t>Self Seeking</a:t>
            </a:r>
          </a:p>
          <a:p>
            <a:pPr marL="285750" indent="-285750">
              <a:buFont typeface="Arial" panose="020B0604020202020204" pitchFamily="34" charset="0"/>
              <a:buChar char="•"/>
            </a:pPr>
            <a:r>
              <a:rPr lang="en-US" sz="3200" dirty="0">
                <a:solidFill>
                  <a:srgbClr val="002060"/>
                </a:solidFill>
              </a:rPr>
              <a:t>Boastful Pride</a:t>
            </a:r>
          </a:p>
          <a:p>
            <a:pPr marL="285750" indent="-285750">
              <a:buFont typeface="Arial" panose="020B0604020202020204" pitchFamily="34" charset="0"/>
              <a:buChar char="•"/>
            </a:pPr>
            <a:r>
              <a:rPr lang="en-US" sz="3200" dirty="0">
                <a:solidFill>
                  <a:srgbClr val="002060"/>
                </a:solidFill>
              </a:rPr>
              <a:t>Partiality</a:t>
            </a:r>
          </a:p>
          <a:p>
            <a:pPr marL="285750" indent="-285750">
              <a:buFont typeface="Arial" panose="020B0604020202020204" pitchFamily="34" charset="0"/>
              <a:buChar char="•"/>
            </a:pPr>
            <a:r>
              <a:rPr lang="en-US" sz="3200" dirty="0">
                <a:solidFill>
                  <a:srgbClr val="002060"/>
                </a:solidFill>
              </a:rPr>
              <a:t>Hypocrisy</a:t>
            </a:r>
          </a:p>
        </p:txBody>
      </p:sp>
      <p:sp>
        <p:nvSpPr>
          <p:cNvPr id="6" name="TextBox 5"/>
          <p:cNvSpPr txBox="1"/>
          <p:nvPr/>
        </p:nvSpPr>
        <p:spPr>
          <a:xfrm>
            <a:off x="6223457" y="3051957"/>
            <a:ext cx="5628904" cy="3668331"/>
          </a:xfrm>
          <a:prstGeom prst="rect">
            <a:avLst/>
          </a:prstGeom>
          <a:solidFill>
            <a:schemeClr val="bg1"/>
          </a:solidFill>
        </p:spPr>
        <p:txBody>
          <a:bodyPr wrap="square" rtlCol="0">
            <a:noAutofit/>
          </a:bodyPr>
          <a:lstStyle/>
          <a:p>
            <a:pPr marL="285750" indent="-285750">
              <a:buFont typeface="Arial" panose="020B0604020202020204" pitchFamily="34" charset="0"/>
              <a:buChar char="•"/>
            </a:pPr>
            <a:r>
              <a:rPr lang="en-US" sz="3200" dirty="0" smtClean="0">
                <a:solidFill>
                  <a:srgbClr val="002060"/>
                </a:solidFill>
              </a:rPr>
              <a:t>Pure Hearts</a:t>
            </a:r>
          </a:p>
          <a:p>
            <a:pPr marL="285750" indent="-285750">
              <a:buFont typeface="Arial" panose="020B0604020202020204" pitchFamily="34" charset="0"/>
              <a:buChar char="•"/>
            </a:pPr>
            <a:r>
              <a:rPr lang="en-US" sz="3200" dirty="0" smtClean="0">
                <a:solidFill>
                  <a:srgbClr val="002060"/>
                </a:solidFill>
              </a:rPr>
              <a:t>Peaceable</a:t>
            </a:r>
          </a:p>
          <a:p>
            <a:pPr marL="285750" indent="-285750">
              <a:buFont typeface="Arial" panose="020B0604020202020204" pitchFamily="34" charset="0"/>
              <a:buChar char="•"/>
            </a:pPr>
            <a:r>
              <a:rPr lang="en-US" sz="3200" dirty="0" smtClean="0">
                <a:solidFill>
                  <a:srgbClr val="002060"/>
                </a:solidFill>
              </a:rPr>
              <a:t>Gentle</a:t>
            </a:r>
          </a:p>
          <a:p>
            <a:pPr marL="285750" indent="-285750">
              <a:buFont typeface="Arial" panose="020B0604020202020204" pitchFamily="34" charset="0"/>
              <a:buChar char="•"/>
            </a:pPr>
            <a:r>
              <a:rPr lang="en-US" sz="3200" dirty="0" smtClean="0">
                <a:solidFill>
                  <a:srgbClr val="002060"/>
                </a:solidFill>
              </a:rPr>
              <a:t>Willing To Yield</a:t>
            </a:r>
          </a:p>
          <a:p>
            <a:pPr marL="285750" indent="-285750">
              <a:buFont typeface="Arial" panose="020B0604020202020204" pitchFamily="34" charset="0"/>
              <a:buChar char="•"/>
            </a:pPr>
            <a:r>
              <a:rPr lang="en-US" sz="3200" dirty="0" smtClean="0">
                <a:solidFill>
                  <a:srgbClr val="002060"/>
                </a:solidFill>
              </a:rPr>
              <a:t>Full of Mercy</a:t>
            </a:r>
            <a:endParaRPr lang="en-US" sz="3200" dirty="0">
              <a:solidFill>
                <a:srgbClr val="002060"/>
              </a:solidFill>
            </a:endParaRPr>
          </a:p>
        </p:txBody>
      </p:sp>
    </p:spTree>
    <p:extLst>
      <p:ext uri="{BB962C8B-B14F-4D97-AF65-F5344CB8AC3E}">
        <p14:creationId xmlns:p14="http://schemas.microsoft.com/office/powerpoint/2010/main" val="417901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209" y="1432193"/>
            <a:ext cx="9088916" cy="3459296"/>
          </a:xfrm>
        </p:spPr>
        <p:txBody>
          <a:bodyPr>
            <a:normAutofit/>
          </a:bodyPr>
          <a:lstStyle/>
          <a:p>
            <a:pPr algn="ctr"/>
            <a:r>
              <a:rPr lang="en-US" sz="8000" dirty="0" smtClean="0"/>
              <a:t>Peace</a:t>
            </a:r>
            <a:br>
              <a:rPr lang="en-US" sz="8000" dirty="0" smtClean="0"/>
            </a:br>
            <a:r>
              <a:rPr lang="en-US" sz="8000" dirty="0" smtClean="0"/>
              <a:t>Among</a:t>
            </a:r>
            <a:br>
              <a:rPr lang="en-US" sz="8000" dirty="0" smtClean="0"/>
            </a:br>
            <a:r>
              <a:rPr lang="en-US" sz="8000" dirty="0" smtClean="0"/>
              <a:t>Christians</a:t>
            </a:r>
            <a:endParaRPr lang="en-US" sz="8000" dirty="0"/>
          </a:p>
        </p:txBody>
      </p:sp>
      <p:sp>
        <p:nvSpPr>
          <p:cNvPr id="3" name="Subtitle 2"/>
          <p:cNvSpPr>
            <a:spLocks noGrp="1"/>
          </p:cNvSpPr>
          <p:nvPr>
            <p:ph type="subTitle" idx="1"/>
          </p:nvPr>
        </p:nvSpPr>
        <p:spPr>
          <a:xfrm>
            <a:off x="1585511" y="4891489"/>
            <a:ext cx="8946614" cy="664622"/>
          </a:xfrm>
        </p:spPr>
        <p:txBody>
          <a:bodyPr>
            <a:normAutofit/>
          </a:bodyPr>
          <a:lstStyle/>
          <a:p>
            <a:pPr algn="ctr"/>
            <a:r>
              <a:rPr lang="en-US" sz="4000" dirty="0" smtClean="0"/>
              <a:t>James 3:13-18</a:t>
            </a:r>
            <a:endParaRPr lang="en-US" sz="4000" dirty="0"/>
          </a:p>
        </p:txBody>
      </p:sp>
    </p:spTree>
    <p:extLst>
      <p:ext uri="{BB962C8B-B14F-4D97-AF65-F5344CB8AC3E}">
        <p14:creationId xmlns:p14="http://schemas.microsoft.com/office/powerpoint/2010/main" val="368852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320" y="99152"/>
            <a:ext cx="11810082" cy="1204657"/>
          </a:xfrm>
        </p:spPr>
        <p:txBody>
          <a:bodyPr>
            <a:normAutofit/>
          </a:bodyPr>
          <a:lstStyle/>
          <a:p>
            <a:pPr algn="ctr"/>
            <a:r>
              <a:rPr lang="en-US" sz="7200" dirty="0" smtClean="0"/>
              <a:t>Peace Among Christians</a:t>
            </a:r>
            <a:endParaRPr sz="7200" dirty="0"/>
          </a:p>
        </p:txBody>
      </p:sp>
      <p:sp>
        <p:nvSpPr>
          <p:cNvPr id="14" name="Content Placeholder 13"/>
          <p:cNvSpPr>
            <a:spLocks noGrp="1"/>
          </p:cNvSpPr>
          <p:nvPr>
            <p:ph idx="1"/>
          </p:nvPr>
        </p:nvSpPr>
        <p:spPr>
          <a:xfrm>
            <a:off x="110169" y="1839816"/>
            <a:ext cx="11997367" cy="5018183"/>
          </a:xfrm>
        </p:spPr>
        <p:txBody>
          <a:bodyPr>
            <a:normAutofit/>
          </a:bodyPr>
          <a:lstStyle/>
          <a:p>
            <a:pPr marL="0" indent="0">
              <a:buNone/>
            </a:pPr>
            <a:r>
              <a:rPr lang="en-US" sz="3200" dirty="0" smtClean="0"/>
              <a:t>“</a:t>
            </a:r>
            <a:r>
              <a:rPr lang="en-US" sz="3200" b="1" dirty="0" smtClean="0"/>
              <a:t>Who </a:t>
            </a:r>
            <a:r>
              <a:rPr lang="en-US" sz="3200" b="1" dirty="0"/>
              <a:t>is wise and understanding among you? </a:t>
            </a:r>
            <a:r>
              <a:rPr lang="en-US" sz="3200" dirty="0"/>
              <a:t>Let him show by good conduct that his works are done in the meekness of wisdom. But if you have bitter envy and self-seeking in your hearts, do not boast and lie against the truth. This wisdom does not descend from above, but is earthly, sensual, demonic. For where envy and self-seeking exist, confusion and every evil thing are there. But the wisdom that is from above is first pure, then peaceable, gentle, willing to yield, full of mercy and good fruits, without partiality and without hypocrisy. </a:t>
            </a:r>
            <a:r>
              <a:rPr lang="en-US" sz="3200" b="1" dirty="0"/>
              <a:t>Now the fruit of righteousness is sown in peace by those who make peace</a:t>
            </a:r>
            <a:r>
              <a:rPr lang="en-US" sz="3200" b="1" dirty="0" smtClean="0"/>
              <a:t>.”  </a:t>
            </a:r>
            <a:r>
              <a:rPr lang="en-US" sz="3200" dirty="0" smtClean="0"/>
              <a:t>(James </a:t>
            </a:r>
            <a:r>
              <a:rPr lang="en-US" sz="3200" dirty="0"/>
              <a:t>3:13-18)</a:t>
            </a:r>
            <a:endParaRPr lang="en-US" sz="3200" dirty="0"/>
          </a:p>
        </p:txBody>
      </p:sp>
    </p:spTree>
    <p:extLst>
      <p:ext uri="{BB962C8B-B14F-4D97-AF65-F5344CB8AC3E}">
        <p14:creationId xmlns:p14="http://schemas.microsoft.com/office/powerpoint/2010/main" val="238543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320" y="99152"/>
            <a:ext cx="11810082" cy="1204657"/>
          </a:xfrm>
        </p:spPr>
        <p:txBody>
          <a:bodyPr>
            <a:normAutofit/>
          </a:bodyPr>
          <a:lstStyle/>
          <a:p>
            <a:pPr algn="ctr"/>
            <a:r>
              <a:rPr lang="en-US" sz="7200" dirty="0" smtClean="0"/>
              <a:t>Peace Among Christians</a:t>
            </a:r>
            <a:endParaRPr sz="7200" dirty="0"/>
          </a:p>
        </p:txBody>
      </p:sp>
      <p:sp>
        <p:nvSpPr>
          <p:cNvPr id="14" name="Content Placeholder 13"/>
          <p:cNvSpPr>
            <a:spLocks noGrp="1"/>
          </p:cNvSpPr>
          <p:nvPr>
            <p:ph idx="1"/>
          </p:nvPr>
        </p:nvSpPr>
        <p:spPr>
          <a:xfrm>
            <a:off x="286438" y="1839817"/>
            <a:ext cx="11732963" cy="4880472"/>
          </a:xfrm>
        </p:spPr>
        <p:txBody>
          <a:bodyPr>
            <a:normAutofit/>
          </a:bodyPr>
          <a:lstStyle/>
          <a:p>
            <a:r>
              <a:rPr lang="en-US" sz="3200" dirty="0" smtClean="0"/>
              <a:t>Two Essentials For Peace</a:t>
            </a:r>
          </a:p>
          <a:p>
            <a:pPr lvl="1"/>
            <a:r>
              <a:rPr lang="en-US" sz="3000" dirty="0" smtClean="0"/>
              <a:t>Good Conduct</a:t>
            </a:r>
          </a:p>
          <a:p>
            <a:pPr lvl="1"/>
            <a:r>
              <a:rPr lang="en-US" sz="3000" dirty="0" smtClean="0"/>
              <a:t>Good Attitude</a:t>
            </a:r>
          </a:p>
          <a:p>
            <a:pPr lvl="1"/>
            <a:endParaRPr lang="en-US" sz="3000" dirty="0"/>
          </a:p>
          <a:p>
            <a:pPr lvl="1"/>
            <a:endParaRPr lang="en-US" sz="3000" dirty="0" smtClean="0"/>
          </a:p>
          <a:p>
            <a:pPr lvl="1"/>
            <a:r>
              <a:rPr lang="en-US" sz="3000" dirty="0" smtClean="0"/>
              <a:t>“Who </a:t>
            </a:r>
            <a:r>
              <a:rPr lang="en-US" sz="3000" dirty="0"/>
              <a:t>is wise and understanding among you? Let him show by good conduct that his works are done in the meekness of wisdom</a:t>
            </a:r>
            <a:r>
              <a:rPr lang="en-US" sz="3000" dirty="0" smtClean="0"/>
              <a:t>.”  (James </a:t>
            </a:r>
            <a:r>
              <a:rPr lang="en-US" sz="3000" dirty="0"/>
              <a:t>3:13)</a:t>
            </a:r>
          </a:p>
          <a:p>
            <a:pPr lvl="1"/>
            <a:endParaRPr sz="3000" dirty="0"/>
          </a:p>
        </p:txBody>
      </p:sp>
    </p:spTree>
    <p:extLst>
      <p:ext uri="{BB962C8B-B14F-4D97-AF65-F5344CB8AC3E}">
        <p14:creationId xmlns:p14="http://schemas.microsoft.com/office/powerpoint/2010/main" val="233636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5" end="5"/>
                                            </p:txEl>
                                          </p:spTgt>
                                        </p:tgtEl>
                                        <p:attrNameLst>
                                          <p:attrName>style.visibility</p:attrName>
                                        </p:attrNameLst>
                                      </p:cBhvr>
                                      <p:to>
                                        <p:strVal val="visible"/>
                                      </p:to>
                                    </p:set>
                                    <p:animEffect transition="in" filter="fade">
                                      <p:cBhvr>
                                        <p:cTn id="12" dur="500"/>
                                        <p:tgtEl>
                                          <p:spTgt spid="1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320" y="99152"/>
            <a:ext cx="11810082" cy="1204657"/>
          </a:xfrm>
        </p:spPr>
        <p:txBody>
          <a:bodyPr>
            <a:normAutofit/>
          </a:bodyPr>
          <a:lstStyle/>
          <a:p>
            <a:pPr algn="ctr"/>
            <a:r>
              <a:rPr lang="en-US" sz="7200" dirty="0" smtClean="0"/>
              <a:t>Peace Among Christians</a:t>
            </a:r>
            <a:endParaRPr sz="7200" dirty="0"/>
          </a:p>
        </p:txBody>
      </p:sp>
      <p:sp>
        <p:nvSpPr>
          <p:cNvPr id="14" name="Content Placeholder 13"/>
          <p:cNvSpPr>
            <a:spLocks noGrp="1"/>
          </p:cNvSpPr>
          <p:nvPr>
            <p:ph idx="1"/>
          </p:nvPr>
        </p:nvSpPr>
        <p:spPr>
          <a:xfrm>
            <a:off x="286438" y="1839817"/>
            <a:ext cx="11732963" cy="4880472"/>
          </a:xfrm>
        </p:spPr>
        <p:txBody>
          <a:bodyPr>
            <a:normAutofit/>
          </a:bodyPr>
          <a:lstStyle/>
          <a:p>
            <a:pPr marL="0" indent="0" algn="ctr">
              <a:buNone/>
            </a:pPr>
            <a:r>
              <a:rPr lang="en-US" sz="3200" dirty="0" smtClean="0">
                <a:solidFill>
                  <a:srgbClr val="002060"/>
                </a:solidFill>
              </a:rPr>
              <a:t>Five Things That Cause Evil Confusion                                               In Relationships Among Christians.</a:t>
            </a:r>
          </a:p>
          <a:p>
            <a:endParaRPr sz="3200" dirty="0"/>
          </a:p>
        </p:txBody>
      </p:sp>
      <p:graphicFrame>
        <p:nvGraphicFramePr>
          <p:cNvPr id="2" name="Table 1"/>
          <p:cNvGraphicFramePr>
            <a:graphicFrameLocks noGrp="1"/>
          </p:cNvGraphicFramePr>
          <p:nvPr>
            <p:extLst>
              <p:ext uri="{D42A27DB-BD31-4B8C-83A1-F6EECF244321}">
                <p14:modId xmlns:p14="http://schemas.microsoft.com/office/powerpoint/2010/main" val="2572090255"/>
              </p:ext>
            </p:extLst>
          </p:nvPr>
        </p:nvGraphicFramePr>
        <p:xfrm>
          <a:off x="286438" y="2926080"/>
          <a:ext cx="11732964" cy="3931920"/>
        </p:xfrm>
        <a:graphic>
          <a:graphicData uri="http://schemas.openxmlformats.org/drawingml/2006/table">
            <a:tbl>
              <a:tblPr firstRow="1" bandRow="1">
                <a:tableStyleId>{5C22544A-7EE6-4342-B048-85BDC9FD1C3A}</a:tableStyleId>
              </a:tblPr>
              <a:tblGrid>
                <a:gridCol w="5866482">
                  <a:extLst>
                    <a:ext uri="{9D8B030D-6E8A-4147-A177-3AD203B41FA5}">
                      <a16:colId xmlns:a16="http://schemas.microsoft.com/office/drawing/2014/main" val="3644607128"/>
                    </a:ext>
                  </a:extLst>
                </a:gridCol>
                <a:gridCol w="5866482">
                  <a:extLst>
                    <a:ext uri="{9D8B030D-6E8A-4147-A177-3AD203B41FA5}">
                      <a16:colId xmlns:a16="http://schemas.microsoft.com/office/drawing/2014/main" val="2301218640"/>
                    </a:ext>
                  </a:extLst>
                </a:gridCol>
              </a:tblGrid>
              <a:tr h="3742165">
                <a:tc>
                  <a:txBody>
                    <a:bodyPr/>
                    <a:lstStyle/>
                    <a:p>
                      <a:endParaRPr lang="en-US" dirty="0"/>
                    </a:p>
                  </a:txBody>
                  <a:tcPr>
                    <a:solidFill>
                      <a:srgbClr val="002060"/>
                    </a:solidFill>
                  </a:tcPr>
                </a:tc>
                <a:tc>
                  <a:txBody>
                    <a:bodyPr/>
                    <a:lstStyle/>
                    <a:p>
                      <a:r>
                        <a:rPr lang="en-US" sz="2800" dirty="0" smtClean="0"/>
                        <a:t>“But if you have bitter envy and self-seeking in your hearts, do not boast and lie against the truth. This wisdom does not descend from above, but is earthly, sensual, demonic. For where envy and self-seeking exist, </a:t>
                      </a:r>
                      <a:r>
                        <a:rPr lang="en-US" sz="2800" dirty="0" smtClean="0">
                          <a:solidFill>
                            <a:srgbClr val="FFFF00"/>
                          </a:solidFill>
                        </a:rPr>
                        <a:t>confusion and every evil thing are there</a:t>
                      </a:r>
                      <a:r>
                        <a:rPr lang="en-US" sz="2800" dirty="0" smtClean="0"/>
                        <a:t>.”  (James 3:14-16)</a:t>
                      </a:r>
                      <a:endParaRPr lang="en-US" sz="2800" dirty="0"/>
                    </a:p>
                  </a:txBody>
                  <a:tcPr>
                    <a:solidFill>
                      <a:srgbClr val="002060"/>
                    </a:solidFill>
                  </a:tcPr>
                </a:tc>
                <a:extLst>
                  <a:ext uri="{0D108BD9-81ED-4DB2-BD59-A6C34878D82A}">
                    <a16:rowId xmlns:a16="http://schemas.microsoft.com/office/drawing/2014/main" val="3418491456"/>
                  </a:ext>
                </a:extLst>
              </a:tr>
            </a:tbl>
          </a:graphicData>
        </a:graphic>
      </p:graphicFrame>
      <p:sp>
        <p:nvSpPr>
          <p:cNvPr id="3" name="TextBox 2"/>
          <p:cNvSpPr txBox="1"/>
          <p:nvPr/>
        </p:nvSpPr>
        <p:spPr>
          <a:xfrm>
            <a:off x="427513" y="3051958"/>
            <a:ext cx="5628904" cy="3668331"/>
          </a:xfrm>
          <a:prstGeom prst="rect">
            <a:avLst/>
          </a:prstGeom>
          <a:solidFill>
            <a:schemeClr val="bg1"/>
          </a:solidFill>
        </p:spPr>
        <p:txBody>
          <a:bodyPr wrap="square" rtlCol="0">
            <a:noAutofit/>
          </a:bodyPr>
          <a:lstStyle/>
          <a:p>
            <a:pPr marL="285750" indent="-285750">
              <a:buFont typeface="Arial" panose="020B0604020202020204" pitchFamily="34" charset="0"/>
              <a:buChar char="•"/>
            </a:pPr>
            <a:endParaRPr lang="en-US" sz="3200" dirty="0">
              <a:solidFill>
                <a:srgbClr val="002060"/>
              </a:solidFill>
            </a:endParaRPr>
          </a:p>
        </p:txBody>
      </p:sp>
    </p:spTree>
    <p:extLst>
      <p:ext uri="{BB962C8B-B14F-4D97-AF65-F5344CB8AC3E}">
        <p14:creationId xmlns:p14="http://schemas.microsoft.com/office/powerpoint/2010/main" val="413703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320" y="99152"/>
            <a:ext cx="11810082" cy="1204657"/>
          </a:xfrm>
        </p:spPr>
        <p:txBody>
          <a:bodyPr>
            <a:normAutofit/>
          </a:bodyPr>
          <a:lstStyle/>
          <a:p>
            <a:pPr algn="ctr"/>
            <a:r>
              <a:rPr lang="en-US" sz="7200" dirty="0" smtClean="0"/>
              <a:t>Peace Among Christians</a:t>
            </a:r>
            <a:endParaRPr sz="7200" dirty="0"/>
          </a:p>
        </p:txBody>
      </p:sp>
      <p:sp>
        <p:nvSpPr>
          <p:cNvPr id="14" name="Content Placeholder 13"/>
          <p:cNvSpPr>
            <a:spLocks noGrp="1"/>
          </p:cNvSpPr>
          <p:nvPr>
            <p:ph idx="1"/>
          </p:nvPr>
        </p:nvSpPr>
        <p:spPr>
          <a:xfrm>
            <a:off x="286438" y="1839817"/>
            <a:ext cx="11732963" cy="4880472"/>
          </a:xfrm>
        </p:spPr>
        <p:txBody>
          <a:bodyPr>
            <a:normAutofit/>
          </a:bodyPr>
          <a:lstStyle/>
          <a:p>
            <a:pPr marL="0" indent="0" algn="ctr">
              <a:buNone/>
            </a:pPr>
            <a:r>
              <a:rPr lang="en-US" sz="3200" dirty="0" smtClean="0">
                <a:solidFill>
                  <a:srgbClr val="002060"/>
                </a:solidFill>
              </a:rPr>
              <a:t>Five Things That Cause Evil Confusion                                               In Relationships Among Christians.</a:t>
            </a:r>
          </a:p>
          <a:p>
            <a:endParaRPr sz="3200" dirty="0"/>
          </a:p>
        </p:txBody>
      </p:sp>
      <p:graphicFrame>
        <p:nvGraphicFramePr>
          <p:cNvPr id="2" name="Table 1"/>
          <p:cNvGraphicFramePr>
            <a:graphicFrameLocks noGrp="1"/>
          </p:cNvGraphicFramePr>
          <p:nvPr>
            <p:extLst>
              <p:ext uri="{D42A27DB-BD31-4B8C-83A1-F6EECF244321}">
                <p14:modId xmlns:p14="http://schemas.microsoft.com/office/powerpoint/2010/main" val="1432689696"/>
              </p:ext>
            </p:extLst>
          </p:nvPr>
        </p:nvGraphicFramePr>
        <p:xfrm>
          <a:off x="286438" y="2926080"/>
          <a:ext cx="11732964" cy="3931920"/>
        </p:xfrm>
        <a:graphic>
          <a:graphicData uri="http://schemas.openxmlformats.org/drawingml/2006/table">
            <a:tbl>
              <a:tblPr firstRow="1" bandRow="1">
                <a:tableStyleId>{5C22544A-7EE6-4342-B048-85BDC9FD1C3A}</a:tableStyleId>
              </a:tblPr>
              <a:tblGrid>
                <a:gridCol w="5866482">
                  <a:extLst>
                    <a:ext uri="{9D8B030D-6E8A-4147-A177-3AD203B41FA5}">
                      <a16:colId xmlns:a16="http://schemas.microsoft.com/office/drawing/2014/main" val="3644607128"/>
                    </a:ext>
                  </a:extLst>
                </a:gridCol>
                <a:gridCol w="5866482">
                  <a:extLst>
                    <a:ext uri="{9D8B030D-6E8A-4147-A177-3AD203B41FA5}">
                      <a16:colId xmlns:a16="http://schemas.microsoft.com/office/drawing/2014/main" val="2301218640"/>
                    </a:ext>
                  </a:extLst>
                </a:gridCol>
              </a:tblGrid>
              <a:tr h="3742165">
                <a:tc>
                  <a:txBody>
                    <a:bodyPr/>
                    <a:lstStyle/>
                    <a:p>
                      <a:endParaRPr lang="en-US" dirty="0"/>
                    </a:p>
                  </a:txBody>
                  <a:tcPr>
                    <a:solidFill>
                      <a:srgbClr val="002060"/>
                    </a:solidFill>
                  </a:tcPr>
                </a:tc>
                <a:tc>
                  <a:txBody>
                    <a:bodyPr/>
                    <a:lstStyle/>
                    <a:p>
                      <a:r>
                        <a:rPr lang="en-US" sz="2800" dirty="0" smtClean="0"/>
                        <a:t>“But if you have </a:t>
                      </a:r>
                      <a:r>
                        <a:rPr lang="en-US" sz="2800" dirty="0" smtClean="0">
                          <a:solidFill>
                            <a:srgbClr val="FFFF00"/>
                          </a:solidFill>
                        </a:rPr>
                        <a:t>bitter envy </a:t>
                      </a:r>
                      <a:r>
                        <a:rPr lang="en-US" sz="2800" dirty="0" smtClean="0"/>
                        <a:t>and self-seeking in your hearts, do not boast and lie against the truth. This wisdom does not descend from above, but is earthly, sensual, demonic. For where </a:t>
                      </a:r>
                      <a:r>
                        <a:rPr lang="en-US" sz="2800" dirty="0" smtClean="0">
                          <a:solidFill>
                            <a:srgbClr val="FFFF00"/>
                          </a:solidFill>
                        </a:rPr>
                        <a:t>envy</a:t>
                      </a:r>
                      <a:r>
                        <a:rPr lang="en-US" sz="2800" dirty="0" smtClean="0"/>
                        <a:t> and self-seeking exist, confusion and every evil thing are there.”  (James 3:14-16)</a:t>
                      </a:r>
                      <a:endParaRPr lang="en-US" sz="2800" dirty="0"/>
                    </a:p>
                  </a:txBody>
                  <a:tcPr>
                    <a:solidFill>
                      <a:srgbClr val="002060"/>
                    </a:solidFill>
                  </a:tcPr>
                </a:tc>
                <a:extLst>
                  <a:ext uri="{0D108BD9-81ED-4DB2-BD59-A6C34878D82A}">
                    <a16:rowId xmlns:a16="http://schemas.microsoft.com/office/drawing/2014/main" val="3418491456"/>
                  </a:ext>
                </a:extLst>
              </a:tr>
            </a:tbl>
          </a:graphicData>
        </a:graphic>
      </p:graphicFrame>
      <p:sp>
        <p:nvSpPr>
          <p:cNvPr id="3" name="TextBox 2"/>
          <p:cNvSpPr txBox="1"/>
          <p:nvPr/>
        </p:nvSpPr>
        <p:spPr>
          <a:xfrm>
            <a:off x="427513" y="3051958"/>
            <a:ext cx="5628904" cy="3668331"/>
          </a:xfrm>
          <a:prstGeom prst="rect">
            <a:avLst/>
          </a:prstGeom>
          <a:solidFill>
            <a:schemeClr val="bg1"/>
          </a:solidFill>
        </p:spPr>
        <p:txBody>
          <a:bodyPr wrap="square" rtlCol="0">
            <a:noAutofit/>
          </a:bodyPr>
          <a:lstStyle/>
          <a:p>
            <a:pPr marL="285750" indent="-285750">
              <a:buFont typeface="Arial" panose="020B0604020202020204" pitchFamily="34" charset="0"/>
              <a:buChar char="•"/>
            </a:pPr>
            <a:r>
              <a:rPr lang="en-US" sz="3200" dirty="0" smtClean="0">
                <a:solidFill>
                  <a:srgbClr val="002060"/>
                </a:solidFill>
              </a:rPr>
              <a:t>Bitter Envy</a:t>
            </a:r>
          </a:p>
        </p:txBody>
      </p:sp>
    </p:spTree>
    <p:extLst>
      <p:ext uri="{BB962C8B-B14F-4D97-AF65-F5344CB8AC3E}">
        <p14:creationId xmlns:p14="http://schemas.microsoft.com/office/powerpoint/2010/main" val="256972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320" y="99152"/>
            <a:ext cx="11810082" cy="1204657"/>
          </a:xfrm>
        </p:spPr>
        <p:txBody>
          <a:bodyPr>
            <a:normAutofit/>
          </a:bodyPr>
          <a:lstStyle/>
          <a:p>
            <a:pPr algn="ctr"/>
            <a:r>
              <a:rPr lang="en-US" sz="7200" dirty="0" smtClean="0"/>
              <a:t>Peace Among Christians</a:t>
            </a:r>
            <a:endParaRPr sz="7200" dirty="0"/>
          </a:p>
        </p:txBody>
      </p:sp>
      <p:sp>
        <p:nvSpPr>
          <p:cNvPr id="14" name="Content Placeholder 13"/>
          <p:cNvSpPr>
            <a:spLocks noGrp="1"/>
          </p:cNvSpPr>
          <p:nvPr>
            <p:ph idx="1"/>
          </p:nvPr>
        </p:nvSpPr>
        <p:spPr>
          <a:xfrm>
            <a:off x="286438" y="1839817"/>
            <a:ext cx="11732963" cy="4880472"/>
          </a:xfrm>
        </p:spPr>
        <p:txBody>
          <a:bodyPr>
            <a:normAutofit/>
          </a:bodyPr>
          <a:lstStyle/>
          <a:p>
            <a:pPr marL="0" indent="0" algn="ctr">
              <a:buNone/>
            </a:pPr>
            <a:r>
              <a:rPr lang="en-US" sz="3200" dirty="0" smtClean="0">
                <a:solidFill>
                  <a:srgbClr val="002060"/>
                </a:solidFill>
              </a:rPr>
              <a:t>Five Things That Cause Evil Confusion                                               In Relationships Among Christians.</a:t>
            </a:r>
          </a:p>
          <a:p>
            <a:endParaRPr sz="3200" dirty="0"/>
          </a:p>
        </p:txBody>
      </p:sp>
      <p:graphicFrame>
        <p:nvGraphicFramePr>
          <p:cNvPr id="2" name="Table 1"/>
          <p:cNvGraphicFramePr>
            <a:graphicFrameLocks noGrp="1"/>
          </p:cNvGraphicFramePr>
          <p:nvPr>
            <p:extLst>
              <p:ext uri="{D42A27DB-BD31-4B8C-83A1-F6EECF244321}">
                <p14:modId xmlns:p14="http://schemas.microsoft.com/office/powerpoint/2010/main" val="323418441"/>
              </p:ext>
            </p:extLst>
          </p:nvPr>
        </p:nvGraphicFramePr>
        <p:xfrm>
          <a:off x="286438" y="2926080"/>
          <a:ext cx="11732964" cy="3931920"/>
        </p:xfrm>
        <a:graphic>
          <a:graphicData uri="http://schemas.openxmlformats.org/drawingml/2006/table">
            <a:tbl>
              <a:tblPr firstRow="1" bandRow="1">
                <a:tableStyleId>{5C22544A-7EE6-4342-B048-85BDC9FD1C3A}</a:tableStyleId>
              </a:tblPr>
              <a:tblGrid>
                <a:gridCol w="5866482">
                  <a:extLst>
                    <a:ext uri="{9D8B030D-6E8A-4147-A177-3AD203B41FA5}">
                      <a16:colId xmlns:a16="http://schemas.microsoft.com/office/drawing/2014/main" val="3644607128"/>
                    </a:ext>
                  </a:extLst>
                </a:gridCol>
                <a:gridCol w="5866482">
                  <a:extLst>
                    <a:ext uri="{9D8B030D-6E8A-4147-A177-3AD203B41FA5}">
                      <a16:colId xmlns:a16="http://schemas.microsoft.com/office/drawing/2014/main" val="2301218640"/>
                    </a:ext>
                  </a:extLst>
                </a:gridCol>
              </a:tblGrid>
              <a:tr h="3742165">
                <a:tc>
                  <a:txBody>
                    <a:bodyPr/>
                    <a:lstStyle/>
                    <a:p>
                      <a:endParaRPr lang="en-US" dirty="0"/>
                    </a:p>
                  </a:txBody>
                  <a:tcPr>
                    <a:solidFill>
                      <a:srgbClr val="002060"/>
                    </a:solidFill>
                  </a:tcPr>
                </a:tc>
                <a:tc>
                  <a:txBody>
                    <a:bodyPr/>
                    <a:lstStyle/>
                    <a:p>
                      <a:r>
                        <a:rPr lang="en-US" sz="2800" dirty="0" smtClean="0"/>
                        <a:t>“But if you have bitter envy and </a:t>
                      </a:r>
                      <a:r>
                        <a:rPr lang="en-US" sz="2800" dirty="0" smtClean="0">
                          <a:solidFill>
                            <a:srgbClr val="FFFF00"/>
                          </a:solidFill>
                        </a:rPr>
                        <a:t>self-seeking </a:t>
                      </a:r>
                      <a:r>
                        <a:rPr lang="en-US" sz="2800" dirty="0" smtClean="0"/>
                        <a:t>in your hearts, do not boast and lie against the truth. This wisdom does not descend from above, but is earthly, sensual, demonic. For where envy and </a:t>
                      </a:r>
                      <a:r>
                        <a:rPr lang="en-US" sz="2800" dirty="0" smtClean="0">
                          <a:solidFill>
                            <a:srgbClr val="FFFF00"/>
                          </a:solidFill>
                        </a:rPr>
                        <a:t>self-seeking </a:t>
                      </a:r>
                      <a:r>
                        <a:rPr lang="en-US" sz="2800" dirty="0" smtClean="0"/>
                        <a:t>exist, confusion and every evil thing are there.”  (James 3:14-16)</a:t>
                      </a:r>
                      <a:endParaRPr lang="en-US" sz="2800" dirty="0"/>
                    </a:p>
                  </a:txBody>
                  <a:tcPr>
                    <a:solidFill>
                      <a:srgbClr val="002060"/>
                    </a:solidFill>
                  </a:tcPr>
                </a:tc>
                <a:extLst>
                  <a:ext uri="{0D108BD9-81ED-4DB2-BD59-A6C34878D82A}">
                    <a16:rowId xmlns:a16="http://schemas.microsoft.com/office/drawing/2014/main" val="3418491456"/>
                  </a:ext>
                </a:extLst>
              </a:tr>
            </a:tbl>
          </a:graphicData>
        </a:graphic>
      </p:graphicFrame>
      <p:sp>
        <p:nvSpPr>
          <p:cNvPr id="3" name="TextBox 2"/>
          <p:cNvSpPr txBox="1"/>
          <p:nvPr/>
        </p:nvSpPr>
        <p:spPr>
          <a:xfrm>
            <a:off x="427513" y="3051958"/>
            <a:ext cx="5628904" cy="3668331"/>
          </a:xfrm>
          <a:prstGeom prst="rect">
            <a:avLst/>
          </a:prstGeom>
          <a:solidFill>
            <a:schemeClr val="bg1"/>
          </a:solidFill>
        </p:spPr>
        <p:txBody>
          <a:bodyPr wrap="square" rtlCol="0">
            <a:noAutofit/>
          </a:bodyPr>
          <a:lstStyle/>
          <a:p>
            <a:pPr marL="285750" indent="-285750">
              <a:buFont typeface="Arial" panose="020B0604020202020204" pitchFamily="34" charset="0"/>
              <a:buChar char="•"/>
            </a:pPr>
            <a:r>
              <a:rPr lang="en-US" sz="3200" dirty="0" smtClean="0">
                <a:solidFill>
                  <a:srgbClr val="002060"/>
                </a:solidFill>
              </a:rPr>
              <a:t>Bitter Envy</a:t>
            </a:r>
          </a:p>
          <a:p>
            <a:pPr marL="285750" indent="-285750">
              <a:buFont typeface="Arial" panose="020B0604020202020204" pitchFamily="34" charset="0"/>
              <a:buChar char="•"/>
            </a:pPr>
            <a:r>
              <a:rPr lang="en-US" sz="3200" dirty="0" smtClean="0">
                <a:solidFill>
                  <a:srgbClr val="002060"/>
                </a:solidFill>
              </a:rPr>
              <a:t>Self Seeking</a:t>
            </a:r>
          </a:p>
        </p:txBody>
      </p:sp>
    </p:spTree>
    <p:extLst>
      <p:ext uri="{BB962C8B-B14F-4D97-AF65-F5344CB8AC3E}">
        <p14:creationId xmlns:p14="http://schemas.microsoft.com/office/powerpoint/2010/main" val="7944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320" y="99152"/>
            <a:ext cx="11810082" cy="1204657"/>
          </a:xfrm>
        </p:spPr>
        <p:txBody>
          <a:bodyPr>
            <a:normAutofit/>
          </a:bodyPr>
          <a:lstStyle/>
          <a:p>
            <a:pPr algn="ctr"/>
            <a:r>
              <a:rPr lang="en-US" sz="7200" dirty="0" smtClean="0"/>
              <a:t>Peace Among Christians</a:t>
            </a:r>
            <a:endParaRPr sz="7200" dirty="0"/>
          </a:p>
        </p:txBody>
      </p:sp>
      <p:sp>
        <p:nvSpPr>
          <p:cNvPr id="14" name="Content Placeholder 13"/>
          <p:cNvSpPr>
            <a:spLocks noGrp="1"/>
          </p:cNvSpPr>
          <p:nvPr>
            <p:ph idx="1"/>
          </p:nvPr>
        </p:nvSpPr>
        <p:spPr>
          <a:xfrm>
            <a:off x="286438" y="1839817"/>
            <a:ext cx="11732963" cy="4880472"/>
          </a:xfrm>
        </p:spPr>
        <p:txBody>
          <a:bodyPr>
            <a:normAutofit/>
          </a:bodyPr>
          <a:lstStyle/>
          <a:p>
            <a:pPr marL="0" indent="0" algn="ctr">
              <a:buNone/>
            </a:pPr>
            <a:r>
              <a:rPr lang="en-US" sz="3200" dirty="0" smtClean="0">
                <a:solidFill>
                  <a:srgbClr val="002060"/>
                </a:solidFill>
              </a:rPr>
              <a:t>Five Things That Cause Evil Confusion                                               In Relationships Among Christians.</a:t>
            </a:r>
          </a:p>
          <a:p>
            <a:endParaRPr sz="3200" dirty="0"/>
          </a:p>
        </p:txBody>
      </p:sp>
      <p:graphicFrame>
        <p:nvGraphicFramePr>
          <p:cNvPr id="2" name="Table 1"/>
          <p:cNvGraphicFramePr>
            <a:graphicFrameLocks noGrp="1"/>
          </p:cNvGraphicFramePr>
          <p:nvPr>
            <p:extLst>
              <p:ext uri="{D42A27DB-BD31-4B8C-83A1-F6EECF244321}">
                <p14:modId xmlns:p14="http://schemas.microsoft.com/office/powerpoint/2010/main" val="2494420808"/>
              </p:ext>
            </p:extLst>
          </p:nvPr>
        </p:nvGraphicFramePr>
        <p:xfrm>
          <a:off x="286438" y="2926080"/>
          <a:ext cx="11732964" cy="3931920"/>
        </p:xfrm>
        <a:graphic>
          <a:graphicData uri="http://schemas.openxmlformats.org/drawingml/2006/table">
            <a:tbl>
              <a:tblPr firstRow="1" bandRow="1">
                <a:tableStyleId>{5C22544A-7EE6-4342-B048-85BDC9FD1C3A}</a:tableStyleId>
              </a:tblPr>
              <a:tblGrid>
                <a:gridCol w="5866482">
                  <a:extLst>
                    <a:ext uri="{9D8B030D-6E8A-4147-A177-3AD203B41FA5}">
                      <a16:colId xmlns:a16="http://schemas.microsoft.com/office/drawing/2014/main" val="3644607128"/>
                    </a:ext>
                  </a:extLst>
                </a:gridCol>
                <a:gridCol w="5866482">
                  <a:extLst>
                    <a:ext uri="{9D8B030D-6E8A-4147-A177-3AD203B41FA5}">
                      <a16:colId xmlns:a16="http://schemas.microsoft.com/office/drawing/2014/main" val="2301218640"/>
                    </a:ext>
                  </a:extLst>
                </a:gridCol>
              </a:tblGrid>
              <a:tr h="3742165">
                <a:tc>
                  <a:txBody>
                    <a:bodyPr/>
                    <a:lstStyle/>
                    <a:p>
                      <a:endParaRPr lang="en-US" dirty="0"/>
                    </a:p>
                  </a:txBody>
                  <a:tcPr>
                    <a:solidFill>
                      <a:srgbClr val="002060"/>
                    </a:solidFill>
                  </a:tcPr>
                </a:tc>
                <a:tc>
                  <a:txBody>
                    <a:bodyPr/>
                    <a:lstStyle/>
                    <a:p>
                      <a:r>
                        <a:rPr lang="en-US" sz="2800" dirty="0" smtClean="0"/>
                        <a:t>“But if you have bitter envy and self-seeking in your hearts, </a:t>
                      </a:r>
                      <a:r>
                        <a:rPr lang="en-US" sz="2800" dirty="0" smtClean="0">
                          <a:solidFill>
                            <a:srgbClr val="FFFF00"/>
                          </a:solidFill>
                        </a:rPr>
                        <a:t>do not boast and lie against the truth</a:t>
                      </a:r>
                      <a:r>
                        <a:rPr lang="en-US" sz="2800" dirty="0" smtClean="0"/>
                        <a:t>. This wisdom does not descend from above, but is earthly, sensual, demonic. For where envy and self-seeking exist, confusion and every evil thing are there.”  (James 3:14-16)</a:t>
                      </a:r>
                      <a:endParaRPr lang="en-US" sz="2800" dirty="0"/>
                    </a:p>
                  </a:txBody>
                  <a:tcPr>
                    <a:solidFill>
                      <a:srgbClr val="002060"/>
                    </a:solidFill>
                  </a:tcPr>
                </a:tc>
                <a:extLst>
                  <a:ext uri="{0D108BD9-81ED-4DB2-BD59-A6C34878D82A}">
                    <a16:rowId xmlns:a16="http://schemas.microsoft.com/office/drawing/2014/main" val="3418491456"/>
                  </a:ext>
                </a:extLst>
              </a:tr>
            </a:tbl>
          </a:graphicData>
        </a:graphic>
      </p:graphicFrame>
      <p:sp>
        <p:nvSpPr>
          <p:cNvPr id="3" name="TextBox 2"/>
          <p:cNvSpPr txBox="1"/>
          <p:nvPr/>
        </p:nvSpPr>
        <p:spPr>
          <a:xfrm>
            <a:off x="427513" y="3051958"/>
            <a:ext cx="5628904" cy="3668331"/>
          </a:xfrm>
          <a:prstGeom prst="rect">
            <a:avLst/>
          </a:prstGeom>
          <a:solidFill>
            <a:schemeClr val="bg1"/>
          </a:solidFill>
        </p:spPr>
        <p:txBody>
          <a:bodyPr wrap="square" rtlCol="0">
            <a:noAutofit/>
          </a:bodyPr>
          <a:lstStyle/>
          <a:p>
            <a:pPr marL="285750" indent="-285750">
              <a:buFont typeface="Arial" panose="020B0604020202020204" pitchFamily="34" charset="0"/>
              <a:buChar char="•"/>
            </a:pPr>
            <a:r>
              <a:rPr lang="en-US" sz="3200" dirty="0" smtClean="0">
                <a:solidFill>
                  <a:srgbClr val="002060"/>
                </a:solidFill>
              </a:rPr>
              <a:t>Bitter Envy</a:t>
            </a:r>
          </a:p>
          <a:p>
            <a:pPr marL="285750" indent="-285750">
              <a:buFont typeface="Arial" panose="020B0604020202020204" pitchFamily="34" charset="0"/>
              <a:buChar char="•"/>
            </a:pPr>
            <a:r>
              <a:rPr lang="en-US" sz="3200" dirty="0" smtClean="0">
                <a:solidFill>
                  <a:srgbClr val="002060"/>
                </a:solidFill>
              </a:rPr>
              <a:t>Self Seeking</a:t>
            </a:r>
          </a:p>
          <a:p>
            <a:pPr marL="285750" indent="-285750">
              <a:buFont typeface="Arial" panose="020B0604020202020204" pitchFamily="34" charset="0"/>
              <a:buChar char="•"/>
            </a:pPr>
            <a:r>
              <a:rPr lang="en-US" sz="3200" dirty="0" smtClean="0">
                <a:solidFill>
                  <a:srgbClr val="002060"/>
                </a:solidFill>
              </a:rPr>
              <a:t>Boastful Pride</a:t>
            </a:r>
          </a:p>
        </p:txBody>
      </p:sp>
    </p:spTree>
    <p:extLst>
      <p:ext uri="{BB962C8B-B14F-4D97-AF65-F5344CB8AC3E}">
        <p14:creationId xmlns:p14="http://schemas.microsoft.com/office/powerpoint/2010/main" val="174620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9320" y="99152"/>
            <a:ext cx="11810082" cy="1204657"/>
          </a:xfrm>
        </p:spPr>
        <p:txBody>
          <a:bodyPr>
            <a:normAutofit/>
          </a:bodyPr>
          <a:lstStyle/>
          <a:p>
            <a:pPr algn="ctr"/>
            <a:r>
              <a:rPr lang="en-US" sz="7200" dirty="0" smtClean="0"/>
              <a:t>Peace Among Christians</a:t>
            </a:r>
            <a:endParaRPr sz="7200" dirty="0"/>
          </a:p>
        </p:txBody>
      </p:sp>
      <p:sp>
        <p:nvSpPr>
          <p:cNvPr id="14" name="Content Placeholder 13"/>
          <p:cNvSpPr>
            <a:spLocks noGrp="1"/>
          </p:cNvSpPr>
          <p:nvPr>
            <p:ph idx="1"/>
          </p:nvPr>
        </p:nvSpPr>
        <p:spPr>
          <a:xfrm>
            <a:off x="286438" y="1839817"/>
            <a:ext cx="11732963" cy="4880472"/>
          </a:xfrm>
        </p:spPr>
        <p:txBody>
          <a:bodyPr>
            <a:normAutofit/>
          </a:bodyPr>
          <a:lstStyle/>
          <a:p>
            <a:pPr marL="0" indent="0" algn="ctr">
              <a:buNone/>
            </a:pPr>
            <a:r>
              <a:rPr lang="en-US" sz="3200" dirty="0" smtClean="0">
                <a:solidFill>
                  <a:srgbClr val="002060"/>
                </a:solidFill>
              </a:rPr>
              <a:t>Five Things That Cause Evil Confusion                                               In Relationships Among Christians.</a:t>
            </a:r>
          </a:p>
          <a:p>
            <a:endParaRPr sz="3200" dirty="0"/>
          </a:p>
        </p:txBody>
      </p:sp>
      <p:graphicFrame>
        <p:nvGraphicFramePr>
          <p:cNvPr id="2" name="Table 1"/>
          <p:cNvGraphicFramePr>
            <a:graphicFrameLocks noGrp="1"/>
          </p:cNvGraphicFramePr>
          <p:nvPr>
            <p:extLst>
              <p:ext uri="{D42A27DB-BD31-4B8C-83A1-F6EECF244321}">
                <p14:modId xmlns:p14="http://schemas.microsoft.com/office/powerpoint/2010/main" val="1984238668"/>
              </p:ext>
            </p:extLst>
          </p:nvPr>
        </p:nvGraphicFramePr>
        <p:xfrm>
          <a:off x="286438" y="2926080"/>
          <a:ext cx="11732964" cy="3931920"/>
        </p:xfrm>
        <a:graphic>
          <a:graphicData uri="http://schemas.openxmlformats.org/drawingml/2006/table">
            <a:tbl>
              <a:tblPr firstRow="1" bandRow="1">
                <a:tableStyleId>{5C22544A-7EE6-4342-B048-85BDC9FD1C3A}</a:tableStyleId>
              </a:tblPr>
              <a:tblGrid>
                <a:gridCol w="5866482">
                  <a:extLst>
                    <a:ext uri="{9D8B030D-6E8A-4147-A177-3AD203B41FA5}">
                      <a16:colId xmlns:a16="http://schemas.microsoft.com/office/drawing/2014/main" val="3644607128"/>
                    </a:ext>
                  </a:extLst>
                </a:gridCol>
                <a:gridCol w="5866482">
                  <a:extLst>
                    <a:ext uri="{9D8B030D-6E8A-4147-A177-3AD203B41FA5}">
                      <a16:colId xmlns:a16="http://schemas.microsoft.com/office/drawing/2014/main" val="2301218640"/>
                    </a:ext>
                  </a:extLst>
                </a:gridCol>
              </a:tblGrid>
              <a:tr h="3931920">
                <a:tc>
                  <a:txBody>
                    <a:bodyPr/>
                    <a:lstStyle/>
                    <a:p>
                      <a:endParaRPr lang="en-US" dirty="0"/>
                    </a:p>
                  </a:txBody>
                  <a:tcPr>
                    <a:solidFill>
                      <a:srgbClr val="002060"/>
                    </a:solidFill>
                  </a:tcPr>
                </a:tc>
                <a:tc>
                  <a:txBody>
                    <a:bodyPr/>
                    <a:lstStyle/>
                    <a:p>
                      <a:r>
                        <a:rPr lang="en-US" sz="2800" dirty="0" smtClean="0"/>
                        <a:t>“But the wisdom that is from above is first pure, then peaceable, gentle, willing to yield, full of mercy and good fruits, </a:t>
                      </a:r>
                      <a:r>
                        <a:rPr lang="en-US" sz="2800" dirty="0" smtClean="0">
                          <a:solidFill>
                            <a:srgbClr val="FFFF00"/>
                          </a:solidFill>
                        </a:rPr>
                        <a:t>without partiality</a:t>
                      </a:r>
                      <a:r>
                        <a:rPr lang="en-US" sz="2800" dirty="0" smtClean="0"/>
                        <a:t> and without hypocrisy.” </a:t>
                      </a:r>
                    </a:p>
                    <a:p>
                      <a:r>
                        <a:rPr lang="en-US" sz="2800" dirty="0" smtClean="0"/>
                        <a:t>(James 3:17)</a:t>
                      </a:r>
                    </a:p>
                    <a:p>
                      <a:endParaRPr lang="en-US" sz="2800" dirty="0"/>
                    </a:p>
                  </a:txBody>
                  <a:tcPr>
                    <a:solidFill>
                      <a:srgbClr val="002060"/>
                    </a:solidFill>
                  </a:tcPr>
                </a:tc>
                <a:extLst>
                  <a:ext uri="{0D108BD9-81ED-4DB2-BD59-A6C34878D82A}">
                    <a16:rowId xmlns:a16="http://schemas.microsoft.com/office/drawing/2014/main" val="3418491456"/>
                  </a:ext>
                </a:extLst>
              </a:tr>
            </a:tbl>
          </a:graphicData>
        </a:graphic>
      </p:graphicFrame>
      <p:sp>
        <p:nvSpPr>
          <p:cNvPr id="3" name="TextBox 2"/>
          <p:cNvSpPr txBox="1"/>
          <p:nvPr/>
        </p:nvSpPr>
        <p:spPr>
          <a:xfrm>
            <a:off x="427513" y="3051958"/>
            <a:ext cx="5628904" cy="3668331"/>
          </a:xfrm>
          <a:prstGeom prst="rect">
            <a:avLst/>
          </a:prstGeom>
          <a:solidFill>
            <a:schemeClr val="bg1"/>
          </a:solidFill>
        </p:spPr>
        <p:txBody>
          <a:bodyPr wrap="square" rtlCol="0">
            <a:noAutofit/>
          </a:bodyPr>
          <a:lstStyle/>
          <a:p>
            <a:pPr marL="285750" indent="-285750">
              <a:buFont typeface="Arial" panose="020B0604020202020204" pitchFamily="34" charset="0"/>
              <a:buChar char="•"/>
            </a:pPr>
            <a:r>
              <a:rPr lang="en-US" sz="3200" dirty="0" smtClean="0">
                <a:solidFill>
                  <a:srgbClr val="002060"/>
                </a:solidFill>
              </a:rPr>
              <a:t>Bitter Envy</a:t>
            </a:r>
          </a:p>
          <a:p>
            <a:pPr marL="285750" indent="-285750">
              <a:buFont typeface="Arial" panose="020B0604020202020204" pitchFamily="34" charset="0"/>
              <a:buChar char="•"/>
            </a:pPr>
            <a:r>
              <a:rPr lang="en-US" sz="3200" dirty="0" smtClean="0">
                <a:solidFill>
                  <a:srgbClr val="002060"/>
                </a:solidFill>
              </a:rPr>
              <a:t>Self Seeking</a:t>
            </a:r>
          </a:p>
          <a:p>
            <a:pPr marL="285750" indent="-285750">
              <a:buFont typeface="Arial" panose="020B0604020202020204" pitchFamily="34" charset="0"/>
              <a:buChar char="•"/>
            </a:pPr>
            <a:r>
              <a:rPr lang="en-US" sz="3200" dirty="0" smtClean="0">
                <a:solidFill>
                  <a:srgbClr val="002060"/>
                </a:solidFill>
              </a:rPr>
              <a:t>Boastful Pride</a:t>
            </a:r>
          </a:p>
          <a:p>
            <a:pPr marL="285750" indent="-285750">
              <a:buFont typeface="Arial" panose="020B0604020202020204" pitchFamily="34" charset="0"/>
              <a:buChar char="•"/>
            </a:pPr>
            <a:r>
              <a:rPr lang="en-US" sz="3200" dirty="0" smtClean="0">
                <a:solidFill>
                  <a:srgbClr val="002060"/>
                </a:solidFill>
              </a:rPr>
              <a:t>Partiality</a:t>
            </a:r>
          </a:p>
          <a:p>
            <a:pPr marL="285750" indent="-285750">
              <a:buFont typeface="Arial" panose="020B0604020202020204" pitchFamily="34" charset="0"/>
              <a:buChar char="•"/>
            </a:pPr>
            <a:endParaRPr lang="en-US" sz="3200" dirty="0">
              <a:solidFill>
                <a:srgbClr val="002060"/>
              </a:solidFill>
            </a:endParaRPr>
          </a:p>
        </p:txBody>
      </p:sp>
    </p:spTree>
    <p:extLst>
      <p:ext uri="{BB962C8B-B14F-4D97-AF65-F5344CB8AC3E}">
        <p14:creationId xmlns:p14="http://schemas.microsoft.com/office/powerpoint/2010/main" val="205817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titched Border 16x9">
  <a:themeElements>
    <a:clrScheme name="Stitched Border">
      <a:dk1>
        <a:srgbClr val="000000"/>
      </a:dk1>
      <a:lt1>
        <a:srgbClr val="FFFFFF"/>
      </a:lt1>
      <a:dk2>
        <a:srgbClr val="115981"/>
      </a:dk2>
      <a:lt2>
        <a:srgbClr val="E4DAC9"/>
      </a:lt2>
      <a:accent1>
        <a:srgbClr val="115981"/>
      </a:accent1>
      <a:accent2>
        <a:srgbClr val="4D5E31"/>
      </a:accent2>
      <a:accent3>
        <a:srgbClr val="B96934"/>
      </a:accent3>
      <a:accent4>
        <a:srgbClr val="458192"/>
      </a:accent4>
      <a:accent5>
        <a:srgbClr val="8D1120"/>
      </a:accent5>
      <a:accent6>
        <a:srgbClr val="AF9F8B"/>
      </a:accent6>
      <a:hlink>
        <a:srgbClr val="B96934"/>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titched Border">
      <a:dk1>
        <a:srgbClr val="000000"/>
      </a:dk1>
      <a:lt1>
        <a:srgbClr val="FFFFFF"/>
      </a:lt1>
      <a:dk2>
        <a:srgbClr val="115981"/>
      </a:dk2>
      <a:lt2>
        <a:srgbClr val="E4DAC9"/>
      </a:lt2>
      <a:accent1>
        <a:srgbClr val="115981"/>
      </a:accent1>
      <a:accent2>
        <a:srgbClr val="4D5E31"/>
      </a:accent2>
      <a:accent3>
        <a:srgbClr val="B96934"/>
      </a:accent3>
      <a:accent4>
        <a:srgbClr val="458192"/>
      </a:accent4>
      <a:accent5>
        <a:srgbClr val="8D1120"/>
      </a:accent5>
      <a:accent6>
        <a:srgbClr val="AF9F8B"/>
      </a:accent6>
      <a:hlink>
        <a:srgbClr val="B96934"/>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titched Border">
      <a:dk1>
        <a:srgbClr val="000000"/>
      </a:dk1>
      <a:lt1>
        <a:srgbClr val="FFFFFF"/>
      </a:lt1>
      <a:dk2>
        <a:srgbClr val="115981"/>
      </a:dk2>
      <a:lt2>
        <a:srgbClr val="E4DAC9"/>
      </a:lt2>
      <a:accent1>
        <a:srgbClr val="115981"/>
      </a:accent1>
      <a:accent2>
        <a:srgbClr val="4D5E31"/>
      </a:accent2>
      <a:accent3>
        <a:srgbClr val="B96934"/>
      </a:accent3>
      <a:accent4>
        <a:srgbClr val="458192"/>
      </a:accent4>
      <a:accent5>
        <a:srgbClr val="8D1120"/>
      </a:accent5>
      <a:accent6>
        <a:srgbClr val="AF9F8B"/>
      </a:accent6>
      <a:hlink>
        <a:srgbClr val="B96934"/>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4DB5B3F-8133-4C47-A120-6F3ACAE5D1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Stitched denim borders presentation (widescreen)</Template>
  <TotalTime>0</TotalTime>
  <Words>1018</Words>
  <Application>Microsoft Office PowerPoint</Application>
  <PresentationFormat>Widescreen</PresentationFormat>
  <Paragraphs>100</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Wingdings</vt:lpstr>
      <vt:lpstr>Stitched Border 16x9</vt:lpstr>
      <vt:lpstr>Scripture Reading: Titus 3:1-3</vt:lpstr>
      <vt:lpstr>Peace Among Christians</vt:lpstr>
      <vt:lpstr>Peace Among Christians</vt:lpstr>
      <vt:lpstr>Peace Among Christians</vt:lpstr>
      <vt:lpstr>Peace Among Christians</vt:lpstr>
      <vt:lpstr>Peace Among Christians</vt:lpstr>
      <vt:lpstr>Peace Among Christians</vt:lpstr>
      <vt:lpstr>Peace Among Christians</vt:lpstr>
      <vt:lpstr>Peace Among Christians</vt:lpstr>
      <vt:lpstr>Peace Among Christians</vt:lpstr>
      <vt:lpstr>Peace Among Christians</vt:lpstr>
      <vt:lpstr>Peace Among Christians</vt:lpstr>
      <vt:lpstr>Peace Among Christians</vt:lpstr>
      <vt:lpstr>Peace Among Christians</vt:lpstr>
      <vt:lpstr>Peace Among Christians</vt:lpstr>
      <vt:lpstr>Peace Among Christians</vt:lpstr>
      <vt:lpstr>Peace Among Christians</vt:lpstr>
      <vt:lpstr>Peace Among Christians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2016-01-24T01:32:15Z</dcterms:created>
  <dcterms:modified xsi:type="dcterms:W3CDTF">2016-01-24T02:29:10Z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TC034313719991</vt:lpwstr>
  </property>
</Properties>
</file>