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6" r:id="rId3"/>
    <p:sldId id="267" r:id="rId4"/>
    <p:sldId id="257" r:id="rId5"/>
    <p:sldId id="259" r:id="rId6"/>
    <p:sldId id="261" r:id="rId7"/>
    <p:sldId id="262" r:id="rId8"/>
    <p:sldId id="271" r:id="rId9"/>
    <p:sldId id="260" r:id="rId10"/>
    <p:sldId id="263" r:id="rId11"/>
    <p:sldId id="269" r:id="rId12"/>
    <p:sldId id="264" r:id="rId13"/>
    <p:sldId id="268" r:id="rId14"/>
    <p:sldId id="270" r:id="rId15"/>
    <p:sldId id="266"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3" d="100"/>
          <a:sy n="83" d="100"/>
        </p:scale>
        <p:origin x="65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1/31/16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1/31/16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1/31/16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1/31/16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1/31/16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1/31/16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1/31/16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1/31/16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1/31/16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1/31/16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1/31/16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1/31/16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1/31/16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1/31/16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1/31/16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1/31/16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1/31/16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1/31/16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027" y="481554"/>
            <a:ext cx="10710437" cy="5845075"/>
          </a:xfrm>
        </p:spPr>
        <p:txBody>
          <a:bodyPr anchor="t">
            <a:noAutofit/>
          </a:bodyPr>
          <a:lstStyle/>
          <a:p>
            <a:pPr algn="ctr"/>
            <a:r>
              <a:rPr lang="en-US" sz="3400" b="1" dirty="0">
                <a:solidFill>
                  <a:srgbClr val="FFFF00"/>
                </a:solidFill>
              </a:rPr>
              <a:t>2 </a:t>
            </a:r>
            <a:r>
              <a:rPr lang="en-US" sz="3400" b="1">
                <a:solidFill>
                  <a:srgbClr val="FFFF00"/>
                </a:solidFill>
              </a:rPr>
              <a:t>Samuel </a:t>
            </a:r>
            <a:r>
              <a:rPr lang="en-US" sz="3400" b="1" smtClean="0">
                <a:solidFill>
                  <a:srgbClr val="FFFF00"/>
                </a:solidFill>
              </a:rPr>
              <a:t>21:15-17 (NASB)</a:t>
            </a:r>
            <a:endParaRPr lang="en-US" sz="3400" b="1" dirty="0">
              <a:solidFill>
                <a:srgbClr val="FFFF00"/>
              </a:solidFill>
            </a:endParaRPr>
          </a:p>
          <a:p>
            <a:pPr algn="l"/>
            <a:r>
              <a:rPr lang="en-US" sz="3400" i="1" dirty="0" smtClean="0">
                <a:solidFill>
                  <a:srgbClr val="FFFF00"/>
                </a:solidFill>
              </a:rPr>
              <a:t>"15 </a:t>
            </a:r>
            <a:r>
              <a:rPr lang="en-US" sz="3400" i="1" dirty="0">
                <a:solidFill>
                  <a:srgbClr val="FFFF00"/>
                </a:solidFill>
              </a:rPr>
              <a:t>Now when the Philistines were at war again with Israel, David went down and his servants with him; and as they fought against the Philistines, David became weary. 16 Then </a:t>
            </a:r>
            <a:r>
              <a:rPr lang="en-US" sz="3400" i="1" dirty="0" err="1">
                <a:solidFill>
                  <a:srgbClr val="FFFF00"/>
                </a:solidFill>
              </a:rPr>
              <a:t>Ishbi-benob</a:t>
            </a:r>
            <a:r>
              <a:rPr lang="en-US" sz="3400" i="1" dirty="0">
                <a:solidFill>
                  <a:srgbClr val="FFFF00"/>
                </a:solidFill>
              </a:rPr>
              <a:t>, who was among the descendants of the giant, the weight of whose spear was three hundred shekels of bronze in weight, was girded with a new sword, and he intended to kill David. 17 But </a:t>
            </a:r>
            <a:r>
              <a:rPr lang="en-US" sz="3400" i="1" dirty="0" err="1">
                <a:solidFill>
                  <a:srgbClr val="FFFF00"/>
                </a:solidFill>
              </a:rPr>
              <a:t>Abishai</a:t>
            </a:r>
            <a:r>
              <a:rPr lang="en-US" sz="3400" i="1" dirty="0">
                <a:solidFill>
                  <a:srgbClr val="FFFF00"/>
                </a:solidFill>
              </a:rPr>
              <a:t> the son of </a:t>
            </a:r>
            <a:r>
              <a:rPr lang="en-US" sz="3400" i="1" dirty="0" err="1">
                <a:solidFill>
                  <a:srgbClr val="FFFF00"/>
                </a:solidFill>
              </a:rPr>
              <a:t>Zeruiah</a:t>
            </a:r>
            <a:r>
              <a:rPr lang="en-US" sz="3400" i="1" dirty="0">
                <a:solidFill>
                  <a:srgbClr val="FFFF00"/>
                </a:solidFill>
              </a:rPr>
              <a:t> helped him, and struck the Philistine and killed him. Then the men of David swore to him, saying, “You shall not go out again with us to battle, so that you do not extinguish the lamp of Israel</a:t>
            </a:r>
            <a:r>
              <a:rPr lang="en-US" sz="3400" i="1" dirty="0" smtClean="0">
                <a:solidFill>
                  <a:srgbClr val="FFFF00"/>
                </a:solidFill>
              </a:rPr>
              <a:t>.”"</a:t>
            </a:r>
            <a:endParaRPr lang="en-US" sz="3400" i="1" dirty="0">
              <a:solidFill>
                <a:srgbClr val="FFFF00"/>
              </a:solidFill>
            </a:endParaRPr>
          </a:p>
        </p:txBody>
      </p:sp>
    </p:spTree>
    <p:extLst>
      <p:ext uri="{BB962C8B-B14F-4D97-AF65-F5344CB8AC3E}">
        <p14:creationId xmlns:p14="http://schemas.microsoft.com/office/powerpoint/2010/main" val="1436174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4" name="Content Placeholder 3"/>
          <p:cNvSpPr>
            <a:spLocks noGrp="1"/>
          </p:cNvSpPr>
          <p:nvPr>
            <p:ph sz="half" idx="2"/>
          </p:nvPr>
        </p:nvSpPr>
        <p:spPr>
          <a:xfrm>
            <a:off x="1840345" y="1784313"/>
            <a:ext cx="9829799" cy="4387887"/>
          </a:xfrm>
        </p:spPr>
        <p:txBody>
          <a:bodyPr>
            <a:normAutofit/>
          </a:bodyPr>
          <a:lstStyle/>
          <a:p>
            <a:r>
              <a:rPr lang="en-US" dirty="0">
                <a:solidFill>
                  <a:schemeClr val="tx1"/>
                </a:solidFill>
              </a:rPr>
              <a:t>We all have our giants to kill throughout life. </a:t>
            </a:r>
            <a:endParaRPr lang="en-US" dirty="0" smtClean="0">
              <a:solidFill>
                <a:schemeClr val="tx1"/>
              </a:solidFill>
            </a:endParaRPr>
          </a:p>
          <a:p>
            <a:pPr marL="0" indent="0">
              <a:buNone/>
            </a:pPr>
            <a:endParaRPr lang="en-US" sz="1000" dirty="0" smtClean="0">
              <a:solidFill>
                <a:schemeClr val="tx1"/>
              </a:solidFill>
            </a:endParaRPr>
          </a:p>
          <a:p>
            <a:r>
              <a:rPr lang="en-US" dirty="0" smtClean="0">
                <a:solidFill>
                  <a:schemeClr val="tx1"/>
                </a:solidFill>
              </a:rPr>
              <a:t>Maybe kill </a:t>
            </a:r>
            <a:r>
              <a:rPr lang="en-US" dirty="0">
                <a:solidFill>
                  <a:schemeClr val="tx1"/>
                </a:solidFill>
              </a:rPr>
              <a:t>the same one many times</a:t>
            </a:r>
            <a:r>
              <a:rPr lang="en-US" dirty="0" smtClean="0">
                <a:solidFill>
                  <a:schemeClr val="tx1"/>
                </a:solidFill>
              </a:rPr>
              <a:t>.</a:t>
            </a:r>
          </a:p>
          <a:p>
            <a:pPr marL="0" indent="0">
              <a:buNone/>
            </a:pPr>
            <a:endParaRPr lang="en-US" sz="1000" dirty="0">
              <a:solidFill>
                <a:schemeClr val="tx1"/>
              </a:solidFill>
            </a:endParaRPr>
          </a:p>
          <a:p>
            <a:r>
              <a:rPr lang="en-US" i="1" dirty="0" smtClean="0">
                <a:solidFill>
                  <a:srgbClr val="FFFF00"/>
                </a:solidFill>
              </a:rPr>
              <a:t>"Put </a:t>
            </a:r>
            <a:r>
              <a:rPr lang="en-US" i="1" dirty="0">
                <a:solidFill>
                  <a:srgbClr val="FFFF00"/>
                </a:solidFill>
              </a:rPr>
              <a:t>on the full armor of God, so that you will be able to stand firm against </a:t>
            </a:r>
            <a:r>
              <a:rPr lang="en-US" i="1" dirty="0" smtClean="0">
                <a:solidFill>
                  <a:srgbClr val="FFFF00"/>
                </a:solidFill>
              </a:rPr>
              <a:t>the schemes </a:t>
            </a:r>
            <a:r>
              <a:rPr lang="en-US" i="1" dirty="0">
                <a:solidFill>
                  <a:srgbClr val="FFFF00"/>
                </a:solidFill>
              </a:rPr>
              <a:t>of the devil."  </a:t>
            </a:r>
            <a:r>
              <a:rPr lang="en-US" dirty="0" smtClean="0">
                <a:solidFill>
                  <a:schemeClr val="tx1"/>
                </a:solidFill>
              </a:rPr>
              <a:t>(</a:t>
            </a:r>
            <a:r>
              <a:rPr lang="en-US" dirty="0">
                <a:solidFill>
                  <a:schemeClr val="tx1"/>
                </a:solidFill>
              </a:rPr>
              <a:t>Ephesians 6:11</a:t>
            </a:r>
            <a:r>
              <a:rPr lang="en-US" dirty="0" smtClean="0">
                <a:solidFill>
                  <a:schemeClr val="tx1"/>
                </a:solidFill>
              </a:rPr>
              <a:t>)</a:t>
            </a:r>
          </a:p>
          <a:p>
            <a:pPr marL="0" indent="0">
              <a:buNone/>
            </a:pPr>
            <a:endParaRPr lang="en-US" sz="1000" dirty="0">
              <a:solidFill>
                <a:schemeClr val="tx1"/>
              </a:solidFill>
            </a:endParaRPr>
          </a:p>
          <a:p>
            <a:r>
              <a:rPr lang="en-US" dirty="0" smtClean="0">
                <a:solidFill>
                  <a:schemeClr val="tx1"/>
                </a:solidFill>
              </a:rPr>
              <a:t>How </a:t>
            </a:r>
            <a:r>
              <a:rPr lang="en-US" dirty="0">
                <a:solidFill>
                  <a:schemeClr val="tx1"/>
                </a:solidFill>
              </a:rPr>
              <a:t>should knowing the persistence of Satan prepare you to defeat him</a:t>
            </a:r>
            <a:r>
              <a:rPr lang="en-US" dirty="0" smtClean="0">
                <a:solidFill>
                  <a:schemeClr val="tx1"/>
                </a:solidFill>
              </a:rPr>
              <a:t>?</a:t>
            </a:r>
          </a:p>
          <a:p>
            <a:endParaRPr lang="en-US" sz="1000" dirty="0" smtClean="0">
              <a:solidFill>
                <a:schemeClr val="tx1"/>
              </a:solidFill>
            </a:endParaRPr>
          </a:p>
          <a:p>
            <a:r>
              <a:rPr lang="en-US" dirty="0" smtClean="0">
                <a:solidFill>
                  <a:schemeClr val="tx1"/>
                </a:solidFill>
              </a:rPr>
              <a:t>Realize long battle, keep guard up, compassion for others</a:t>
            </a:r>
            <a:r>
              <a:rPr lang="is-IS" dirty="0" smtClean="0">
                <a:solidFill>
                  <a:schemeClr val="tx1"/>
                </a:solidFill>
              </a:rPr>
              <a:t>…</a:t>
            </a:r>
            <a:endParaRPr lang="en-US" dirty="0">
              <a:solidFill>
                <a:schemeClr val="tx1"/>
              </a:solidFill>
            </a:endParaRPr>
          </a:p>
          <a:p>
            <a:pPr marL="0" indent="0">
              <a:buNone/>
            </a:pPr>
            <a:endParaRPr lang="en-US" sz="1000" dirty="0">
              <a:solidFill>
                <a:schemeClr val="tx1"/>
              </a:solidFill>
            </a:endParaRPr>
          </a:p>
        </p:txBody>
      </p:sp>
      <p:sp>
        <p:nvSpPr>
          <p:cNvPr id="5" name="Title 1"/>
          <p:cNvSpPr>
            <a:spLocks noGrp="1"/>
          </p:cNvSpPr>
          <p:nvPr>
            <p:ph type="title"/>
          </p:nvPr>
        </p:nvSpPr>
        <p:spPr>
          <a:xfrm>
            <a:off x="1981200" y="383599"/>
            <a:ext cx="9091785" cy="1195775"/>
          </a:xfrm>
        </p:spPr>
        <p:txBody>
          <a:bodyPr>
            <a:noAutofit/>
          </a:bodyPr>
          <a:lstStyle/>
          <a:p>
            <a:r>
              <a:rPr lang="en-US" sz="3600" b="1" i="1" u="sng" dirty="0"/>
              <a:t>Satan Does Not Give Up After Just One </a:t>
            </a:r>
            <a:r>
              <a:rPr lang="en-US" sz="3600" b="1" i="1" u="sng" dirty="0" smtClean="0"/>
              <a:t>Defeat</a:t>
            </a:r>
            <a:endParaRPr lang="en-US" sz="3600" u="sng" dirty="0"/>
          </a:p>
        </p:txBody>
      </p:sp>
    </p:spTree>
    <p:extLst>
      <p:ext uri="{BB962C8B-B14F-4D97-AF65-F5344CB8AC3E}">
        <p14:creationId xmlns:p14="http://schemas.microsoft.com/office/powerpoint/2010/main" val="249522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6" name="TextBox 5"/>
          <p:cNvSpPr txBox="1"/>
          <p:nvPr/>
        </p:nvSpPr>
        <p:spPr>
          <a:xfrm>
            <a:off x="2163618" y="1125233"/>
            <a:ext cx="8934305" cy="3416320"/>
          </a:xfrm>
          <a:prstGeom prst="rect">
            <a:avLst/>
          </a:prstGeom>
          <a:noFill/>
        </p:spPr>
        <p:txBody>
          <a:bodyPr wrap="none" rtlCol="0">
            <a:spAutoFit/>
          </a:bodyPr>
          <a:lstStyle/>
          <a:p>
            <a:pPr marL="285750" indent="-285750">
              <a:buFont typeface="Arial" panose="020B0604020202020204" pitchFamily="34" charset="0"/>
              <a:buChar char="•"/>
            </a:pPr>
            <a:r>
              <a:rPr lang="en-US" sz="3600" dirty="0" smtClean="0"/>
              <a:t>Satan is Not </a:t>
            </a:r>
            <a:r>
              <a:rPr lang="en-US" sz="3600" dirty="0"/>
              <a:t>I</a:t>
            </a:r>
            <a:r>
              <a:rPr lang="en-US" sz="3600" dirty="0" smtClean="0"/>
              <a:t>mpressed with Our Reputation.</a:t>
            </a:r>
          </a:p>
          <a:p>
            <a:endParaRPr lang="en-US" sz="3600" dirty="0" smtClean="0"/>
          </a:p>
          <a:p>
            <a:pPr marL="285750" indent="-285750">
              <a:buFont typeface="Arial" panose="020B0604020202020204" pitchFamily="34" charset="0"/>
              <a:buChar char="•"/>
            </a:pPr>
            <a:r>
              <a:rPr lang="en-US" sz="3600" dirty="0" smtClean="0"/>
              <a:t>Satan Does Not Give Up After One Defeat! </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smtClean="0"/>
              <a:t>We All Need Help at Times.</a:t>
            </a:r>
          </a:p>
          <a:p>
            <a:pPr marL="285750" indent="-285750">
              <a:buFont typeface="Arial" panose="020B0604020202020204" pitchFamily="34" charset="0"/>
              <a:buChar char="•"/>
            </a:pPr>
            <a:endParaRPr lang="en-US" sz="3600" dirty="0"/>
          </a:p>
        </p:txBody>
      </p:sp>
    </p:spTree>
    <p:extLst>
      <p:ext uri="{BB962C8B-B14F-4D97-AF65-F5344CB8AC3E}">
        <p14:creationId xmlns:p14="http://schemas.microsoft.com/office/powerpoint/2010/main" val="105201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4" name="Content Placeholder 3"/>
          <p:cNvSpPr>
            <a:spLocks noGrp="1"/>
          </p:cNvSpPr>
          <p:nvPr>
            <p:ph sz="half" idx="2"/>
          </p:nvPr>
        </p:nvSpPr>
        <p:spPr>
          <a:xfrm>
            <a:off x="1981200" y="1579374"/>
            <a:ext cx="9829799" cy="3683047"/>
          </a:xfrm>
        </p:spPr>
        <p:txBody>
          <a:bodyPr>
            <a:noAutofit/>
          </a:bodyPr>
          <a:lstStyle/>
          <a:p>
            <a:r>
              <a:rPr lang="en-US" dirty="0" smtClean="0">
                <a:solidFill>
                  <a:srgbClr val="FFFF00"/>
                </a:solidFill>
              </a:rPr>
              <a:t>“</a:t>
            </a:r>
            <a:r>
              <a:rPr lang="en-US" i="1" dirty="0" smtClean="0">
                <a:solidFill>
                  <a:srgbClr val="FFFF00"/>
                </a:solidFill>
              </a:rPr>
              <a:t>But </a:t>
            </a:r>
            <a:r>
              <a:rPr lang="en-US" i="1" dirty="0" err="1">
                <a:solidFill>
                  <a:srgbClr val="FFFF00"/>
                </a:solidFill>
              </a:rPr>
              <a:t>Abishai</a:t>
            </a:r>
            <a:r>
              <a:rPr lang="en-US" i="1" dirty="0">
                <a:solidFill>
                  <a:srgbClr val="FFFF00"/>
                </a:solidFill>
              </a:rPr>
              <a:t> the son of </a:t>
            </a:r>
            <a:r>
              <a:rPr lang="en-US" i="1" dirty="0" err="1">
                <a:solidFill>
                  <a:srgbClr val="FFFF00"/>
                </a:solidFill>
              </a:rPr>
              <a:t>Zeruiah</a:t>
            </a:r>
            <a:r>
              <a:rPr lang="en-US" i="1" dirty="0">
                <a:solidFill>
                  <a:srgbClr val="FFFF00"/>
                </a:solidFill>
              </a:rPr>
              <a:t> helped him, and struck the Philistine and killed him</a:t>
            </a:r>
            <a:r>
              <a:rPr lang="en-US" i="1" dirty="0" smtClean="0">
                <a:solidFill>
                  <a:srgbClr val="FFFF00"/>
                </a:solidFill>
              </a:rPr>
              <a:t>.” </a:t>
            </a:r>
            <a:r>
              <a:rPr lang="en-US" i="1" dirty="0" smtClean="0">
                <a:solidFill>
                  <a:schemeClr val="tx1"/>
                </a:solidFill>
              </a:rPr>
              <a:t>(</a:t>
            </a:r>
            <a:r>
              <a:rPr lang="en-US" dirty="0" smtClean="0">
                <a:solidFill>
                  <a:schemeClr val="tx1"/>
                </a:solidFill>
              </a:rPr>
              <a:t>2 </a:t>
            </a:r>
            <a:r>
              <a:rPr lang="en-US" dirty="0">
                <a:solidFill>
                  <a:schemeClr val="tx1"/>
                </a:solidFill>
              </a:rPr>
              <a:t>Samuel </a:t>
            </a:r>
            <a:r>
              <a:rPr lang="en-US" dirty="0" smtClean="0">
                <a:solidFill>
                  <a:schemeClr val="tx1"/>
                </a:solidFill>
              </a:rPr>
              <a:t>21:17)</a:t>
            </a:r>
          </a:p>
          <a:p>
            <a:pPr marL="0" indent="0">
              <a:buNone/>
            </a:pPr>
            <a:endParaRPr lang="en-US" sz="1000" dirty="0">
              <a:solidFill>
                <a:schemeClr val="tx1"/>
              </a:solidFill>
            </a:endParaRPr>
          </a:p>
          <a:p>
            <a:r>
              <a:rPr lang="en-US" dirty="0" smtClean="0"/>
              <a:t>David </a:t>
            </a:r>
            <a:r>
              <a:rPr lang="en-US" dirty="0"/>
              <a:t>was fortunate to have a friend there to help him.</a:t>
            </a:r>
          </a:p>
          <a:p>
            <a:pPr marL="0" indent="0">
              <a:buNone/>
            </a:pPr>
            <a:endParaRPr lang="en-US" dirty="0" smtClean="0">
              <a:solidFill>
                <a:schemeClr val="tx1"/>
              </a:solidFill>
            </a:endParaRPr>
          </a:p>
          <a:p>
            <a:r>
              <a:rPr lang="en-US" dirty="0" smtClean="0">
                <a:solidFill>
                  <a:schemeClr val="tx1"/>
                </a:solidFill>
              </a:rPr>
              <a:t>None </a:t>
            </a:r>
            <a:r>
              <a:rPr lang="en-US" dirty="0">
                <a:solidFill>
                  <a:schemeClr val="tx1"/>
                </a:solidFill>
              </a:rPr>
              <a:t>of us are self sufficient</a:t>
            </a:r>
            <a:r>
              <a:rPr lang="en-US" dirty="0" smtClean="0">
                <a:solidFill>
                  <a:schemeClr val="tx1"/>
                </a:solidFill>
              </a:rPr>
              <a:t>. We need one another</a:t>
            </a:r>
            <a:r>
              <a:rPr lang="is-IS" dirty="0" smtClean="0">
                <a:solidFill>
                  <a:schemeClr val="tx1"/>
                </a:solidFill>
              </a:rPr>
              <a:t>…</a:t>
            </a:r>
            <a:r>
              <a:rPr lang="en-US" dirty="0" smtClean="0">
                <a:solidFill>
                  <a:schemeClr val="tx1"/>
                </a:solidFill>
              </a:rPr>
              <a:t> </a:t>
            </a:r>
            <a:endParaRPr lang="en-US" dirty="0">
              <a:solidFill>
                <a:schemeClr val="tx1"/>
              </a:solidFill>
            </a:endParaRPr>
          </a:p>
          <a:p>
            <a:pPr marL="0" indent="0">
              <a:buNone/>
            </a:pPr>
            <a:endParaRPr lang="en-US" sz="2600" dirty="0">
              <a:solidFill>
                <a:schemeClr val="tx1"/>
              </a:solidFill>
            </a:endParaRPr>
          </a:p>
          <a:p>
            <a:r>
              <a:rPr lang="en-US" dirty="0">
                <a:solidFill>
                  <a:schemeClr val="tx1"/>
                </a:solidFill>
              </a:rPr>
              <a:t>T</a:t>
            </a:r>
            <a:r>
              <a:rPr lang="en-US" dirty="0" smtClean="0">
                <a:solidFill>
                  <a:schemeClr val="tx1"/>
                </a:solidFill>
              </a:rPr>
              <a:t>his </a:t>
            </a:r>
            <a:r>
              <a:rPr lang="en-US" dirty="0">
                <a:solidFill>
                  <a:schemeClr val="tx1"/>
                </a:solidFill>
              </a:rPr>
              <a:t>is one reason </a:t>
            </a:r>
            <a:r>
              <a:rPr lang="en-US" dirty="0" smtClean="0">
                <a:solidFill>
                  <a:schemeClr val="tx1"/>
                </a:solidFill>
              </a:rPr>
              <a:t>God has put us together as a spiritual family. </a:t>
            </a:r>
            <a:endParaRPr lang="en-US" dirty="0">
              <a:solidFill>
                <a:schemeClr val="tx1"/>
              </a:solidFill>
            </a:endParaRPr>
          </a:p>
        </p:txBody>
      </p:sp>
      <p:sp>
        <p:nvSpPr>
          <p:cNvPr id="5" name="Title 1"/>
          <p:cNvSpPr>
            <a:spLocks noGrp="1"/>
          </p:cNvSpPr>
          <p:nvPr>
            <p:ph type="title"/>
          </p:nvPr>
        </p:nvSpPr>
        <p:spPr>
          <a:xfrm>
            <a:off x="1981200" y="383599"/>
            <a:ext cx="9091785" cy="1195775"/>
          </a:xfrm>
        </p:spPr>
        <p:txBody>
          <a:bodyPr>
            <a:noAutofit/>
          </a:bodyPr>
          <a:lstStyle/>
          <a:p>
            <a:r>
              <a:rPr lang="en-US" sz="3600" b="1" i="1" u="sng" dirty="0"/>
              <a:t>We All Need Help At Times</a:t>
            </a:r>
            <a:endParaRPr lang="en-US" sz="3600" u="sng" dirty="0"/>
          </a:p>
        </p:txBody>
      </p:sp>
    </p:spTree>
    <p:extLst>
      <p:ext uri="{BB962C8B-B14F-4D97-AF65-F5344CB8AC3E}">
        <p14:creationId xmlns:p14="http://schemas.microsoft.com/office/powerpoint/2010/main" val="89896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4" name="Content Placeholder 3"/>
          <p:cNvSpPr>
            <a:spLocks noGrp="1"/>
          </p:cNvSpPr>
          <p:nvPr>
            <p:ph sz="half" idx="2"/>
          </p:nvPr>
        </p:nvSpPr>
        <p:spPr>
          <a:xfrm>
            <a:off x="1981200" y="1579374"/>
            <a:ext cx="9829799" cy="4897625"/>
          </a:xfrm>
        </p:spPr>
        <p:txBody>
          <a:bodyPr>
            <a:noAutofit/>
          </a:bodyPr>
          <a:lstStyle/>
          <a:p>
            <a:pPr marL="0" lvl="1" indent="0">
              <a:spcBef>
                <a:spcPts val="1000"/>
              </a:spcBef>
              <a:buNone/>
            </a:pPr>
            <a:r>
              <a:rPr lang="en-US" sz="2800" i="1" dirty="0">
                <a:solidFill>
                  <a:srgbClr val="FFFF00"/>
                </a:solidFill>
              </a:rPr>
              <a:t>"24.  and let us consider how to stimulate one another to love and good deeds,  25.  not forsaking our own assembling together, as is the habit of some, but encouraging one another; and all the more as you see the day drawing near.."  </a:t>
            </a:r>
            <a:r>
              <a:rPr lang="en-US" sz="2800" dirty="0">
                <a:solidFill>
                  <a:schemeClr val="tx1"/>
                </a:solidFill>
              </a:rPr>
              <a:t>(Hebrews 10:24-25)</a:t>
            </a:r>
            <a:endParaRPr lang="en-US" dirty="0">
              <a:solidFill>
                <a:schemeClr val="tx1"/>
              </a:solidFill>
            </a:endParaRPr>
          </a:p>
          <a:p>
            <a:pPr marL="0" indent="0">
              <a:buNone/>
            </a:pPr>
            <a:endParaRPr lang="en-US" sz="1200" i="1" dirty="0" smtClean="0">
              <a:solidFill>
                <a:srgbClr val="FFFF00"/>
              </a:solidFill>
            </a:endParaRPr>
          </a:p>
          <a:p>
            <a:pPr marL="0" indent="0">
              <a:buNone/>
            </a:pPr>
            <a:r>
              <a:rPr lang="en-US" i="1" dirty="0" smtClean="0">
                <a:solidFill>
                  <a:srgbClr val="FFFF00"/>
                </a:solidFill>
              </a:rPr>
              <a:t>"Bear </a:t>
            </a:r>
            <a:r>
              <a:rPr lang="en-US" i="1" dirty="0">
                <a:solidFill>
                  <a:srgbClr val="FFFF00"/>
                </a:solidFill>
              </a:rPr>
              <a:t>one another's burdens, and thereby fulfill the law of Christ</a:t>
            </a:r>
            <a:r>
              <a:rPr lang="en-US" i="1" dirty="0" smtClean="0">
                <a:solidFill>
                  <a:srgbClr val="FFFF00"/>
                </a:solidFill>
              </a:rPr>
              <a:t>.“</a:t>
            </a:r>
            <a:r>
              <a:rPr lang="en-US" i="1" dirty="0" smtClean="0">
                <a:solidFill>
                  <a:schemeClr val="tx1"/>
                </a:solidFill>
              </a:rPr>
              <a:t> </a:t>
            </a:r>
            <a:r>
              <a:rPr lang="en-US" dirty="0" smtClean="0">
                <a:solidFill>
                  <a:schemeClr val="tx1"/>
                </a:solidFill>
              </a:rPr>
              <a:t>(</a:t>
            </a:r>
            <a:r>
              <a:rPr lang="en-US" dirty="0" err="1" smtClean="0">
                <a:solidFill>
                  <a:schemeClr val="tx1"/>
                </a:solidFill>
              </a:rPr>
              <a:t>Galatiatns</a:t>
            </a:r>
            <a:r>
              <a:rPr lang="en-US" dirty="0" smtClean="0">
                <a:solidFill>
                  <a:schemeClr val="tx1"/>
                </a:solidFill>
              </a:rPr>
              <a:t> </a:t>
            </a:r>
            <a:r>
              <a:rPr lang="en-US" dirty="0">
                <a:solidFill>
                  <a:schemeClr val="tx1"/>
                </a:solidFill>
              </a:rPr>
              <a:t>6:2</a:t>
            </a:r>
            <a:r>
              <a:rPr lang="en-US" dirty="0" smtClean="0">
                <a:solidFill>
                  <a:schemeClr val="tx1"/>
                </a:solidFill>
              </a:rPr>
              <a:t>)</a:t>
            </a:r>
          </a:p>
          <a:p>
            <a:pPr marL="0" indent="0">
              <a:buNone/>
            </a:pPr>
            <a:endParaRPr lang="en-US" sz="1200" dirty="0" smtClean="0">
              <a:solidFill>
                <a:schemeClr val="tx1"/>
              </a:solidFill>
            </a:endParaRPr>
          </a:p>
          <a:p>
            <a:pPr marL="0" indent="0">
              <a:buNone/>
            </a:pPr>
            <a:r>
              <a:rPr lang="en-US" i="1" dirty="0" smtClean="0">
                <a:solidFill>
                  <a:srgbClr val="FFFF00"/>
                </a:solidFill>
              </a:rPr>
              <a:t>" </a:t>
            </a:r>
            <a:r>
              <a:rPr lang="en-US" i="1" dirty="0">
                <a:solidFill>
                  <a:srgbClr val="FFFF00"/>
                </a:solidFill>
              </a:rPr>
              <a:t>Therefore, confess your sins to one another, and pray for one another so </a:t>
            </a:r>
            <a:r>
              <a:rPr lang="en-US" i="1" dirty="0" smtClean="0">
                <a:solidFill>
                  <a:srgbClr val="FFFF00"/>
                </a:solidFill>
              </a:rPr>
              <a:t>that you </a:t>
            </a:r>
            <a:r>
              <a:rPr lang="en-US" i="1" dirty="0">
                <a:solidFill>
                  <a:srgbClr val="FFFF00"/>
                </a:solidFill>
              </a:rPr>
              <a:t>may be healed. The effective prayer of a righteous man can accomplish much." </a:t>
            </a:r>
            <a:r>
              <a:rPr lang="en-US" dirty="0">
                <a:solidFill>
                  <a:schemeClr val="tx1"/>
                </a:solidFill>
              </a:rPr>
              <a:t>(Galatians 6:2)</a:t>
            </a:r>
          </a:p>
        </p:txBody>
      </p:sp>
      <p:sp>
        <p:nvSpPr>
          <p:cNvPr id="5" name="Title 1"/>
          <p:cNvSpPr>
            <a:spLocks noGrp="1"/>
          </p:cNvSpPr>
          <p:nvPr>
            <p:ph type="title"/>
          </p:nvPr>
        </p:nvSpPr>
        <p:spPr>
          <a:xfrm>
            <a:off x="1981200" y="383599"/>
            <a:ext cx="9091785" cy="1195775"/>
          </a:xfrm>
        </p:spPr>
        <p:txBody>
          <a:bodyPr>
            <a:noAutofit/>
          </a:bodyPr>
          <a:lstStyle/>
          <a:p>
            <a:r>
              <a:rPr lang="en-US" sz="3600" b="1" i="1" u="sng" dirty="0"/>
              <a:t>We All Need Help At Times</a:t>
            </a:r>
            <a:endParaRPr lang="en-US" sz="3600" u="sng" dirty="0"/>
          </a:p>
        </p:txBody>
      </p:sp>
    </p:spTree>
    <p:extLst>
      <p:ext uri="{BB962C8B-B14F-4D97-AF65-F5344CB8AC3E}">
        <p14:creationId xmlns:p14="http://schemas.microsoft.com/office/powerpoint/2010/main" val="24910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6" name="TextBox 5"/>
          <p:cNvSpPr txBox="1"/>
          <p:nvPr/>
        </p:nvSpPr>
        <p:spPr>
          <a:xfrm>
            <a:off x="2163618" y="1125233"/>
            <a:ext cx="8934049" cy="4524315"/>
          </a:xfrm>
          <a:prstGeom prst="rect">
            <a:avLst/>
          </a:prstGeom>
          <a:noFill/>
        </p:spPr>
        <p:txBody>
          <a:bodyPr wrap="none" rtlCol="0">
            <a:spAutoFit/>
          </a:bodyPr>
          <a:lstStyle/>
          <a:p>
            <a:pPr marL="285750" indent="-285750">
              <a:buFont typeface="Arial" panose="020B0604020202020204" pitchFamily="34" charset="0"/>
              <a:buChar char="•"/>
            </a:pPr>
            <a:r>
              <a:rPr lang="en-US" sz="3600" dirty="0" smtClean="0"/>
              <a:t>Satan is Not </a:t>
            </a:r>
            <a:r>
              <a:rPr lang="en-US" sz="3600" dirty="0"/>
              <a:t>I</a:t>
            </a:r>
            <a:r>
              <a:rPr lang="en-US" sz="3600" dirty="0" smtClean="0"/>
              <a:t>mpressed with Our Reputation.</a:t>
            </a:r>
          </a:p>
          <a:p>
            <a:endParaRPr lang="en-US" sz="3600" dirty="0" smtClean="0"/>
          </a:p>
          <a:p>
            <a:pPr marL="285750" indent="-285750">
              <a:buFont typeface="Arial" panose="020B0604020202020204" pitchFamily="34" charset="0"/>
              <a:buChar char="•"/>
            </a:pPr>
            <a:r>
              <a:rPr lang="en-US" sz="3600" dirty="0" smtClean="0"/>
              <a:t>Satan Does Not Give Up After One Defeat! </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smtClean="0"/>
              <a:t>We All Need Help at Times.</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smtClean="0"/>
              <a:t>Our Roles of Service Sometimes Change. </a:t>
            </a:r>
          </a:p>
          <a:p>
            <a:pPr marL="285750" indent="-285750">
              <a:buFont typeface="Arial" panose="020B0604020202020204" pitchFamily="34" charset="0"/>
              <a:buChar char="•"/>
            </a:pPr>
            <a:endParaRPr lang="en-US" sz="3600" dirty="0"/>
          </a:p>
        </p:txBody>
      </p:sp>
    </p:spTree>
    <p:extLst>
      <p:ext uri="{BB962C8B-B14F-4D97-AF65-F5344CB8AC3E}">
        <p14:creationId xmlns:p14="http://schemas.microsoft.com/office/powerpoint/2010/main" val="66837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4" name="Content Placeholder 3"/>
          <p:cNvSpPr>
            <a:spLocks noGrp="1"/>
          </p:cNvSpPr>
          <p:nvPr>
            <p:ph sz="half" idx="2"/>
          </p:nvPr>
        </p:nvSpPr>
        <p:spPr>
          <a:xfrm>
            <a:off x="1810326" y="1471978"/>
            <a:ext cx="9829799" cy="5157422"/>
          </a:xfrm>
        </p:spPr>
        <p:txBody>
          <a:bodyPr>
            <a:noAutofit/>
          </a:bodyPr>
          <a:lstStyle/>
          <a:p>
            <a:r>
              <a:rPr lang="en-US" sz="2500" dirty="0">
                <a:solidFill>
                  <a:schemeClr val="tx1"/>
                </a:solidFill>
              </a:rPr>
              <a:t>David was no longer the great warrior that he once was.</a:t>
            </a:r>
          </a:p>
          <a:p>
            <a:r>
              <a:rPr lang="en-US" sz="2500" dirty="0" smtClean="0">
                <a:solidFill>
                  <a:schemeClr val="tx1"/>
                </a:solidFill>
              </a:rPr>
              <a:t>But… </a:t>
            </a:r>
            <a:r>
              <a:rPr lang="en-US" sz="2500" dirty="0">
                <a:solidFill>
                  <a:schemeClr val="tx1"/>
                </a:solidFill>
              </a:rPr>
              <a:t>David still was a tremendous value to Israel.</a:t>
            </a:r>
          </a:p>
          <a:p>
            <a:r>
              <a:rPr lang="en-US" sz="2500" i="1" dirty="0" smtClean="0">
                <a:solidFill>
                  <a:srgbClr val="FFFF00"/>
                </a:solidFill>
              </a:rPr>
              <a:t>" </a:t>
            </a:r>
            <a:r>
              <a:rPr lang="en-US" sz="2500" i="1" dirty="0">
                <a:solidFill>
                  <a:srgbClr val="FFFF00"/>
                </a:solidFill>
              </a:rPr>
              <a:t>14. For the body is not one member, but many.  15.  If the foot says, "Because I </a:t>
            </a:r>
            <a:r>
              <a:rPr lang="en-US" sz="2500" i="1" dirty="0" smtClean="0">
                <a:solidFill>
                  <a:srgbClr val="FFFF00"/>
                </a:solidFill>
              </a:rPr>
              <a:t>am </a:t>
            </a:r>
            <a:r>
              <a:rPr lang="en-US" sz="2500" i="1" dirty="0">
                <a:solidFill>
                  <a:srgbClr val="FFFF00"/>
                </a:solidFill>
              </a:rPr>
              <a:t>not a hand, I am not a part of the body," it is not for this reason any the less a part of the body.  16.  And if the ear says, "Because I am not an eye, I am not a part of the body," it is not for this reason any the less a part of the body.  17.  If the whole body were an eye, where would the hearing be? If the whole were hearing, where would the sense of smell be?  18.  But now God has placed the members, each one of them, in the body, just as He desired.”</a:t>
            </a:r>
            <a:r>
              <a:rPr lang="en-US" sz="2500" dirty="0">
                <a:solidFill>
                  <a:schemeClr val="tx1"/>
                </a:solidFill>
              </a:rPr>
              <a:t>  (1 Corinthians 12:14-18)  </a:t>
            </a:r>
          </a:p>
          <a:p>
            <a:r>
              <a:rPr lang="en-US" sz="2500" dirty="0" smtClean="0">
                <a:solidFill>
                  <a:schemeClr val="tx1"/>
                </a:solidFill>
              </a:rPr>
              <a:t>How </a:t>
            </a:r>
            <a:r>
              <a:rPr lang="en-US" sz="2500" dirty="0">
                <a:solidFill>
                  <a:schemeClr val="tx1"/>
                </a:solidFill>
              </a:rPr>
              <a:t>do our roles of service </a:t>
            </a:r>
            <a:r>
              <a:rPr lang="en-US" sz="2500" dirty="0" smtClean="0">
                <a:solidFill>
                  <a:schemeClr val="tx1"/>
                </a:solidFill>
              </a:rPr>
              <a:t>change? </a:t>
            </a:r>
            <a:endParaRPr lang="en-US" sz="2500" dirty="0">
              <a:solidFill>
                <a:schemeClr val="tx1"/>
              </a:solidFill>
            </a:endParaRPr>
          </a:p>
          <a:p>
            <a:r>
              <a:rPr lang="en-US" sz="2500" dirty="0" smtClean="0">
                <a:solidFill>
                  <a:schemeClr val="tx1"/>
                </a:solidFill>
              </a:rPr>
              <a:t>How </a:t>
            </a:r>
            <a:r>
              <a:rPr lang="en-US" sz="2500" dirty="0">
                <a:solidFill>
                  <a:schemeClr val="tx1"/>
                </a:solidFill>
              </a:rPr>
              <a:t>can we encourage and support one another to fulfill our PROPER and </a:t>
            </a:r>
            <a:r>
              <a:rPr lang="en-US" sz="2500" dirty="0" smtClean="0">
                <a:solidFill>
                  <a:schemeClr val="tx1"/>
                </a:solidFill>
              </a:rPr>
              <a:t>CURRENT </a:t>
            </a:r>
            <a:r>
              <a:rPr lang="en-US" sz="2500" dirty="0">
                <a:solidFill>
                  <a:schemeClr val="tx1"/>
                </a:solidFill>
              </a:rPr>
              <a:t>role in service to God? 	</a:t>
            </a:r>
          </a:p>
        </p:txBody>
      </p:sp>
      <p:sp>
        <p:nvSpPr>
          <p:cNvPr id="5" name="Title 1"/>
          <p:cNvSpPr>
            <a:spLocks noGrp="1"/>
          </p:cNvSpPr>
          <p:nvPr>
            <p:ph type="title"/>
          </p:nvPr>
        </p:nvSpPr>
        <p:spPr>
          <a:xfrm>
            <a:off x="1981200" y="383599"/>
            <a:ext cx="9091785" cy="1195775"/>
          </a:xfrm>
        </p:spPr>
        <p:txBody>
          <a:bodyPr>
            <a:noAutofit/>
          </a:bodyPr>
          <a:lstStyle/>
          <a:p>
            <a:r>
              <a:rPr lang="en-US" sz="3600" b="1" i="1" u="sng" dirty="0"/>
              <a:t>Our Roles Of Service Sometimes Change</a:t>
            </a:r>
            <a:endParaRPr lang="en-US" sz="3600" u="sng" dirty="0"/>
          </a:p>
        </p:txBody>
      </p:sp>
    </p:spTree>
    <p:extLst>
      <p:ext uri="{BB962C8B-B14F-4D97-AF65-F5344CB8AC3E}">
        <p14:creationId xmlns:p14="http://schemas.microsoft.com/office/powerpoint/2010/main" val="130121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6" name="TextBox 5"/>
          <p:cNvSpPr txBox="1"/>
          <p:nvPr/>
        </p:nvSpPr>
        <p:spPr>
          <a:xfrm>
            <a:off x="2163618" y="1125233"/>
            <a:ext cx="8934049" cy="4524315"/>
          </a:xfrm>
          <a:prstGeom prst="rect">
            <a:avLst/>
          </a:prstGeom>
          <a:noFill/>
        </p:spPr>
        <p:txBody>
          <a:bodyPr wrap="none" rtlCol="0">
            <a:spAutoFit/>
          </a:bodyPr>
          <a:lstStyle/>
          <a:p>
            <a:pPr marL="285750" indent="-285750">
              <a:buFont typeface="Arial" panose="020B0604020202020204" pitchFamily="34" charset="0"/>
              <a:buChar char="•"/>
            </a:pPr>
            <a:r>
              <a:rPr lang="en-US" sz="3600" dirty="0" smtClean="0"/>
              <a:t>Satan is Not </a:t>
            </a:r>
            <a:r>
              <a:rPr lang="en-US" sz="3600" dirty="0"/>
              <a:t>I</a:t>
            </a:r>
            <a:r>
              <a:rPr lang="en-US" sz="3600" dirty="0" smtClean="0"/>
              <a:t>mpressed with Our Reputation.</a:t>
            </a:r>
          </a:p>
          <a:p>
            <a:endParaRPr lang="en-US" sz="3600" dirty="0" smtClean="0"/>
          </a:p>
          <a:p>
            <a:pPr marL="285750" indent="-285750">
              <a:buFont typeface="Arial" panose="020B0604020202020204" pitchFamily="34" charset="0"/>
              <a:buChar char="•"/>
            </a:pPr>
            <a:r>
              <a:rPr lang="en-US" sz="3600" dirty="0" smtClean="0"/>
              <a:t>Satan Does Not Give Up After One Defeat! </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smtClean="0"/>
              <a:t>We All Need Help at Times.</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smtClean="0"/>
              <a:t>Our Roles of Service Sometimes Change. </a:t>
            </a:r>
          </a:p>
          <a:p>
            <a:pPr marL="285750" indent="-285750">
              <a:buFont typeface="Arial" panose="020B0604020202020204" pitchFamily="34" charset="0"/>
              <a:buChar char="•"/>
            </a:pPr>
            <a:endParaRPr lang="en-US" sz="3600" dirty="0"/>
          </a:p>
        </p:txBody>
      </p:sp>
    </p:spTree>
    <p:extLst>
      <p:ext uri="{BB962C8B-B14F-4D97-AF65-F5344CB8AC3E}">
        <p14:creationId xmlns:p14="http://schemas.microsoft.com/office/powerpoint/2010/main" val="2147143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635" y="780450"/>
            <a:ext cx="9743083" cy="1178979"/>
          </a:xfrm>
        </p:spPr>
        <p:txBody>
          <a:bodyPr>
            <a:normAutofit/>
          </a:bodyPr>
          <a:lstStyle/>
          <a:p>
            <a:r>
              <a:rPr lang="en-US" sz="7200" dirty="0" smtClean="0">
                <a:solidFill>
                  <a:srgbClr val="FFFF00"/>
                </a:solidFill>
              </a:rPr>
              <a:t>Lessons from a Giant Slayer</a:t>
            </a:r>
            <a:endParaRPr lang="en-US" sz="7200" dirty="0">
              <a:solidFill>
                <a:srgbClr val="FFFF00"/>
              </a:solidFill>
            </a:endParaRPr>
          </a:p>
        </p:txBody>
      </p:sp>
      <p:sp>
        <p:nvSpPr>
          <p:cNvPr id="3" name="Subtitle 2"/>
          <p:cNvSpPr>
            <a:spLocks noGrp="1"/>
          </p:cNvSpPr>
          <p:nvPr>
            <p:ph type="subTitle" idx="1"/>
          </p:nvPr>
        </p:nvSpPr>
        <p:spPr>
          <a:xfrm>
            <a:off x="1329718" y="1959429"/>
            <a:ext cx="9144000" cy="754025"/>
          </a:xfrm>
        </p:spPr>
        <p:txBody>
          <a:bodyPr/>
          <a:lstStyle/>
          <a:p>
            <a:r>
              <a:rPr lang="en-US" dirty="0" smtClean="0">
                <a:solidFill>
                  <a:srgbClr val="FFFF00"/>
                </a:solidFill>
              </a:rPr>
              <a:t>2 Samuel 21:15-17</a:t>
            </a:r>
            <a:endParaRPr lang="en-US" dirty="0">
              <a:solidFill>
                <a:srgbClr val="FFFF00"/>
              </a:solidFill>
            </a:endParaRPr>
          </a:p>
        </p:txBody>
      </p:sp>
    </p:spTree>
    <p:extLst>
      <p:ext uri="{BB962C8B-B14F-4D97-AF65-F5344CB8AC3E}">
        <p14:creationId xmlns:p14="http://schemas.microsoft.com/office/powerpoint/2010/main" val="1001523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027" y="481554"/>
            <a:ext cx="10710437" cy="5845075"/>
          </a:xfrm>
        </p:spPr>
        <p:txBody>
          <a:bodyPr anchor="t">
            <a:noAutofit/>
          </a:bodyPr>
          <a:lstStyle/>
          <a:p>
            <a:pPr algn="ctr"/>
            <a:r>
              <a:rPr lang="en-US" sz="3400" b="1" dirty="0">
                <a:solidFill>
                  <a:srgbClr val="FFFF00"/>
                </a:solidFill>
              </a:rPr>
              <a:t>2 Samuel </a:t>
            </a:r>
            <a:r>
              <a:rPr lang="en-US" sz="3400" b="1" dirty="0" smtClean="0">
                <a:solidFill>
                  <a:srgbClr val="FFFF00"/>
                </a:solidFill>
              </a:rPr>
              <a:t>21:15-17</a:t>
            </a:r>
            <a:endParaRPr lang="en-US" sz="3400" b="1" dirty="0">
              <a:solidFill>
                <a:srgbClr val="FFFF00"/>
              </a:solidFill>
            </a:endParaRPr>
          </a:p>
          <a:p>
            <a:pPr algn="l"/>
            <a:r>
              <a:rPr lang="en-US" sz="3400" i="1" dirty="0" smtClean="0">
                <a:solidFill>
                  <a:srgbClr val="FFFF00"/>
                </a:solidFill>
              </a:rPr>
              <a:t>"15 </a:t>
            </a:r>
            <a:r>
              <a:rPr lang="en-US" sz="3400" i="1" dirty="0">
                <a:solidFill>
                  <a:srgbClr val="FFFF00"/>
                </a:solidFill>
              </a:rPr>
              <a:t>Now when the Philistines were at war again with Israel, David went down and his servants with him; and as they fought against the Philistines, </a:t>
            </a:r>
            <a:r>
              <a:rPr lang="en-US" sz="3400" i="1" u="sng" dirty="0">
                <a:solidFill>
                  <a:srgbClr val="FFFF00"/>
                </a:solidFill>
              </a:rPr>
              <a:t>David became weary</a:t>
            </a:r>
            <a:r>
              <a:rPr lang="en-US" sz="3400" i="1" dirty="0">
                <a:solidFill>
                  <a:srgbClr val="FFFF00"/>
                </a:solidFill>
              </a:rPr>
              <a:t>. 16 Then </a:t>
            </a:r>
            <a:r>
              <a:rPr lang="en-US" sz="3400" i="1" dirty="0" err="1">
                <a:solidFill>
                  <a:srgbClr val="FFFF00"/>
                </a:solidFill>
              </a:rPr>
              <a:t>Ishbi-benob</a:t>
            </a:r>
            <a:r>
              <a:rPr lang="en-US" sz="3400" i="1" dirty="0">
                <a:solidFill>
                  <a:srgbClr val="FFFF00"/>
                </a:solidFill>
              </a:rPr>
              <a:t>, who was among the descendants of the giant, the weight of whose spear was three hundred shekels of bronze in weight, was girded with a new sword, and </a:t>
            </a:r>
            <a:r>
              <a:rPr lang="en-US" sz="3400" i="1" u="sng" dirty="0">
                <a:solidFill>
                  <a:srgbClr val="FFFF00"/>
                </a:solidFill>
              </a:rPr>
              <a:t>he intended to kill David. </a:t>
            </a:r>
            <a:r>
              <a:rPr lang="en-US" sz="3400" i="1" dirty="0">
                <a:solidFill>
                  <a:srgbClr val="FFFF00"/>
                </a:solidFill>
              </a:rPr>
              <a:t>17 But </a:t>
            </a:r>
            <a:r>
              <a:rPr lang="en-US" sz="3400" i="1" dirty="0" err="1">
                <a:solidFill>
                  <a:srgbClr val="FFFF00"/>
                </a:solidFill>
              </a:rPr>
              <a:t>Abishai</a:t>
            </a:r>
            <a:r>
              <a:rPr lang="en-US" sz="3400" i="1" dirty="0">
                <a:solidFill>
                  <a:srgbClr val="FFFF00"/>
                </a:solidFill>
              </a:rPr>
              <a:t> the son of </a:t>
            </a:r>
            <a:r>
              <a:rPr lang="en-US" sz="3400" i="1" dirty="0" err="1">
                <a:solidFill>
                  <a:srgbClr val="FFFF00"/>
                </a:solidFill>
              </a:rPr>
              <a:t>Zeruiah</a:t>
            </a:r>
            <a:r>
              <a:rPr lang="en-US" sz="3400" i="1" dirty="0">
                <a:solidFill>
                  <a:srgbClr val="FFFF00"/>
                </a:solidFill>
              </a:rPr>
              <a:t> helped him, and struck the Philistine and killed him. Then the men of David swore to him, saying, </a:t>
            </a:r>
            <a:r>
              <a:rPr lang="en-US" sz="3400" i="1" u="sng" dirty="0">
                <a:solidFill>
                  <a:srgbClr val="FFFF00"/>
                </a:solidFill>
              </a:rPr>
              <a:t>“You shall not go out again with us to battle, so that you do not extinguish the lamp of Israel</a:t>
            </a:r>
            <a:r>
              <a:rPr lang="en-US" sz="3400" i="1" u="sng" dirty="0" smtClean="0">
                <a:solidFill>
                  <a:srgbClr val="FFFF00"/>
                </a:solidFill>
              </a:rPr>
              <a:t>.”"</a:t>
            </a:r>
            <a:endParaRPr lang="en-US" sz="3400" i="1" u="sng" dirty="0">
              <a:solidFill>
                <a:srgbClr val="FFFF00"/>
              </a:solidFill>
            </a:endParaRPr>
          </a:p>
        </p:txBody>
      </p:sp>
    </p:spTree>
    <p:extLst>
      <p:ext uri="{BB962C8B-B14F-4D97-AF65-F5344CB8AC3E}">
        <p14:creationId xmlns:p14="http://schemas.microsoft.com/office/powerpoint/2010/main" val="432648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6" name="TextBox 5"/>
          <p:cNvSpPr txBox="1"/>
          <p:nvPr/>
        </p:nvSpPr>
        <p:spPr>
          <a:xfrm>
            <a:off x="2163618" y="1125233"/>
            <a:ext cx="8934305" cy="1754326"/>
          </a:xfrm>
          <a:prstGeom prst="rect">
            <a:avLst/>
          </a:prstGeom>
          <a:noFill/>
        </p:spPr>
        <p:txBody>
          <a:bodyPr wrap="none" rtlCol="0">
            <a:spAutoFit/>
          </a:bodyPr>
          <a:lstStyle/>
          <a:p>
            <a:pPr marL="285750" indent="-285750">
              <a:buFont typeface="Arial" panose="020B0604020202020204" pitchFamily="34" charset="0"/>
              <a:buChar char="•"/>
            </a:pPr>
            <a:r>
              <a:rPr lang="en-US" sz="3600" dirty="0" smtClean="0"/>
              <a:t>Satan is Not </a:t>
            </a:r>
            <a:r>
              <a:rPr lang="en-US" sz="3600" dirty="0"/>
              <a:t>I</a:t>
            </a:r>
            <a:r>
              <a:rPr lang="en-US" sz="3600" dirty="0" smtClean="0"/>
              <a:t>mpressed with Our Reputation.</a:t>
            </a:r>
          </a:p>
          <a:p>
            <a:endParaRPr lang="en-US" sz="3600" dirty="0"/>
          </a:p>
          <a:p>
            <a:endParaRPr lang="en-US" sz="3600" dirty="0"/>
          </a:p>
        </p:txBody>
      </p:sp>
    </p:spTree>
    <p:extLst>
      <p:ext uri="{BB962C8B-B14F-4D97-AF65-F5344CB8AC3E}">
        <p14:creationId xmlns:p14="http://schemas.microsoft.com/office/powerpoint/2010/main" val="437782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4" name="Content Placeholder 3"/>
          <p:cNvSpPr>
            <a:spLocks noGrp="1"/>
          </p:cNvSpPr>
          <p:nvPr>
            <p:ph sz="half" idx="2"/>
          </p:nvPr>
        </p:nvSpPr>
        <p:spPr>
          <a:xfrm>
            <a:off x="1828800" y="2133600"/>
            <a:ext cx="9829799" cy="3778287"/>
          </a:xfrm>
        </p:spPr>
        <p:txBody>
          <a:bodyPr/>
          <a:lstStyle/>
          <a:p>
            <a:r>
              <a:rPr lang="en-US" dirty="0">
                <a:solidFill>
                  <a:schemeClr val="tx1"/>
                </a:solidFill>
              </a:rPr>
              <a:t>David had a reputation as a mighty warrior. (1 Samuel </a:t>
            </a:r>
            <a:r>
              <a:rPr lang="en-US" dirty="0" smtClean="0">
                <a:solidFill>
                  <a:schemeClr val="tx1"/>
                </a:solidFill>
              </a:rPr>
              <a:t>17, 18:7)</a:t>
            </a:r>
            <a:endParaRPr lang="en-US" dirty="0" smtClean="0">
              <a:solidFill>
                <a:schemeClr val="tx1"/>
              </a:solidFill>
            </a:endParaRPr>
          </a:p>
          <a:p>
            <a:pPr marL="0" indent="0">
              <a:buNone/>
            </a:pPr>
            <a:endParaRPr lang="en-US" sz="1000" dirty="0" smtClean="0">
              <a:solidFill>
                <a:schemeClr val="tx1"/>
              </a:solidFill>
            </a:endParaRPr>
          </a:p>
          <a:p>
            <a:r>
              <a:rPr lang="en-US" dirty="0" smtClean="0">
                <a:solidFill>
                  <a:schemeClr val="tx1"/>
                </a:solidFill>
              </a:rPr>
              <a:t>Cannot </a:t>
            </a:r>
            <a:r>
              <a:rPr lang="en-US" dirty="0">
                <a:solidFill>
                  <a:schemeClr val="tx1"/>
                </a:solidFill>
              </a:rPr>
              <a:t>rely upon past accomplishments to get </a:t>
            </a:r>
            <a:r>
              <a:rPr lang="en-US" dirty="0" smtClean="0">
                <a:solidFill>
                  <a:schemeClr val="tx1"/>
                </a:solidFill>
              </a:rPr>
              <a:t>through </a:t>
            </a:r>
            <a:r>
              <a:rPr lang="en-US" dirty="0">
                <a:solidFill>
                  <a:schemeClr val="tx1"/>
                </a:solidFill>
              </a:rPr>
              <a:t>present </a:t>
            </a:r>
            <a:r>
              <a:rPr lang="en-US" dirty="0" smtClean="0">
                <a:solidFill>
                  <a:schemeClr val="tx1"/>
                </a:solidFill>
              </a:rPr>
              <a:t>troubles!</a:t>
            </a:r>
          </a:p>
          <a:p>
            <a:pPr marL="0" indent="0">
              <a:buNone/>
            </a:pPr>
            <a:endParaRPr lang="en-US" sz="1000" dirty="0" smtClean="0">
              <a:solidFill>
                <a:schemeClr val="tx1"/>
              </a:solidFill>
            </a:endParaRPr>
          </a:p>
          <a:p>
            <a:r>
              <a:rPr lang="en-US" dirty="0" smtClean="0">
                <a:solidFill>
                  <a:schemeClr val="tx1"/>
                </a:solidFill>
              </a:rPr>
              <a:t>Job </a:t>
            </a:r>
            <a:r>
              <a:rPr lang="en-US" dirty="0" smtClean="0">
                <a:solidFill>
                  <a:schemeClr val="tx1"/>
                </a:solidFill>
              </a:rPr>
              <a:t>1:8-12  </a:t>
            </a:r>
            <a:r>
              <a:rPr lang="en-US" dirty="0" smtClean="0">
                <a:solidFill>
                  <a:schemeClr val="tx1"/>
                </a:solidFill>
              </a:rPr>
              <a:t>What </a:t>
            </a:r>
            <a:r>
              <a:rPr lang="en-US" dirty="0">
                <a:solidFill>
                  <a:schemeClr val="tx1"/>
                </a:solidFill>
              </a:rPr>
              <a:t>did Satan think of Job’ reputation? </a:t>
            </a:r>
            <a:endParaRPr lang="en-US" dirty="0" smtClean="0">
              <a:solidFill>
                <a:schemeClr val="tx1"/>
              </a:solidFill>
            </a:endParaRPr>
          </a:p>
          <a:p>
            <a:pPr marL="0" indent="0">
              <a:buNone/>
            </a:pPr>
            <a:endParaRPr lang="en-US" sz="1000" dirty="0" smtClean="0">
              <a:solidFill>
                <a:schemeClr val="tx1"/>
              </a:solidFill>
            </a:endParaRPr>
          </a:p>
          <a:p>
            <a:r>
              <a:rPr lang="en-US" dirty="0" smtClean="0">
                <a:solidFill>
                  <a:schemeClr val="tx1"/>
                </a:solidFill>
              </a:rPr>
              <a:t>Luke </a:t>
            </a:r>
            <a:r>
              <a:rPr lang="en-US" dirty="0">
                <a:solidFill>
                  <a:schemeClr val="tx1"/>
                </a:solidFill>
              </a:rPr>
              <a:t>4:1-12 </a:t>
            </a:r>
            <a:r>
              <a:rPr lang="en-US" dirty="0">
                <a:solidFill>
                  <a:srgbClr val="FFFF00"/>
                </a:solidFill>
              </a:rPr>
              <a:t>“...you are the son of God..” “...it is written</a:t>
            </a:r>
            <a:r>
              <a:rPr lang="en-US" dirty="0" smtClean="0">
                <a:solidFill>
                  <a:srgbClr val="FFFF00"/>
                </a:solidFill>
              </a:rPr>
              <a:t>..” </a:t>
            </a:r>
            <a:r>
              <a:rPr lang="en-US" dirty="0">
                <a:solidFill>
                  <a:schemeClr val="tx1"/>
                </a:solidFill>
              </a:rPr>
              <a:t>(concerning you</a:t>
            </a:r>
            <a:r>
              <a:rPr lang="en-US" dirty="0" smtClean="0">
                <a:solidFill>
                  <a:schemeClr val="tx1"/>
                </a:solidFill>
              </a:rPr>
              <a:t>)</a:t>
            </a:r>
            <a:endParaRPr lang="en-US" dirty="0">
              <a:solidFill>
                <a:schemeClr val="tx1"/>
              </a:solidFill>
            </a:endParaRPr>
          </a:p>
        </p:txBody>
      </p:sp>
      <p:sp>
        <p:nvSpPr>
          <p:cNvPr id="5" name="Title 1"/>
          <p:cNvSpPr>
            <a:spLocks noGrp="1"/>
          </p:cNvSpPr>
          <p:nvPr>
            <p:ph type="title"/>
          </p:nvPr>
        </p:nvSpPr>
        <p:spPr>
          <a:xfrm>
            <a:off x="1905000" y="392835"/>
            <a:ext cx="9091785" cy="1195775"/>
          </a:xfrm>
        </p:spPr>
        <p:txBody>
          <a:bodyPr>
            <a:noAutofit/>
          </a:bodyPr>
          <a:lstStyle/>
          <a:p>
            <a:r>
              <a:rPr lang="en-US" sz="3600" b="1" i="1" u="sng" dirty="0"/>
              <a:t>Satan Is Not Impressed With Our Reputation</a:t>
            </a:r>
            <a:endParaRPr lang="en-US" sz="3600" u="sng" dirty="0"/>
          </a:p>
        </p:txBody>
      </p:sp>
    </p:spTree>
    <p:extLst>
      <p:ext uri="{BB962C8B-B14F-4D97-AF65-F5344CB8AC3E}">
        <p14:creationId xmlns:p14="http://schemas.microsoft.com/office/powerpoint/2010/main" val="286497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4" name="Content Placeholder 3"/>
          <p:cNvSpPr>
            <a:spLocks noGrp="1"/>
          </p:cNvSpPr>
          <p:nvPr>
            <p:ph sz="half" idx="2"/>
          </p:nvPr>
        </p:nvSpPr>
        <p:spPr>
          <a:xfrm>
            <a:off x="1828800" y="1784313"/>
            <a:ext cx="9829799" cy="4387887"/>
          </a:xfrm>
        </p:spPr>
        <p:txBody>
          <a:bodyPr>
            <a:normAutofit lnSpcReduction="10000"/>
          </a:bodyPr>
          <a:lstStyle/>
          <a:p>
            <a:r>
              <a:rPr lang="en-US" dirty="0" smtClean="0">
                <a:solidFill>
                  <a:schemeClr val="tx1"/>
                </a:solidFill>
              </a:rPr>
              <a:t> </a:t>
            </a:r>
            <a:r>
              <a:rPr lang="en-US" dirty="0">
                <a:solidFill>
                  <a:schemeClr val="tx1"/>
                </a:solidFill>
              </a:rPr>
              <a:t>There is </a:t>
            </a:r>
            <a:r>
              <a:rPr lang="en-US" dirty="0" smtClean="0">
                <a:solidFill>
                  <a:schemeClr val="tx1"/>
                </a:solidFill>
              </a:rPr>
              <a:t>a </a:t>
            </a:r>
            <a:r>
              <a:rPr lang="en-US" dirty="0">
                <a:solidFill>
                  <a:schemeClr val="tx1"/>
                </a:solidFill>
              </a:rPr>
              <a:t>degree of vulnerability in our </a:t>
            </a:r>
            <a:r>
              <a:rPr lang="en-US" dirty="0" smtClean="0">
                <a:solidFill>
                  <a:schemeClr val="tx1"/>
                </a:solidFill>
              </a:rPr>
              <a:t>strength…</a:t>
            </a:r>
          </a:p>
          <a:p>
            <a:pPr marL="0" indent="0">
              <a:buNone/>
            </a:pPr>
            <a:endParaRPr lang="en-US" sz="1000" dirty="0">
              <a:solidFill>
                <a:schemeClr val="tx1"/>
              </a:solidFill>
            </a:endParaRPr>
          </a:p>
          <a:p>
            <a:pPr lvl="1"/>
            <a:r>
              <a:rPr lang="en-US" sz="2800" i="1" dirty="0" smtClean="0">
                <a:solidFill>
                  <a:srgbClr val="FFFF00"/>
                </a:solidFill>
              </a:rPr>
              <a:t>"Peter said </a:t>
            </a:r>
            <a:r>
              <a:rPr lang="en-US" sz="2800" i="1" dirty="0">
                <a:solidFill>
                  <a:srgbClr val="FFFF00"/>
                </a:solidFill>
              </a:rPr>
              <a:t>to Him, "Even if I have to die with You, I will not deny You." All the disciples said the same thing too.”  </a:t>
            </a:r>
            <a:r>
              <a:rPr lang="en-US" sz="2800" i="1" dirty="0">
                <a:solidFill>
                  <a:schemeClr val="tx1"/>
                </a:solidFill>
              </a:rPr>
              <a:t>(Matthew 26:35</a:t>
            </a:r>
            <a:r>
              <a:rPr lang="en-US" sz="2800" i="1" dirty="0" smtClean="0">
                <a:solidFill>
                  <a:schemeClr val="tx1"/>
                </a:solidFill>
              </a:rPr>
              <a:t>) </a:t>
            </a:r>
            <a:r>
              <a:rPr lang="en-US" sz="2800" i="1" dirty="0" smtClean="0">
                <a:solidFill>
                  <a:srgbClr val="FFFF00"/>
                </a:solidFill>
              </a:rPr>
              <a:t> “</a:t>
            </a:r>
            <a:r>
              <a:rPr lang="en-US" sz="2800" i="1" dirty="0">
                <a:solidFill>
                  <a:srgbClr val="FFFF00"/>
                </a:solidFill>
              </a:rPr>
              <a:t>And behold, one of those who were with Jesus reached and drew out his sword, and struck the slave of the high priest and cut off his ear.”  </a:t>
            </a:r>
            <a:r>
              <a:rPr lang="en-US" sz="2800" dirty="0">
                <a:solidFill>
                  <a:schemeClr val="tx1"/>
                </a:solidFill>
              </a:rPr>
              <a:t>(Matthew 26:51</a:t>
            </a:r>
            <a:r>
              <a:rPr lang="en-US" sz="2800" dirty="0" smtClean="0">
                <a:solidFill>
                  <a:schemeClr val="tx1"/>
                </a:solidFill>
              </a:rPr>
              <a:t>)</a:t>
            </a:r>
          </a:p>
          <a:p>
            <a:pPr marL="457200" lvl="1" indent="0">
              <a:buNone/>
            </a:pPr>
            <a:endParaRPr lang="en-US" dirty="0">
              <a:solidFill>
                <a:schemeClr val="tx1"/>
              </a:solidFill>
            </a:endParaRPr>
          </a:p>
          <a:p>
            <a:pPr lvl="1"/>
            <a:r>
              <a:rPr lang="en-US" sz="2800" i="1" dirty="0" smtClean="0">
                <a:solidFill>
                  <a:srgbClr val="FFFF00"/>
                </a:solidFill>
              </a:rPr>
              <a:t>"Now </a:t>
            </a:r>
            <a:r>
              <a:rPr lang="en-US" sz="2800" i="1" dirty="0">
                <a:solidFill>
                  <a:srgbClr val="FFFF00"/>
                </a:solidFill>
              </a:rPr>
              <a:t>Peter was sitting outside in the courtyard, and a servant-girl came to him and said, "You too were with Jesus the Galilean." 70. But he denied it before them all, saying, "I do not know what you are talking about."</a:t>
            </a:r>
            <a:r>
              <a:rPr lang="en-US" sz="2800" dirty="0">
                <a:solidFill>
                  <a:srgbClr val="FFFF00"/>
                </a:solidFill>
              </a:rPr>
              <a:t>  </a:t>
            </a:r>
            <a:r>
              <a:rPr lang="en-US" sz="2800" dirty="0">
                <a:solidFill>
                  <a:schemeClr val="tx1"/>
                </a:solidFill>
              </a:rPr>
              <a:t>(Matthew 26:69-70</a:t>
            </a:r>
            <a:r>
              <a:rPr lang="en-US" sz="2800" dirty="0" smtClean="0">
                <a:solidFill>
                  <a:schemeClr val="tx1"/>
                </a:solidFill>
              </a:rPr>
              <a:t>)</a:t>
            </a:r>
            <a:endParaRPr lang="en-US" sz="2800" dirty="0">
              <a:solidFill>
                <a:schemeClr val="tx1"/>
              </a:solidFill>
            </a:endParaRPr>
          </a:p>
        </p:txBody>
      </p:sp>
      <p:sp>
        <p:nvSpPr>
          <p:cNvPr id="5" name="Title 1"/>
          <p:cNvSpPr>
            <a:spLocks noGrp="1"/>
          </p:cNvSpPr>
          <p:nvPr>
            <p:ph type="title"/>
          </p:nvPr>
        </p:nvSpPr>
        <p:spPr>
          <a:xfrm>
            <a:off x="1828800" y="365126"/>
            <a:ext cx="9091785" cy="1195775"/>
          </a:xfrm>
        </p:spPr>
        <p:txBody>
          <a:bodyPr>
            <a:noAutofit/>
          </a:bodyPr>
          <a:lstStyle/>
          <a:p>
            <a:r>
              <a:rPr lang="en-US" sz="3600" b="1" i="1" u="sng" dirty="0"/>
              <a:t>Satan Is Not Impressed With Our Reputation</a:t>
            </a:r>
            <a:endParaRPr lang="en-US" sz="3600" u="sng" dirty="0"/>
          </a:p>
        </p:txBody>
      </p:sp>
    </p:spTree>
    <p:extLst>
      <p:ext uri="{BB962C8B-B14F-4D97-AF65-F5344CB8AC3E}">
        <p14:creationId xmlns:p14="http://schemas.microsoft.com/office/powerpoint/2010/main" val="201472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4" name="Content Placeholder 3"/>
          <p:cNvSpPr>
            <a:spLocks noGrp="1"/>
          </p:cNvSpPr>
          <p:nvPr>
            <p:ph sz="half" idx="2"/>
          </p:nvPr>
        </p:nvSpPr>
        <p:spPr>
          <a:xfrm>
            <a:off x="1828800" y="1710349"/>
            <a:ext cx="9829799" cy="3318851"/>
          </a:xfrm>
        </p:spPr>
        <p:txBody>
          <a:bodyPr>
            <a:normAutofit/>
          </a:bodyPr>
          <a:lstStyle/>
          <a:p>
            <a:r>
              <a:rPr lang="en-US" dirty="0">
                <a:solidFill>
                  <a:schemeClr val="tx1"/>
                </a:solidFill>
              </a:rPr>
              <a:t>How can </a:t>
            </a:r>
            <a:r>
              <a:rPr lang="en-US" dirty="0" smtClean="0">
                <a:solidFill>
                  <a:schemeClr val="tx1"/>
                </a:solidFill>
              </a:rPr>
              <a:t>your past </a:t>
            </a:r>
            <a:r>
              <a:rPr lang="en-US" dirty="0">
                <a:solidFill>
                  <a:schemeClr val="tx1"/>
                </a:solidFill>
              </a:rPr>
              <a:t>accomplishments/strengths make you vulnerable? </a:t>
            </a:r>
            <a:r>
              <a:rPr lang="en-US" dirty="0" smtClean="0">
                <a:solidFill>
                  <a:schemeClr val="tx1"/>
                </a:solidFill>
              </a:rPr>
              <a:t> </a:t>
            </a:r>
          </a:p>
          <a:p>
            <a:pPr marL="0" indent="0">
              <a:buNone/>
            </a:pPr>
            <a:endParaRPr lang="en-US" dirty="0" smtClean="0">
              <a:solidFill>
                <a:schemeClr val="tx1"/>
              </a:solidFill>
            </a:endParaRPr>
          </a:p>
          <a:p>
            <a:r>
              <a:rPr lang="en-US" dirty="0" smtClean="0">
                <a:solidFill>
                  <a:schemeClr val="tx1"/>
                </a:solidFill>
              </a:rPr>
              <a:t>Pride, looking down on others, overconfidence, I'm strong enough to</a:t>
            </a:r>
            <a:r>
              <a:rPr lang="is-IS" dirty="0" smtClean="0">
                <a:solidFill>
                  <a:schemeClr val="tx1"/>
                </a:solidFill>
              </a:rPr>
              <a:t>…</a:t>
            </a:r>
            <a:r>
              <a:rPr lang="en-US" dirty="0" smtClean="0">
                <a:solidFill>
                  <a:schemeClr val="tx1"/>
                </a:solidFill>
              </a:rPr>
              <a:t> I know enough to</a:t>
            </a:r>
            <a:r>
              <a:rPr lang="is-IS" dirty="0" smtClean="0">
                <a:solidFill>
                  <a:schemeClr val="tx1"/>
                </a:solidFill>
              </a:rPr>
              <a:t>…</a:t>
            </a:r>
            <a:r>
              <a:rPr lang="en-US" dirty="0" smtClean="0">
                <a:solidFill>
                  <a:schemeClr val="tx1"/>
                </a:solidFill>
              </a:rPr>
              <a:t>, blind eye to things that need changed in self, slacking off </a:t>
            </a:r>
            <a:r>
              <a:rPr lang="en-US" dirty="0">
                <a:solidFill>
                  <a:schemeClr val="tx1"/>
                </a:solidFill>
              </a:rPr>
              <a:t>i</a:t>
            </a:r>
            <a:r>
              <a:rPr lang="en-US" dirty="0" smtClean="0">
                <a:solidFill>
                  <a:schemeClr val="tx1"/>
                </a:solidFill>
              </a:rPr>
              <a:t>.e.</a:t>
            </a:r>
            <a:r>
              <a:rPr lang="en-US" dirty="0" smtClean="0">
                <a:solidFill>
                  <a:schemeClr val="tx1"/>
                </a:solidFill>
              </a:rPr>
              <a:t> "</a:t>
            </a:r>
            <a:r>
              <a:rPr lang="en-US" dirty="0" smtClean="0">
                <a:solidFill>
                  <a:schemeClr val="tx1"/>
                </a:solidFill>
              </a:rPr>
              <a:t>I've done my part"</a:t>
            </a:r>
            <a:endParaRPr lang="en-US" dirty="0" smtClean="0">
              <a:solidFill>
                <a:schemeClr val="tx1"/>
              </a:solidFill>
            </a:endParaRPr>
          </a:p>
          <a:p>
            <a:pPr marL="0" indent="0">
              <a:buNone/>
            </a:pPr>
            <a:endParaRPr lang="en-US" dirty="0">
              <a:solidFill>
                <a:schemeClr val="tx1"/>
              </a:solidFill>
            </a:endParaRPr>
          </a:p>
          <a:p>
            <a:r>
              <a:rPr lang="en-US" i="1" dirty="0" smtClean="0">
                <a:solidFill>
                  <a:srgbClr val="FFFF00"/>
                </a:solidFill>
              </a:rPr>
              <a:t>“Therefore </a:t>
            </a:r>
            <a:r>
              <a:rPr lang="en-US" i="1" dirty="0">
                <a:solidFill>
                  <a:srgbClr val="FFFF00"/>
                </a:solidFill>
              </a:rPr>
              <a:t>let him who thinks he stands take heed that he does not fall</a:t>
            </a:r>
            <a:r>
              <a:rPr lang="en-US" i="1" dirty="0" smtClean="0">
                <a:solidFill>
                  <a:srgbClr val="FFFF00"/>
                </a:solidFill>
              </a:rPr>
              <a:t>.”  </a:t>
            </a:r>
            <a:r>
              <a:rPr lang="en-US" dirty="0" smtClean="0">
                <a:solidFill>
                  <a:schemeClr val="tx1"/>
                </a:solidFill>
              </a:rPr>
              <a:t>(</a:t>
            </a:r>
            <a:r>
              <a:rPr lang="en-US" dirty="0">
                <a:solidFill>
                  <a:schemeClr val="tx1"/>
                </a:solidFill>
              </a:rPr>
              <a:t>1 </a:t>
            </a:r>
            <a:r>
              <a:rPr lang="en-US" dirty="0" smtClean="0">
                <a:solidFill>
                  <a:schemeClr val="tx1"/>
                </a:solidFill>
              </a:rPr>
              <a:t>Corinthians 10:12</a:t>
            </a:r>
            <a:r>
              <a:rPr lang="en-US" dirty="0">
                <a:solidFill>
                  <a:schemeClr val="tx1"/>
                </a:solidFill>
              </a:rPr>
              <a:t>) </a:t>
            </a:r>
            <a:endParaRPr lang="en-US" dirty="0" smtClean="0">
              <a:solidFill>
                <a:schemeClr val="tx1"/>
              </a:solidFill>
            </a:endParaRPr>
          </a:p>
        </p:txBody>
      </p:sp>
      <p:sp>
        <p:nvSpPr>
          <p:cNvPr id="5" name="Title 1"/>
          <p:cNvSpPr>
            <a:spLocks noGrp="1"/>
          </p:cNvSpPr>
          <p:nvPr>
            <p:ph type="title"/>
          </p:nvPr>
        </p:nvSpPr>
        <p:spPr>
          <a:xfrm>
            <a:off x="1828800" y="365126"/>
            <a:ext cx="9091785" cy="1195775"/>
          </a:xfrm>
        </p:spPr>
        <p:txBody>
          <a:bodyPr>
            <a:noAutofit/>
          </a:bodyPr>
          <a:lstStyle/>
          <a:p>
            <a:r>
              <a:rPr lang="en-US" sz="3600" b="1" i="1" u="sng" dirty="0"/>
              <a:t>Satan Is Not Impressed With Our Reputation</a:t>
            </a:r>
            <a:endParaRPr lang="en-US" sz="3600" u="sng" dirty="0"/>
          </a:p>
        </p:txBody>
      </p:sp>
    </p:spTree>
    <p:extLst>
      <p:ext uri="{BB962C8B-B14F-4D97-AF65-F5344CB8AC3E}">
        <p14:creationId xmlns:p14="http://schemas.microsoft.com/office/powerpoint/2010/main" val="220772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6" name="TextBox 5"/>
          <p:cNvSpPr txBox="1"/>
          <p:nvPr/>
        </p:nvSpPr>
        <p:spPr>
          <a:xfrm>
            <a:off x="2163618" y="1125233"/>
            <a:ext cx="8934305" cy="2862322"/>
          </a:xfrm>
          <a:prstGeom prst="rect">
            <a:avLst/>
          </a:prstGeom>
          <a:noFill/>
        </p:spPr>
        <p:txBody>
          <a:bodyPr wrap="none" rtlCol="0">
            <a:spAutoFit/>
          </a:bodyPr>
          <a:lstStyle/>
          <a:p>
            <a:pPr marL="285750" indent="-285750">
              <a:buFont typeface="Arial" panose="020B0604020202020204" pitchFamily="34" charset="0"/>
              <a:buChar char="•"/>
            </a:pPr>
            <a:r>
              <a:rPr lang="en-US" sz="3600" dirty="0" smtClean="0"/>
              <a:t>Satan is Not </a:t>
            </a:r>
            <a:r>
              <a:rPr lang="en-US" sz="3600" dirty="0"/>
              <a:t>I</a:t>
            </a:r>
            <a:r>
              <a:rPr lang="en-US" sz="3600" dirty="0" smtClean="0"/>
              <a:t>mpressed with Our Reputation.</a:t>
            </a:r>
          </a:p>
          <a:p>
            <a:endParaRPr lang="en-US" sz="3600" dirty="0" smtClean="0"/>
          </a:p>
          <a:p>
            <a:pPr marL="285750" indent="-285750">
              <a:buFont typeface="Arial" panose="020B0604020202020204" pitchFamily="34" charset="0"/>
              <a:buChar char="•"/>
            </a:pPr>
            <a:r>
              <a:rPr lang="en-US" sz="3600" dirty="0" smtClean="0"/>
              <a:t>Satan Does Not Give Up After One Defeat! </a:t>
            </a:r>
          </a:p>
          <a:p>
            <a:pPr marL="285750" indent="-285750">
              <a:buFont typeface="Arial" panose="020B0604020202020204" pitchFamily="34" charset="0"/>
              <a:buChar char="•"/>
            </a:pPr>
            <a:endParaRPr lang="en-US" sz="3600" dirty="0"/>
          </a:p>
          <a:p>
            <a:endParaRPr lang="en-US" sz="3600" dirty="0"/>
          </a:p>
        </p:txBody>
      </p:sp>
    </p:spTree>
    <p:extLst>
      <p:ext uri="{BB962C8B-B14F-4D97-AF65-F5344CB8AC3E}">
        <p14:creationId xmlns:p14="http://schemas.microsoft.com/office/powerpoint/2010/main" val="130444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1001" y="365126"/>
            <a:ext cx="813661" cy="6044530"/>
          </a:xfrm>
        </p:spPr>
        <p:txBody>
          <a:bodyPr vert="vert270">
            <a:noAutofit/>
          </a:bodyPr>
          <a:lstStyle/>
          <a:p>
            <a:pPr marL="0" indent="0">
              <a:buNone/>
            </a:pPr>
            <a:r>
              <a:rPr lang="en-US" sz="3900" b="1" dirty="0">
                <a:solidFill>
                  <a:srgbClr val="FFFF00"/>
                </a:solidFill>
              </a:rPr>
              <a:t>Lessons from a Giant Slayer</a:t>
            </a:r>
          </a:p>
        </p:txBody>
      </p:sp>
      <p:sp>
        <p:nvSpPr>
          <p:cNvPr id="4" name="Content Placeholder 3"/>
          <p:cNvSpPr>
            <a:spLocks noGrp="1"/>
          </p:cNvSpPr>
          <p:nvPr>
            <p:ph sz="half" idx="2"/>
          </p:nvPr>
        </p:nvSpPr>
        <p:spPr>
          <a:xfrm>
            <a:off x="1840345" y="1784313"/>
            <a:ext cx="9829799" cy="4625343"/>
          </a:xfrm>
        </p:spPr>
        <p:txBody>
          <a:bodyPr>
            <a:noAutofit/>
          </a:bodyPr>
          <a:lstStyle/>
          <a:p>
            <a:r>
              <a:rPr lang="en-US" sz="2600" dirty="0">
                <a:solidFill>
                  <a:schemeClr val="tx1"/>
                </a:solidFill>
              </a:rPr>
              <a:t>There are times when we will utterly defeat Satan, but he will </a:t>
            </a:r>
            <a:r>
              <a:rPr lang="en-US" sz="2600" dirty="0" smtClean="0">
                <a:solidFill>
                  <a:schemeClr val="tx1"/>
                </a:solidFill>
              </a:rPr>
              <a:t>return.</a:t>
            </a:r>
          </a:p>
          <a:p>
            <a:pPr marL="0" indent="0">
              <a:buNone/>
            </a:pPr>
            <a:endParaRPr lang="en-US" sz="1000" dirty="0">
              <a:solidFill>
                <a:schemeClr val="tx1"/>
              </a:solidFill>
            </a:endParaRPr>
          </a:p>
          <a:p>
            <a:r>
              <a:rPr lang="en-US" sz="2600" dirty="0" smtClean="0">
                <a:solidFill>
                  <a:schemeClr val="tx1"/>
                </a:solidFill>
              </a:rPr>
              <a:t>“Why </a:t>
            </a:r>
            <a:r>
              <a:rPr lang="en-US" sz="2600" dirty="0">
                <a:solidFill>
                  <a:schemeClr val="tx1"/>
                </a:solidFill>
              </a:rPr>
              <a:t>is it that opportunity only knocks once, yet temptation bangs on the door constantly</a:t>
            </a:r>
            <a:r>
              <a:rPr lang="en-US" sz="2600" dirty="0" smtClean="0">
                <a:solidFill>
                  <a:schemeClr val="tx1"/>
                </a:solidFill>
              </a:rPr>
              <a:t>?”</a:t>
            </a:r>
          </a:p>
          <a:p>
            <a:pPr marL="0" indent="0">
              <a:buNone/>
            </a:pPr>
            <a:endParaRPr lang="en-US" sz="1000" dirty="0">
              <a:solidFill>
                <a:schemeClr val="tx1"/>
              </a:solidFill>
            </a:endParaRPr>
          </a:p>
          <a:p>
            <a:r>
              <a:rPr lang="en-US" sz="2600" dirty="0" smtClean="0">
                <a:solidFill>
                  <a:schemeClr val="tx1"/>
                </a:solidFill>
              </a:rPr>
              <a:t>Job </a:t>
            </a:r>
            <a:r>
              <a:rPr lang="en-US" sz="2600" dirty="0">
                <a:solidFill>
                  <a:schemeClr val="tx1"/>
                </a:solidFill>
              </a:rPr>
              <a:t>1 and 2    </a:t>
            </a:r>
            <a:endParaRPr lang="en-US" sz="2600" dirty="0" smtClean="0">
              <a:solidFill>
                <a:schemeClr val="tx1"/>
              </a:solidFill>
            </a:endParaRPr>
          </a:p>
          <a:p>
            <a:pPr marL="0" indent="0">
              <a:buNone/>
            </a:pPr>
            <a:endParaRPr lang="en-US" sz="1000" dirty="0">
              <a:solidFill>
                <a:schemeClr val="tx1"/>
              </a:solidFill>
            </a:endParaRPr>
          </a:p>
          <a:p>
            <a:r>
              <a:rPr lang="en-US" sz="2600" i="1" dirty="0" smtClean="0">
                <a:solidFill>
                  <a:srgbClr val="FFFF00"/>
                </a:solidFill>
              </a:rPr>
              <a:t>"When </a:t>
            </a:r>
            <a:r>
              <a:rPr lang="en-US" sz="2600" i="1" dirty="0">
                <a:solidFill>
                  <a:srgbClr val="FFFF00"/>
                </a:solidFill>
              </a:rPr>
              <a:t>the devil had finished every temptation, he left Him until an opportune time</a:t>
            </a:r>
            <a:r>
              <a:rPr lang="en-US" sz="2600" i="1" dirty="0" smtClean="0">
                <a:solidFill>
                  <a:srgbClr val="FFFF00"/>
                </a:solidFill>
              </a:rPr>
              <a:t>."   </a:t>
            </a:r>
            <a:r>
              <a:rPr lang="en-US" sz="2600" dirty="0">
                <a:solidFill>
                  <a:schemeClr val="tx1"/>
                </a:solidFill>
              </a:rPr>
              <a:t>(Luke 4:13</a:t>
            </a:r>
            <a:r>
              <a:rPr lang="en-US" sz="2600" dirty="0" smtClean="0">
                <a:solidFill>
                  <a:schemeClr val="tx1"/>
                </a:solidFill>
              </a:rPr>
              <a:t>)</a:t>
            </a:r>
          </a:p>
          <a:p>
            <a:pPr marL="0" indent="0">
              <a:buNone/>
            </a:pPr>
            <a:endParaRPr lang="en-US" sz="1000" dirty="0">
              <a:solidFill>
                <a:schemeClr val="tx1"/>
              </a:solidFill>
            </a:endParaRPr>
          </a:p>
          <a:p>
            <a:r>
              <a:rPr lang="en-US" sz="2600" dirty="0" smtClean="0">
                <a:solidFill>
                  <a:schemeClr val="tx1"/>
                </a:solidFill>
              </a:rPr>
              <a:t>During </a:t>
            </a:r>
            <a:r>
              <a:rPr lang="en-US" sz="2600" dirty="0">
                <a:solidFill>
                  <a:schemeClr val="tx1"/>
                </a:solidFill>
              </a:rPr>
              <a:t>the Civil war what made General Grant dangerous was that even when defeated he kept </a:t>
            </a:r>
            <a:r>
              <a:rPr lang="en-US" sz="2600" dirty="0" smtClean="0">
                <a:solidFill>
                  <a:schemeClr val="tx1"/>
                </a:solidFill>
              </a:rPr>
              <a:t>attacking. Patton</a:t>
            </a:r>
            <a:r>
              <a:rPr lang="en-US" sz="2600" dirty="0" smtClean="0">
                <a:solidFill>
                  <a:schemeClr val="tx1"/>
                </a:solidFill>
              </a:rPr>
              <a:t>. ISIS</a:t>
            </a:r>
            <a:endParaRPr lang="en-US" sz="2600" dirty="0">
              <a:solidFill>
                <a:schemeClr val="tx1"/>
              </a:solidFill>
            </a:endParaRPr>
          </a:p>
        </p:txBody>
      </p:sp>
      <p:sp>
        <p:nvSpPr>
          <p:cNvPr id="5" name="Title 1"/>
          <p:cNvSpPr>
            <a:spLocks noGrp="1"/>
          </p:cNvSpPr>
          <p:nvPr>
            <p:ph type="title"/>
          </p:nvPr>
        </p:nvSpPr>
        <p:spPr>
          <a:xfrm>
            <a:off x="1840345" y="365126"/>
            <a:ext cx="9091785" cy="1195775"/>
          </a:xfrm>
        </p:spPr>
        <p:txBody>
          <a:bodyPr>
            <a:noAutofit/>
          </a:bodyPr>
          <a:lstStyle/>
          <a:p>
            <a:r>
              <a:rPr lang="en-US" sz="3600" b="1" i="1" u="sng" dirty="0"/>
              <a:t>Satan Does Not Give Up After Just One </a:t>
            </a:r>
            <a:r>
              <a:rPr lang="en-US" sz="3600" b="1" i="1" u="sng" dirty="0" smtClean="0"/>
              <a:t>Defeat</a:t>
            </a:r>
            <a:endParaRPr lang="en-US" sz="3600" u="sng" dirty="0"/>
          </a:p>
        </p:txBody>
      </p:sp>
    </p:spTree>
    <p:extLst>
      <p:ext uri="{BB962C8B-B14F-4D97-AF65-F5344CB8AC3E}">
        <p14:creationId xmlns:p14="http://schemas.microsoft.com/office/powerpoint/2010/main" val="117381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Depth_16x9</Template>
  <TotalTime>147</TotalTime>
  <Words>1046</Words>
  <Application>Microsoft Macintosh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Corbel</vt:lpstr>
      <vt:lpstr>Arial</vt:lpstr>
      <vt:lpstr>Depth</vt:lpstr>
      <vt:lpstr>PowerPoint Presentation</vt:lpstr>
      <vt:lpstr>Lessons from a Giant Slayer</vt:lpstr>
      <vt:lpstr>PowerPoint Presentation</vt:lpstr>
      <vt:lpstr>PowerPoint Presentation</vt:lpstr>
      <vt:lpstr>Satan Is Not Impressed With Our Reputation</vt:lpstr>
      <vt:lpstr>Satan Is Not Impressed With Our Reputation</vt:lpstr>
      <vt:lpstr>Satan Is Not Impressed With Our Reputation</vt:lpstr>
      <vt:lpstr>PowerPoint Presentation</vt:lpstr>
      <vt:lpstr>Satan Does Not Give Up After Just One Defeat</vt:lpstr>
      <vt:lpstr>Satan Does Not Give Up After Just One Defeat</vt:lpstr>
      <vt:lpstr>PowerPoint Presentation</vt:lpstr>
      <vt:lpstr>We All Need Help At Times</vt:lpstr>
      <vt:lpstr>We All Need Help At Times</vt:lpstr>
      <vt:lpstr>PowerPoint Presentation</vt:lpstr>
      <vt:lpstr>Our Roles Of Service Sometimes Change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Shotts</dc:creator>
  <cp:lastModifiedBy>Marc Shotts</cp:lastModifiedBy>
  <cp:revision>58</cp:revision>
  <dcterms:created xsi:type="dcterms:W3CDTF">2016-01-17T22:15:59Z</dcterms:created>
  <dcterms:modified xsi:type="dcterms:W3CDTF">2016-01-31T21:15:09Z</dcterms:modified>
</cp:coreProperties>
</file>