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9"/>
  </p:notesMasterIdLst>
  <p:handoutMasterIdLst>
    <p:handoutMasterId r:id="rId20"/>
  </p:handoutMasterIdLst>
  <p:sldIdLst>
    <p:sldId id="301" r:id="rId3"/>
    <p:sldId id="279" r:id="rId4"/>
    <p:sldId id="287" r:id="rId5"/>
    <p:sldId id="289" r:id="rId6"/>
    <p:sldId id="290" r:id="rId7"/>
    <p:sldId id="291" r:id="rId8"/>
    <p:sldId id="292" r:id="rId9"/>
    <p:sldId id="293" r:id="rId10"/>
    <p:sldId id="294" r:id="rId11"/>
    <p:sldId id="295" r:id="rId12"/>
    <p:sldId id="296" r:id="rId13"/>
    <p:sldId id="297" r:id="rId14"/>
    <p:sldId id="298" r:id="rId15"/>
    <p:sldId id="299" r:id="rId16"/>
    <p:sldId id="300" r:id="rId17"/>
    <p:sldId id="288" r:id="rId18"/>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4" d="100"/>
          <a:sy n="114" d="100"/>
        </p:scale>
        <p:origin x="414" y="96"/>
      </p:cViewPr>
      <p:guideLst>
        <p:guide orient="horz" pos="2160"/>
        <p:guide pos="3839"/>
      </p:guideLst>
    </p:cSldViewPr>
  </p:slideViewPr>
  <p:notesTextViewPr>
    <p:cViewPr>
      <p:scale>
        <a:sx n="3" d="2"/>
        <a:sy n="3" d="2"/>
      </p:scale>
      <p:origin x="0" y="0"/>
    </p:cViewPr>
  </p:notesText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54C6E1-AF92-4FB7-A013-0B520EBC30AE}" type="datetimeFigureOut">
              <a:rPr lang="en-US"/>
              <a:t>6/19/2016</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0850-0874-4A61-99B4-D613C5E8D9EA}" type="datetimeFigureOut">
              <a:rPr lang="en-US"/>
              <a:t>6/19/2016</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3" name="Picture Placeholder 2"/>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3B9B9059-F1D6-41D0-95CF-D21CAA096B3A}" type="datetimeFigureOut">
              <a:rPr lang="en-US"/>
              <a:t>6/19/2016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3B9B9059-F1D6-41D0-95CF-D21CAA096B3A}" type="datetimeFigureOut">
              <a:rPr lang="en-US"/>
              <a:t>6/19/2016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3B9B9059-F1D6-41D0-95CF-D21CAA096B3A}" type="datetimeFigureOut">
              <a:rPr lang="en-US"/>
              <a:t>6/19/2016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9B9059-F1D6-41D0-95CF-D21CAA096B3A}" type="datetimeFigureOut">
              <a:rPr lang="en-US"/>
              <a:t>6/19/2016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3B9B9059-F1D6-41D0-95CF-D21CAA096B3A}" type="datetimeFigureOut">
              <a:rPr lang="en-US"/>
              <a:t>6/19/2016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3B9B9059-F1D6-41D0-95CF-D21CAA096B3A}" type="datetimeFigureOut">
              <a:rPr lang="en-US"/>
              <a:t>6/19/2016</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3B9B9059-F1D6-41D0-95CF-D21CAA096B3A}" type="datetimeFigureOut">
              <a:rPr lang="en-US"/>
              <a:t>6/19/2016</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3" name="Picture Placeholder 2"/>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6/19/2016</a:t>
            </a:fld>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27012" y="228600"/>
            <a:ext cx="11734800" cy="1371600"/>
          </a:xfrm>
        </p:spPr>
        <p:txBody>
          <a:bodyPr>
            <a:normAutofit fontScale="90000"/>
          </a:bodyPr>
          <a:lstStyle/>
          <a:p>
            <a:pPr algn="ctr"/>
            <a:r>
              <a:rPr lang="en-US" sz="5400" dirty="0"/>
              <a:t>Scripture Reading: Genesis 38:27-30</a:t>
            </a:r>
            <a:br>
              <a:rPr lang="en-US" sz="5400" dirty="0"/>
            </a:br>
            <a:endParaRPr lang="en-US" dirty="0">
              <a:solidFill>
                <a:srgbClr val="FFFF00"/>
              </a:solidFill>
            </a:endParaRPr>
          </a:p>
        </p:txBody>
      </p:sp>
      <p:sp>
        <p:nvSpPr>
          <p:cNvPr id="14" name="Content Placeholder 13"/>
          <p:cNvSpPr>
            <a:spLocks noGrp="1"/>
          </p:cNvSpPr>
          <p:nvPr>
            <p:ph idx="1"/>
          </p:nvPr>
        </p:nvSpPr>
        <p:spPr>
          <a:xfrm>
            <a:off x="227012" y="1981200"/>
            <a:ext cx="11734800" cy="4876799"/>
          </a:xfrm>
        </p:spPr>
        <p:txBody>
          <a:bodyPr/>
          <a:lstStyle/>
          <a:p>
            <a:pPr marL="274320" lvl="1" indent="0">
              <a:buNone/>
            </a:pPr>
            <a:r>
              <a:rPr lang="en-US" sz="3200" dirty="0"/>
              <a:t>“Now it came to pass, at the time for giving birth, that behold, twins were in her womb. And so it was, when she was giving birth, that the one put out his hand; and the midwife took a scarlet thread and bound it on his hand, saying, ‘This one came out first.’ Then it happened, as he drew back his hand, that his brother came out unexpectedly; and she said, ‘How did you break through? This breach be upon you!’ Therefore his name was called Perez. Afterward his brother came out who had the scarlet thread on his hand. And his name was called </a:t>
            </a:r>
            <a:r>
              <a:rPr lang="en-US" sz="3200" dirty="0" err="1"/>
              <a:t>Zerah</a:t>
            </a:r>
            <a:r>
              <a:rPr lang="en-US" sz="3200" dirty="0"/>
              <a:t>.”</a:t>
            </a:r>
          </a:p>
          <a:p>
            <a:pPr lvl="1"/>
            <a:endParaRPr lang="en-US" dirty="0"/>
          </a:p>
        </p:txBody>
      </p:sp>
    </p:spTree>
    <p:extLst>
      <p:ext uri="{BB962C8B-B14F-4D97-AF65-F5344CB8AC3E}">
        <p14:creationId xmlns:p14="http://schemas.microsoft.com/office/powerpoint/2010/main" val="2546524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27012" y="228600"/>
            <a:ext cx="11734800" cy="1524000"/>
          </a:xfrm>
        </p:spPr>
        <p:txBody>
          <a:bodyPr>
            <a:normAutofit fontScale="90000"/>
          </a:bodyPr>
          <a:lstStyle/>
          <a:p>
            <a:pPr algn="ctr"/>
            <a:r>
              <a:rPr lang="en-US" sz="5400" dirty="0"/>
              <a:t>Do You Have An Identical Twin?</a:t>
            </a:r>
            <a:br>
              <a:rPr lang="en-US" sz="5400" dirty="0"/>
            </a:br>
            <a:r>
              <a:rPr lang="en-US" cap="none" dirty="0">
                <a:solidFill>
                  <a:srgbClr val="FFFF00"/>
                </a:solidFill>
              </a:rPr>
              <a:t>Someone who looks just like you but couldn’t be you because…</a:t>
            </a:r>
            <a:endParaRPr lang="en-US" dirty="0">
              <a:solidFill>
                <a:srgbClr val="FFFF00"/>
              </a:solidFill>
            </a:endParaRPr>
          </a:p>
        </p:txBody>
      </p:sp>
      <p:sp>
        <p:nvSpPr>
          <p:cNvPr id="14" name="Content Placeholder 13"/>
          <p:cNvSpPr>
            <a:spLocks noGrp="1"/>
          </p:cNvSpPr>
          <p:nvPr>
            <p:ph idx="1"/>
          </p:nvPr>
        </p:nvSpPr>
        <p:spPr>
          <a:xfrm>
            <a:off x="227012" y="2057400"/>
            <a:ext cx="11734800" cy="4800599"/>
          </a:xfrm>
        </p:spPr>
        <p:txBody>
          <a:bodyPr/>
          <a:lstStyle/>
          <a:p>
            <a:r>
              <a:rPr lang="en-US" dirty="0"/>
              <a:t>The Way They Dress</a:t>
            </a:r>
          </a:p>
          <a:p>
            <a:r>
              <a:rPr lang="en-US" dirty="0"/>
              <a:t>The Way They Talk</a:t>
            </a:r>
          </a:p>
          <a:p>
            <a:r>
              <a:rPr lang="en-US" dirty="0"/>
              <a:t>The Places They Go</a:t>
            </a:r>
          </a:p>
          <a:p>
            <a:r>
              <a:rPr lang="en-US" dirty="0"/>
              <a:t>The Entertainment They Watch</a:t>
            </a:r>
          </a:p>
          <a:p>
            <a:r>
              <a:rPr lang="en-US" dirty="0"/>
              <a:t>They Get Intoxicated</a:t>
            </a:r>
          </a:p>
          <a:p>
            <a:endParaRPr lang="en-US" dirty="0"/>
          </a:p>
        </p:txBody>
      </p:sp>
    </p:spTree>
    <p:extLst>
      <p:ext uri="{BB962C8B-B14F-4D97-AF65-F5344CB8AC3E}">
        <p14:creationId xmlns:p14="http://schemas.microsoft.com/office/powerpoint/2010/main" val="976284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Effect transition="in" filter="fade">
                                      <p:cBhvr>
                                        <p:cTn id="7"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27012" y="228600"/>
            <a:ext cx="11734800" cy="1524000"/>
          </a:xfrm>
        </p:spPr>
        <p:txBody>
          <a:bodyPr>
            <a:normAutofit fontScale="90000"/>
          </a:bodyPr>
          <a:lstStyle/>
          <a:p>
            <a:pPr algn="ctr"/>
            <a:r>
              <a:rPr lang="en-US" sz="5400" dirty="0"/>
              <a:t>Do You Have An Identical Twin?</a:t>
            </a:r>
            <a:br>
              <a:rPr lang="en-US" sz="5400" dirty="0"/>
            </a:br>
            <a:r>
              <a:rPr lang="en-US" cap="none" dirty="0">
                <a:solidFill>
                  <a:srgbClr val="FFFF00"/>
                </a:solidFill>
              </a:rPr>
              <a:t>Someone who looks just like you but couldn’t be you because…</a:t>
            </a:r>
            <a:endParaRPr lang="en-US" dirty="0">
              <a:solidFill>
                <a:srgbClr val="FFFF00"/>
              </a:solidFill>
            </a:endParaRPr>
          </a:p>
        </p:txBody>
      </p:sp>
      <p:sp>
        <p:nvSpPr>
          <p:cNvPr id="14" name="Content Placeholder 13"/>
          <p:cNvSpPr>
            <a:spLocks noGrp="1"/>
          </p:cNvSpPr>
          <p:nvPr>
            <p:ph idx="1"/>
          </p:nvPr>
        </p:nvSpPr>
        <p:spPr>
          <a:xfrm>
            <a:off x="227012" y="2057400"/>
            <a:ext cx="11734800" cy="4800599"/>
          </a:xfrm>
        </p:spPr>
        <p:txBody>
          <a:bodyPr/>
          <a:lstStyle/>
          <a:p>
            <a:r>
              <a:rPr lang="en-US" dirty="0"/>
              <a:t>They Get Intoxicated</a:t>
            </a:r>
          </a:p>
          <a:p>
            <a:pPr lvl="1"/>
            <a:r>
              <a:rPr lang="en-US" sz="2800" dirty="0"/>
              <a:t>“And do not get drunk with wine, for that is debauchery, but be filled with the Spirit …” (Ephesians 5:18)</a:t>
            </a:r>
          </a:p>
          <a:p>
            <a:pPr lvl="1"/>
            <a:r>
              <a:rPr lang="en-US" sz="2800" dirty="0"/>
              <a:t>“Wine is a mocker, strong drink a brawler, and whoever is led astray by it is not wise.”  (Proverbs 20:1)</a:t>
            </a:r>
          </a:p>
          <a:p>
            <a:pPr lvl="1"/>
            <a:endParaRPr lang="en-US" dirty="0"/>
          </a:p>
        </p:txBody>
      </p:sp>
    </p:spTree>
    <p:extLst>
      <p:ext uri="{BB962C8B-B14F-4D97-AF65-F5344CB8AC3E}">
        <p14:creationId xmlns:p14="http://schemas.microsoft.com/office/powerpoint/2010/main" val="531225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fade">
                                      <p:cBhvr>
                                        <p:cTn id="12"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27012" y="228600"/>
            <a:ext cx="11734800" cy="1524000"/>
          </a:xfrm>
        </p:spPr>
        <p:txBody>
          <a:bodyPr>
            <a:normAutofit fontScale="90000"/>
          </a:bodyPr>
          <a:lstStyle/>
          <a:p>
            <a:pPr algn="ctr"/>
            <a:r>
              <a:rPr lang="en-US" sz="5400" dirty="0"/>
              <a:t>Do You Have An Identical Twin?</a:t>
            </a:r>
            <a:br>
              <a:rPr lang="en-US" sz="5400" dirty="0"/>
            </a:br>
            <a:r>
              <a:rPr lang="en-US" cap="none" dirty="0">
                <a:solidFill>
                  <a:srgbClr val="FFFF00"/>
                </a:solidFill>
              </a:rPr>
              <a:t>Someone who looks just like you but couldn’t be you because…</a:t>
            </a:r>
            <a:endParaRPr lang="en-US" dirty="0">
              <a:solidFill>
                <a:srgbClr val="FFFF00"/>
              </a:solidFill>
            </a:endParaRPr>
          </a:p>
        </p:txBody>
      </p:sp>
      <p:sp>
        <p:nvSpPr>
          <p:cNvPr id="14" name="Content Placeholder 13"/>
          <p:cNvSpPr>
            <a:spLocks noGrp="1"/>
          </p:cNvSpPr>
          <p:nvPr>
            <p:ph idx="1"/>
          </p:nvPr>
        </p:nvSpPr>
        <p:spPr>
          <a:xfrm>
            <a:off x="227012" y="2057400"/>
            <a:ext cx="11734800" cy="4800599"/>
          </a:xfrm>
        </p:spPr>
        <p:txBody>
          <a:bodyPr/>
          <a:lstStyle/>
          <a:p>
            <a:r>
              <a:rPr lang="en-US" dirty="0"/>
              <a:t>The Way They Dress</a:t>
            </a:r>
          </a:p>
          <a:p>
            <a:r>
              <a:rPr lang="en-US" dirty="0"/>
              <a:t>The Way They Talk</a:t>
            </a:r>
          </a:p>
          <a:p>
            <a:r>
              <a:rPr lang="en-US" dirty="0"/>
              <a:t>The Places They Go</a:t>
            </a:r>
          </a:p>
          <a:p>
            <a:r>
              <a:rPr lang="en-US" dirty="0"/>
              <a:t>The Entertainment They Watch</a:t>
            </a:r>
          </a:p>
          <a:p>
            <a:r>
              <a:rPr lang="en-US" dirty="0"/>
              <a:t>They Get Intoxicated</a:t>
            </a:r>
          </a:p>
          <a:p>
            <a:r>
              <a:rPr lang="en-US" dirty="0"/>
              <a:t>Their Unchaste Conduct</a:t>
            </a:r>
          </a:p>
          <a:p>
            <a:endParaRPr lang="en-US" dirty="0"/>
          </a:p>
        </p:txBody>
      </p:sp>
    </p:spTree>
    <p:extLst>
      <p:ext uri="{BB962C8B-B14F-4D97-AF65-F5344CB8AC3E}">
        <p14:creationId xmlns:p14="http://schemas.microsoft.com/office/powerpoint/2010/main" val="2416545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5" end="5"/>
                                            </p:txEl>
                                          </p:spTgt>
                                        </p:tgtEl>
                                        <p:attrNameLst>
                                          <p:attrName>style.visibility</p:attrName>
                                        </p:attrNameLst>
                                      </p:cBhvr>
                                      <p:to>
                                        <p:strVal val="visible"/>
                                      </p:to>
                                    </p:set>
                                    <p:animEffect transition="in" filter="fade">
                                      <p:cBhvr>
                                        <p:cTn id="7" dur="50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27012" y="228600"/>
            <a:ext cx="11734800" cy="1524000"/>
          </a:xfrm>
        </p:spPr>
        <p:txBody>
          <a:bodyPr>
            <a:normAutofit fontScale="90000"/>
          </a:bodyPr>
          <a:lstStyle/>
          <a:p>
            <a:pPr algn="ctr"/>
            <a:r>
              <a:rPr lang="en-US" sz="5400" dirty="0"/>
              <a:t>Do You Have An Identical Twin?</a:t>
            </a:r>
            <a:br>
              <a:rPr lang="en-US" sz="5400" dirty="0"/>
            </a:br>
            <a:r>
              <a:rPr lang="en-US" cap="none" dirty="0">
                <a:solidFill>
                  <a:srgbClr val="FFFF00"/>
                </a:solidFill>
              </a:rPr>
              <a:t>Someone who looks just like you but couldn’t be you because…</a:t>
            </a:r>
            <a:endParaRPr lang="en-US" dirty="0">
              <a:solidFill>
                <a:srgbClr val="FFFF00"/>
              </a:solidFill>
            </a:endParaRPr>
          </a:p>
        </p:txBody>
      </p:sp>
      <p:sp>
        <p:nvSpPr>
          <p:cNvPr id="14" name="Content Placeholder 13"/>
          <p:cNvSpPr>
            <a:spLocks noGrp="1"/>
          </p:cNvSpPr>
          <p:nvPr>
            <p:ph idx="1"/>
          </p:nvPr>
        </p:nvSpPr>
        <p:spPr>
          <a:xfrm>
            <a:off x="227012" y="2057400"/>
            <a:ext cx="11734800" cy="4800599"/>
          </a:xfrm>
        </p:spPr>
        <p:txBody>
          <a:bodyPr/>
          <a:lstStyle/>
          <a:p>
            <a:r>
              <a:rPr lang="en-US" dirty="0"/>
              <a:t>Their Unchaste Conduct</a:t>
            </a:r>
          </a:p>
          <a:p>
            <a:pPr lvl="1"/>
            <a:r>
              <a:rPr lang="en-US" sz="2800" dirty="0"/>
              <a:t>“Let marriage be held in honor among all, and let the marriage bed be undefiled, for God will judge the sexually immoral and adulterous.”  (Hebrews 13:4)</a:t>
            </a:r>
          </a:p>
          <a:p>
            <a:pPr lvl="1"/>
            <a:r>
              <a:rPr lang="en-US" sz="2800" dirty="0"/>
              <a:t>“Flee from sexual immorality. Every other sin a person commits is outside the body, but the sexually immoral person sins against his own body. Or do you not know that your body is a temple of the Holy Spirit within you, whom you have from God? You are not your own, for you were bought with a price. So glorify God in your body.”                                (1 Corinthians 6:18-20)</a:t>
            </a:r>
          </a:p>
          <a:p>
            <a:pPr lvl="1"/>
            <a:endParaRPr lang="en-US" dirty="0"/>
          </a:p>
          <a:p>
            <a:pPr lvl="1"/>
            <a:endParaRPr lang="en-US" dirty="0"/>
          </a:p>
        </p:txBody>
      </p:sp>
    </p:spTree>
    <p:extLst>
      <p:ext uri="{BB962C8B-B14F-4D97-AF65-F5344CB8AC3E}">
        <p14:creationId xmlns:p14="http://schemas.microsoft.com/office/powerpoint/2010/main" val="3073668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fade">
                                      <p:cBhvr>
                                        <p:cTn id="12"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27012" y="228600"/>
            <a:ext cx="11734800" cy="1524000"/>
          </a:xfrm>
        </p:spPr>
        <p:txBody>
          <a:bodyPr>
            <a:normAutofit fontScale="90000"/>
          </a:bodyPr>
          <a:lstStyle/>
          <a:p>
            <a:pPr algn="ctr"/>
            <a:r>
              <a:rPr lang="en-US" sz="5400" dirty="0"/>
              <a:t>Do You Have An Identical Twin?</a:t>
            </a:r>
            <a:br>
              <a:rPr lang="en-US" sz="5400" dirty="0"/>
            </a:br>
            <a:r>
              <a:rPr lang="en-US" cap="none" dirty="0">
                <a:solidFill>
                  <a:srgbClr val="FFFF00"/>
                </a:solidFill>
              </a:rPr>
              <a:t>Someone who looks just like you but couldn’t be you because…</a:t>
            </a:r>
            <a:endParaRPr lang="en-US" dirty="0">
              <a:solidFill>
                <a:srgbClr val="FFFF00"/>
              </a:solidFill>
            </a:endParaRPr>
          </a:p>
        </p:txBody>
      </p:sp>
      <p:sp>
        <p:nvSpPr>
          <p:cNvPr id="14" name="Content Placeholder 13"/>
          <p:cNvSpPr>
            <a:spLocks noGrp="1"/>
          </p:cNvSpPr>
          <p:nvPr>
            <p:ph idx="1"/>
          </p:nvPr>
        </p:nvSpPr>
        <p:spPr>
          <a:xfrm>
            <a:off x="227012" y="2057400"/>
            <a:ext cx="11734800" cy="4800599"/>
          </a:xfrm>
        </p:spPr>
        <p:txBody>
          <a:bodyPr/>
          <a:lstStyle/>
          <a:p>
            <a:r>
              <a:rPr lang="en-US" dirty="0"/>
              <a:t>The Way They Dress</a:t>
            </a:r>
          </a:p>
          <a:p>
            <a:r>
              <a:rPr lang="en-US" dirty="0"/>
              <a:t>The Way They Talk</a:t>
            </a:r>
          </a:p>
          <a:p>
            <a:r>
              <a:rPr lang="en-US" dirty="0"/>
              <a:t>The Places They Go</a:t>
            </a:r>
          </a:p>
          <a:p>
            <a:r>
              <a:rPr lang="en-US" dirty="0"/>
              <a:t>The Entertainment They Watch</a:t>
            </a:r>
          </a:p>
          <a:p>
            <a:r>
              <a:rPr lang="en-US" dirty="0"/>
              <a:t>They Get Intoxicated</a:t>
            </a:r>
          </a:p>
          <a:p>
            <a:r>
              <a:rPr lang="en-US" dirty="0"/>
              <a:t>Their Unchaste Conduct</a:t>
            </a:r>
          </a:p>
          <a:p>
            <a:r>
              <a:rPr lang="en-US" dirty="0"/>
              <a:t>The Things They Post On Social Media</a:t>
            </a:r>
          </a:p>
          <a:p>
            <a:endParaRPr lang="en-US" dirty="0"/>
          </a:p>
        </p:txBody>
      </p:sp>
    </p:spTree>
    <p:extLst>
      <p:ext uri="{BB962C8B-B14F-4D97-AF65-F5344CB8AC3E}">
        <p14:creationId xmlns:p14="http://schemas.microsoft.com/office/powerpoint/2010/main" val="298979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6" end="6"/>
                                            </p:txEl>
                                          </p:spTgt>
                                        </p:tgtEl>
                                        <p:attrNameLst>
                                          <p:attrName>style.visibility</p:attrName>
                                        </p:attrNameLst>
                                      </p:cBhvr>
                                      <p:to>
                                        <p:strVal val="visible"/>
                                      </p:to>
                                    </p:set>
                                    <p:animEffect transition="in" filter="fade">
                                      <p:cBhvr>
                                        <p:cTn id="7" dur="5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27012" y="228600"/>
            <a:ext cx="11734800" cy="1524000"/>
          </a:xfrm>
        </p:spPr>
        <p:txBody>
          <a:bodyPr>
            <a:normAutofit fontScale="90000"/>
          </a:bodyPr>
          <a:lstStyle/>
          <a:p>
            <a:pPr algn="ctr"/>
            <a:r>
              <a:rPr lang="en-US" sz="5400" dirty="0"/>
              <a:t>Do You Have An Identical Twin?</a:t>
            </a:r>
            <a:br>
              <a:rPr lang="en-US" sz="5400" dirty="0"/>
            </a:br>
            <a:r>
              <a:rPr lang="en-US" cap="none" dirty="0">
                <a:solidFill>
                  <a:srgbClr val="FFFF00"/>
                </a:solidFill>
              </a:rPr>
              <a:t>Someone who looks just like you but couldn’t be you because…</a:t>
            </a:r>
            <a:endParaRPr lang="en-US" dirty="0">
              <a:solidFill>
                <a:srgbClr val="FFFF00"/>
              </a:solidFill>
            </a:endParaRPr>
          </a:p>
        </p:txBody>
      </p:sp>
      <p:sp>
        <p:nvSpPr>
          <p:cNvPr id="14" name="Content Placeholder 13"/>
          <p:cNvSpPr>
            <a:spLocks noGrp="1"/>
          </p:cNvSpPr>
          <p:nvPr>
            <p:ph idx="1"/>
          </p:nvPr>
        </p:nvSpPr>
        <p:spPr>
          <a:xfrm>
            <a:off x="227012" y="2057400"/>
            <a:ext cx="11734800" cy="4800599"/>
          </a:xfrm>
        </p:spPr>
        <p:txBody>
          <a:bodyPr>
            <a:normAutofit/>
          </a:bodyPr>
          <a:lstStyle/>
          <a:p>
            <a:r>
              <a:rPr lang="en-US" dirty="0"/>
              <a:t>The Things They Post On Social Media</a:t>
            </a:r>
          </a:p>
          <a:p>
            <a:pPr lvl="1"/>
            <a:r>
              <a:rPr lang="en-US" sz="2800" dirty="0"/>
              <a:t>“I have been crucified with Christ. It is no longer I who live, but Christ who lives in me. And the life I now live in the flesh I live by faith in the Son of God, who loved me and gave himself for me.”  (Galatians 2:20)</a:t>
            </a:r>
          </a:p>
          <a:p>
            <a:pPr lvl="1"/>
            <a:r>
              <a:rPr lang="en-US" sz="2800" dirty="0"/>
              <a:t>“I therefore, a prisoner for the Lord, urge you to walk in a manner worthy of the calling to which you have been called, with all humility and gentleness, with patience, bearing with one another in love, eager to maintain the unity of the Spirit in the bond of peace.” (Ephesians 4:1-3)</a:t>
            </a:r>
          </a:p>
          <a:p>
            <a:pPr lvl="1"/>
            <a:endParaRPr lang="en-US" sz="2800" dirty="0"/>
          </a:p>
          <a:p>
            <a:endParaRPr lang="en-US" dirty="0"/>
          </a:p>
        </p:txBody>
      </p:sp>
    </p:spTree>
    <p:extLst>
      <p:ext uri="{BB962C8B-B14F-4D97-AF65-F5344CB8AC3E}">
        <p14:creationId xmlns:p14="http://schemas.microsoft.com/office/powerpoint/2010/main" val="574395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fade">
                                      <p:cBhvr>
                                        <p:cTn id="12"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27012" y="228600"/>
            <a:ext cx="11734800" cy="1524000"/>
          </a:xfrm>
        </p:spPr>
        <p:txBody>
          <a:bodyPr>
            <a:normAutofit fontScale="90000"/>
          </a:bodyPr>
          <a:lstStyle/>
          <a:p>
            <a:pPr algn="ctr"/>
            <a:r>
              <a:rPr lang="en-US" sz="5400" dirty="0"/>
              <a:t>Do You Have An Identical Twin?</a:t>
            </a:r>
            <a:br>
              <a:rPr lang="en-US" sz="5400" dirty="0"/>
            </a:br>
            <a:r>
              <a:rPr lang="en-US" cap="none" dirty="0">
                <a:solidFill>
                  <a:srgbClr val="FFFF00"/>
                </a:solidFill>
              </a:rPr>
              <a:t>Someone who looks just like you but couldn’t be you because…</a:t>
            </a:r>
            <a:endParaRPr lang="en-US" dirty="0">
              <a:solidFill>
                <a:srgbClr val="FFFF00"/>
              </a:solidFill>
            </a:endParaRPr>
          </a:p>
        </p:txBody>
      </p:sp>
      <p:sp>
        <p:nvSpPr>
          <p:cNvPr id="14" name="Content Placeholder 13"/>
          <p:cNvSpPr>
            <a:spLocks noGrp="1"/>
          </p:cNvSpPr>
          <p:nvPr>
            <p:ph idx="1"/>
          </p:nvPr>
        </p:nvSpPr>
        <p:spPr>
          <a:xfrm>
            <a:off x="227012" y="2057400"/>
            <a:ext cx="11734800" cy="4800599"/>
          </a:xfrm>
        </p:spPr>
        <p:txBody>
          <a:bodyPr/>
          <a:lstStyle/>
          <a:p>
            <a:r>
              <a:rPr lang="en-US" dirty="0"/>
              <a:t>The Way They Dress</a:t>
            </a:r>
          </a:p>
          <a:p>
            <a:r>
              <a:rPr lang="en-US" dirty="0"/>
              <a:t>The Way They Talk</a:t>
            </a:r>
          </a:p>
          <a:p>
            <a:r>
              <a:rPr lang="en-US" dirty="0"/>
              <a:t>The Places They Go</a:t>
            </a:r>
          </a:p>
          <a:p>
            <a:r>
              <a:rPr lang="en-US" dirty="0"/>
              <a:t>The Entertainment They Watch</a:t>
            </a:r>
          </a:p>
          <a:p>
            <a:r>
              <a:rPr lang="en-US" dirty="0"/>
              <a:t>They Get Intoxicated</a:t>
            </a:r>
          </a:p>
          <a:p>
            <a:r>
              <a:rPr lang="en-US" dirty="0"/>
              <a:t>Their Unchaste Conduct</a:t>
            </a:r>
          </a:p>
          <a:p>
            <a:r>
              <a:rPr lang="en-US" dirty="0"/>
              <a:t>The Things They Post On Social Media</a:t>
            </a:r>
          </a:p>
          <a:p>
            <a:endParaRPr lang="en-US" dirty="0"/>
          </a:p>
        </p:txBody>
      </p:sp>
      <p:pic>
        <p:nvPicPr>
          <p:cNvPr id="3" name="Picture 2"/>
          <p:cNvPicPr>
            <a:picLocks noChangeAspect="1"/>
          </p:cNvPicPr>
          <p:nvPr/>
        </p:nvPicPr>
        <p:blipFill rotWithShape="1">
          <a:blip r:embed="rId2"/>
          <a:srcRect l="16495"/>
          <a:stretch/>
        </p:blipFill>
        <p:spPr>
          <a:xfrm rot="21004030">
            <a:off x="5561012" y="2026640"/>
            <a:ext cx="3086100" cy="2943225"/>
          </a:xfrm>
          <a:prstGeom prst="rect">
            <a:avLst/>
          </a:prstGeom>
          <a:effectLst>
            <a:softEdge rad="63500"/>
          </a:effectLst>
        </p:spPr>
      </p:pic>
      <p:pic>
        <p:nvPicPr>
          <p:cNvPr id="4" name="Picture 3"/>
          <p:cNvPicPr>
            <a:picLocks noChangeAspect="1"/>
          </p:cNvPicPr>
          <p:nvPr/>
        </p:nvPicPr>
        <p:blipFill rotWithShape="1">
          <a:blip r:embed="rId3"/>
          <a:srcRect l="16250" r="23750"/>
          <a:stretch/>
        </p:blipFill>
        <p:spPr>
          <a:xfrm rot="569595">
            <a:off x="8079883" y="2980263"/>
            <a:ext cx="3657600" cy="3486150"/>
          </a:xfrm>
          <a:prstGeom prst="rect">
            <a:avLst/>
          </a:prstGeom>
          <a:effectLst>
            <a:softEdge rad="63500"/>
          </a:effectLst>
        </p:spPr>
      </p:pic>
    </p:spTree>
    <p:extLst>
      <p:ext uri="{BB962C8B-B14F-4D97-AF65-F5344CB8AC3E}">
        <p14:creationId xmlns:p14="http://schemas.microsoft.com/office/powerpoint/2010/main" val="335963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50812" y="4724400"/>
            <a:ext cx="11963400" cy="1016000"/>
          </a:xfrm>
        </p:spPr>
        <p:txBody>
          <a:bodyPr>
            <a:noAutofit/>
          </a:bodyPr>
          <a:lstStyle/>
          <a:p>
            <a:r>
              <a:rPr lang="en-US" sz="4000" dirty="0"/>
              <a:t>Someone who looks just like you but …</a:t>
            </a:r>
          </a:p>
        </p:txBody>
      </p:sp>
      <p:sp>
        <p:nvSpPr>
          <p:cNvPr id="3" name="Title 2"/>
          <p:cNvSpPr>
            <a:spLocks noGrp="1"/>
          </p:cNvSpPr>
          <p:nvPr>
            <p:ph type="ctrTitle"/>
          </p:nvPr>
        </p:nvSpPr>
        <p:spPr>
          <a:xfrm>
            <a:off x="74612" y="1905002"/>
            <a:ext cx="12039600" cy="2147926"/>
          </a:xfrm>
        </p:spPr>
        <p:txBody>
          <a:bodyPr>
            <a:normAutofit/>
          </a:bodyPr>
          <a:lstStyle/>
          <a:p>
            <a:r>
              <a:rPr lang="en-US" sz="8000" dirty="0"/>
              <a:t>Do You Have an Identical Twin?</a:t>
            </a:r>
          </a:p>
        </p:txBody>
      </p:sp>
    </p:spTree>
    <p:extLst>
      <p:ext uri="{BB962C8B-B14F-4D97-AF65-F5344CB8AC3E}">
        <p14:creationId xmlns:p14="http://schemas.microsoft.com/office/powerpoint/2010/main" val="108287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27012" y="228600"/>
            <a:ext cx="11734800" cy="1524000"/>
          </a:xfrm>
        </p:spPr>
        <p:txBody>
          <a:bodyPr>
            <a:normAutofit fontScale="90000"/>
          </a:bodyPr>
          <a:lstStyle/>
          <a:p>
            <a:pPr algn="ctr"/>
            <a:r>
              <a:rPr lang="en-US" sz="5400" dirty="0"/>
              <a:t>Do You Have An Identical Twin?</a:t>
            </a:r>
            <a:br>
              <a:rPr lang="en-US" sz="5400" dirty="0"/>
            </a:br>
            <a:r>
              <a:rPr lang="en-US" cap="none" dirty="0">
                <a:solidFill>
                  <a:srgbClr val="FFFF00"/>
                </a:solidFill>
              </a:rPr>
              <a:t>Someone who looks just like you but couldn’t be you because…</a:t>
            </a:r>
            <a:endParaRPr lang="en-US" dirty="0">
              <a:solidFill>
                <a:srgbClr val="FFFF00"/>
              </a:solidFill>
            </a:endParaRPr>
          </a:p>
        </p:txBody>
      </p:sp>
      <p:sp>
        <p:nvSpPr>
          <p:cNvPr id="14" name="Content Placeholder 13"/>
          <p:cNvSpPr>
            <a:spLocks noGrp="1"/>
          </p:cNvSpPr>
          <p:nvPr>
            <p:ph idx="1"/>
          </p:nvPr>
        </p:nvSpPr>
        <p:spPr>
          <a:xfrm>
            <a:off x="227012" y="2057400"/>
            <a:ext cx="11734800" cy="4800599"/>
          </a:xfrm>
        </p:spPr>
        <p:txBody>
          <a:bodyPr/>
          <a:lstStyle/>
          <a:p>
            <a:r>
              <a:rPr lang="en-US" dirty="0"/>
              <a:t>The Way They Dress</a:t>
            </a:r>
          </a:p>
          <a:p>
            <a:pPr lvl="1"/>
            <a:r>
              <a:rPr lang="en-US" sz="2800" dirty="0"/>
              <a:t>“… likewise also that women should adorn themselves in respectable apparel, with modesty and self-control, not with braided hair and gold or pearls or costly attire, but with what is proper for women who profess godliness—with good works.” (1 Timothy 2:9-10)</a:t>
            </a:r>
          </a:p>
          <a:p>
            <a:pPr lvl="1"/>
            <a:r>
              <a:rPr lang="en-US" sz="2800" dirty="0"/>
              <a:t>“Do not let your adorning be external—the braiding of hair and the putting on of gold jewelry, or the clothing you wear—but let your adorning be the hidden person of the heart with the imperishable beauty of a gentle and quiet spirit, which in God's sight is very precious.”  (1 Peter 3:3-4)</a:t>
            </a:r>
          </a:p>
          <a:p>
            <a:pPr lvl="1"/>
            <a:endParaRPr lang="en-US" dirty="0"/>
          </a:p>
          <a:p>
            <a:pPr lvl="1"/>
            <a:endParaRPr lang="en-US" dirty="0"/>
          </a:p>
        </p:txBody>
      </p:sp>
    </p:spTree>
    <p:extLst>
      <p:ext uri="{BB962C8B-B14F-4D97-AF65-F5344CB8AC3E}">
        <p14:creationId xmlns:p14="http://schemas.microsoft.com/office/powerpoint/2010/main" val="1795219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27012" y="228600"/>
            <a:ext cx="11734800" cy="1524000"/>
          </a:xfrm>
        </p:spPr>
        <p:txBody>
          <a:bodyPr>
            <a:normAutofit fontScale="90000"/>
          </a:bodyPr>
          <a:lstStyle/>
          <a:p>
            <a:pPr algn="ctr"/>
            <a:r>
              <a:rPr lang="en-US" sz="5400" dirty="0"/>
              <a:t>Do You Have An Identical Twin?</a:t>
            </a:r>
            <a:br>
              <a:rPr lang="en-US" sz="5400" dirty="0"/>
            </a:br>
            <a:r>
              <a:rPr lang="en-US" cap="none" dirty="0">
                <a:solidFill>
                  <a:srgbClr val="FFFF00"/>
                </a:solidFill>
              </a:rPr>
              <a:t>Someone who looks just like you but couldn’t be you because…</a:t>
            </a:r>
            <a:endParaRPr lang="en-US" dirty="0">
              <a:solidFill>
                <a:srgbClr val="FFFF00"/>
              </a:solidFill>
            </a:endParaRPr>
          </a:p>
        </p:txBody>
      </p:sp>
      <p:sp>
        <p:nvSpPr>
          <p:cNvPr id="14" name="Content Placeholder 13"/>
          <p:cNvSpPr>
            <a:spLocks noGrp="1"/>
          </p:cNvSpPr>
          <p:nvPr>
            <p:ph idx="1"/>
          </p:nvPr>
        </p:nvSpPr>
        <p:spPr>
          <a:xfrm>
            <a:off x="227012" y="2057400"/>
            <a:ext cx="11734800" cy="4800599"/>
          </a:xfrm>
        </p:spPr>
        <p:txBody>
          <a:bodyPr/>
          <a:lstStyle/>
          <a:p>
            <a:r>
              <a:rPr lang="en-US" dirty="0"/>
              <a:t>The Way They Dress</a:t>
            </a:r>
          </a:p>
          <a:p>
            <a:r>
              <a:rPr lang="en-US" dirty="0"/>
              <a:t>The Way They Talk</a:t>
            </a:r>
          </a:p>
          <a:p>
            <a:endParaRPr lang="en-US" dirty="0"/>
          </a:p>
        </p:txBody>
      </p:sp>
    </p:spTree>
    <p:extLst>
      <p:ext uri="{BB962C8B-B14F-4D97-AF65-F5344CB8AC3E}">
        <p14:creationId xmlns:p14="http://schemas.microsoft.com/office/powerpoint/2010/main" val="544927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27012" y="228600"/>
            <a:ext cx="11734800" cy="1524000"/>
          </a:xfrm>
        </p:spPr>
        <p:txBody>
          <a:bodyPr>
            <a:normAutofit fontScale="90000"/>
          </a:bodyPr>
          <a:lstStyle/>
          <a:p>
            <a:pPr algn="ctr"/>
            <a:r>
              <a:rPr lang="en-US" sz="5400" dirty="0"/>
              <a:t>Do You Have An Identical Twin?</a:t>
            </a:r>
            <a:br>
              <a:rPr lang="en-US" sz="5400" dirty="0"/>
            </a:br>
            <a:r>
              <a:rPr lang="en-US" cap="none" dirty="0">
                <a:solidFill>
                  <a:srgbClr val="FFFF00"/>
                </a:solidFill>
              </a:rPr>
              <a:t>Someone who looks just like you but couldn’t be you because…</a:t>
            </a:r>
            <a:endParaRPr lang="en-US" dirty="0">
              <a:solidFill>
                <a:srgbClr val="FFFF00"/>
              </a:solidFill>
            </a:endParaRPr>
          </a:p>
        </p:txBody>
      </p:sp>
      <p:sp>
        <p:nvSpPr>
          <p:cNvPr id="14" name="Content Placeholder 13"/>
          <p:cNvSpPr>
            <a:spLocks noGrp="1"/>
          </p:cNvSpPr>
          <p:nvPr>
            <p:ph idx="1"/>
          </p:nvPr>
        </p:nvSpPr>
        <p:spPr>
          <a:xfrm>
            <a:off x="227012" y="2057400"/>
            <a:ext cx="11734800" cy="4800599"/>
          </a:xfrm>
        </p:spPr>
        <p:txBody>
          <a:bodyPr/>
          <a:lstStyle/>
          <a:p>
            <a:r>
              <a:rPr lang="en-US" dirty="0"/>
              <a:t>The Way They Talk</a:t>
            </a:r>
          </a:p>
          <a:p>
            <a:pPr lvl="1"/>
            <a:r>
              <a:rPr lang="en-US" sz="2800" dirty="0"/>
              <a:t>“Let no corrupting talk come out of your mouths, but only such as is good for building up, as fits the occasion, that it may give grace to those who hear.”  (Ephesians 4:29)</a:t>
            </a:r>
          </a:p>
          <a:p>
            <a:pPr lvl="1"/>
            <a:r>
              <a:rPr lang="en-US" sz="2800" dirty="0"/>
              <a:t>“From the same mouth come blessing and cursing. My brothers, these things ought not to be so.”  (James 3:10)</a:t>
            </a:r>
          </a:p>
          <a:p>
            <a:pPr lvl="1"/>
            <a:endParaRPr lang="en-US" dirty="0"/>
          </a:p>
        </p:txBody>
      </p:sp>
    </p:spTree>
    <p:extLst>
      <p:ext uri="{BB962C8B-B14F-4D97-AF65-F5344CB8AC3E}">
        <p14:creationId xmlns:p14="http://schemas.microsoft.com/office/powerpoint/2010/main" val="2323656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fade">
                                      <p:cBhvr>
                                        <p:cTn id="12"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27012" y="228600"/>
            <a:ext cx="11734800" cy="1524000"/>
          </a:xfrm>
        </p:spPr>
        <p:txBody>
          <a:bodyPr>
            <a:normAutofit fontScale="90000"/>
          </a:bodyPr>
          <a:lstStyle/>
          <a:p>
            <a:pPr algn="ctr"/>
            <a:r>
              <a:rPr lang="en-US" sz="5400" dirty="0"/>
              <a:t>Do You Have An Identical Twin?</a:t>
            </a:r>
            <a:br>
              <a:rPr lang="en-US" sz="5400" dirty="0"/>
            </a:br>
            <a:r>
              <a:rPr lang="en-US" cap="none" dirty="0">
                <a:solidFill>
                  <a:srgbClr val="FFFF00"/>
                </a:solidFill>
              </a:rPr>
              <a:t>Someone who looks just like you but couldn’t be you because…</a:t>
            </a:r>
            <a:endParaRPr lang="en-US" dirty="0">
              <a:solidFill>
                <a:srgbClr val="FFFF00"/>
              </a:solidFill>
            </a:endParaRPr>
          </a:p>
        </p:txBody>
      </p:sp>
      <p:sp>
        <p:nvSpPr>
          <p:cNvPr id="14" name="Content Placeholder 13"/>
          <p:cNvSpPr>
            <a:spLocks noGrp="1"/>
          </p:cNvSpPr>
          <p:nvPr>
            <p:ph idx="1"/>
          </p:nvPr>
        </p:nvSpPr>
        <p:spPr>
          <a:xfrm>
            <a:off x="227012" y="2057400"/>
            <a:ext cx="11734800" cy="4800599"/>
          </a:xfrm>
        </p:spPr>
        <p:txBody>
          <a:bodyPr/>
          <a:lstStyle/>
          <a:p>
            <a:r>
              <a:rPr lang="en-US" dirty="0"/>
              <a:t>The Way They Dress</a:t>
            </a:r>
          </a:p>
          <a:p>
            <a:r>
              <a:rPr lang="en-US" dirty="0"/>
              <a:t>The Way They Talk</a:t>
            </a:r>
          </a:p>
          <a:p>
            <a:r>
              <a:rPr lang="en-US" dirty="0"/>
              <a:t>The Places They Go</a:t>
            </a:r>
          </a:p>
          <a:p>
            <a:endParaRPr lang="en-US" dirty="0"/>
          </a:p>
        </p:txBody>
      </p:sp>
    </p:spTree>
    <p:extLst>
      <p:ext uri="{BB962C8B-B14F-4D97-AF65-F5344CB8AC3E}">
        <p14:creationId xmlns:p14="http://schemas.microsoft.com/office/powerpoint/2010/main" val="4217033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27012" y="228600"/>
            <a:ext cx="11734800" cy="1524000"/>
          </a:xfrm>
        </p:spPr>
        <p:txBody>
          <a:bodyPr>
            <a:normAutofit fontScale="90000"/>
          </a:bodyPr>
          <a:lstStyle/>
          <a:p>
            <a:pPr algn="ctr"/>
            <a:r>
              <a:rPr lang="en-US" sz="5400" dirty="0"/>
              <a:t>Do You Have An Identical Twin?</a:t>
            </a:r>
            <a:br>
              <a:rPr lang="en-US" sz="5400" dirty="0"/>
            </a:br>
            <a:r>
              <a:rPr lang="en-US" cap="none" dirty="0">
                <a:solidFill>
                  <a:srgbClr val="FFFF00"/>
                </a:solidFill>
              </a:rPr>
              <a:t>Someone who looks just like you but couldn’t be you because…</a:t>
            </a:r>
            <a:endParaRPr lang="en-US" dirty="0">
              <a:solidFill>
                <a:srgbClr val="FFFF00"/>
              </a:solidFill>
            </a:endParaRPr>
          </a:p>
        </p:txBody>
      </p:sp>
      <p:sp>
        <p:nvSpPr>
          <p:cNvPr id="14" name="Content Placeholder 13"/>
          <p:cNvSpPr>
            <a:spLocks noGrp="1"/>
          </p:cNvSpPr>
          <p:nvPr>
            <p:ph idx="1"/>
          </p:nvPr>
        </p:nvSpPr>
        <p:spPr>
          <a:xfrm>
            <a:off x="227012" y="2057400"/>
            <a:ext cx="11734800" cy="4800599"/>
          </a:xfrm>
        </p:spPr>
        <p:txBody>
          <a:bodyPr/>
          <a:lstStyle/>
          <a:p>
            <a:r>
              <a:rPr lang="en-US" dirty="0"/>
              <a:t>The Places They Go</a:t>
            </a:r>
          </a:p>
          <a:p>
            <a:pPr lvl="1"/>
            <a:r>
              <a:rPr lang="en-US" sz="2800" dirty="0"/>
              <a:t>“You are the salt of the earth, but if salt has lost its taste, how shall its saltiness be restored? It is no longer good for anything except to be thrown out and trampled under people's feet.” (Matthew 5:13)</a:t>
            </a:r>
          </a:p>
          <a:p>
            <a:pPr lvl="1"/>
            <a:r>
              <a:rPr lang="en-US" sz="2800" dirty="0"/>
              <a:t>“Do not be deceived: ‘Bad company ruins good morals.’”                              (1 Corinthians 15:33)</a:t>
            </a:r>
          </a:p>
          <a:p>
            <a:pPr lvl="1"/>
            <a:endParaRPr lang="en-US" dirty="0"/>
          </a:p>
        </p:txBody>
      </p:sp>
    </p:spTree>
    <p:extLst>
      <p:ext uri="{BB962C8B-B14F-4D97-AF65-F5344CB8AC3E}">
        <p14:creationId xmlns:p14="http://schemas.microsoft.com/office/powerpoint/2010/main" val="291306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fade">
                                      <p:cBhvr>
                                        <p:cTn id="12"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27012" y="228600"/>
            <a:ext cx="11734800" cy="1524000"/>
          </a:xfrm>
        </p:spPr>
        <p:txBody>
          <a:bodyPr>
            <a:normAutofit fontScale="90000"/>
          </a:bodyPr>
          <a:lstStyle/>
          <a:p>
            <a:pPr algn="ctr"/>
            <a:r>
              <a:rPr lang="en-US" sz="5400" dirty="0"/>
              <a:t>Do You Have An Identical Twin?</a:t>
            </a:r>
            <a:br>
              <a:rPr lang="en-US" sz="5400" dirty="0"/>
            </a:br>
            <a:r>
              <a:rPr lang="en-US" cap="none" dirty="0">
                <a:solidFill>
                  <a:srgbClr val="FFFF00"/>
                </a:solidFill>
              </a:rPr>
              <a:t>Someone who looks just like you but couldn’t be you because…</a:t>
            </a:r>
            <a:endParaRPr lang="en-US" dirty="0">
              <a:solidFill>
                <a:srgbClr val="FFFF00"/>
              </a:solidFill>
            </a:endParaRPr>
          </a:p>
        </p:txBody>
      </p:sp>
      <p:sp>
        <p:nvSpPr>
          <p:cNvPr id="14" name="Content Placeholder 13"/>
          <p:cNvSpPr>
            <a:spLocks noGrp="1"/>
          </p:cNvSpPr>
          <p:nvPr>
            <p:ph idx="1"/>
          </p:nvPr>
        </p:nvSpPr>
        <p:spPr>
          <a:xfrm>
            <a:off x="227012" y="2057400"/>
            <a:ext cx="11734800" cy="4800599"/>
          </a:xfrm>
        </p:spPr>
        <p:txBody>
          <a:bodyPr/>
          <a:lstStyle/>
          <a:p>
            <a:r>
              <a:rPr lang="en-US" dirty="0"/>
              <a:t>The Way They Dress</a:t>
            </a:r>
          </a:p>
          <a:p>
            <a:r>
              <a:rPr lang="en-US" dirty="0"/>
              <a:t>The Way They Talk</a:t>
            </a:r>
          </a:p>
          <a:p>
            <a:r>
              <a:rPr lang="en-US" dirty="0"/>
              <a:t>The Places They Go</a:t>
            </a:r>
          </a:p>
          <a:p>
            <a:r>
              <a:rPr lang="en-US" dirty="0"/>
              <a:t>The Entertainment They Watch</a:t>
            </a:r>
          </a:p>
          <a:p>
            <a:endParaRPr lang="en-US" dirty="0"/>
          </a:p>
        </p:txBody>
      </p:sp>
    </p:spTree>
    <p:extLst>
      <p:ext uri="{BB962C8B-B14F-4D97-AF65-F5344CB8AC3E}">
        <p14:creationId xmlns:p14="http://schemas.microsoft.com/office/powerpoint/2010/main" val="4017860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3" end="3"/>
                                            </p:txEl>
                                          </p:spTgt>
                                        </p:tgtEl>
                                        <p:attrNameLst>
                                          <p:attrName>style.visibility</p:attrName>
                                        </p:attrNameLst>
                                      </p:cBhvr>
                                      <p:to>
                                        <p:strVal val="visible"/>
                                      </p:to>
                                    </p:set>
                                    <p:animEffect transition="in" filter="fade">
                                      <p:cBhvr>
                                        <p:cTn id="7"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27012" y="228600"/>
            <a:ext cx="11734800" cy="1524000"/>
          </a:xfrm>
        </p:spPr>
        <p:txBody>
          <a:bodyPr>
            <a:normAutofit fontScale="90000"/>
          </a:bodyPr>
          <a:lstStyle/>
          <a:p>
            <a:pPr algn="ctr"/>
            <a:r>
              <a:rPr lang="en-US" sz="5400" dirty="0"/>
              <a:t>Do You Have An Identical Twin?</a:t>
            </a:r>
            <a:br>
              <a:rPr lang="en-US" sz="5400" dirty="0"/>
            </a:br>
            <a:r>
              <a:rPr lang="en-US" cap="none" dirty="0">
                <a:solidFill>
                  <a:srgbClr val="FFFF00"/>
                </a:solidFill>
              </a:rPr>
              <a:t>Someone who looks just like you but couldn’t be you because…</a:t>
            </a:r>
            <a:endParaRPr lang="en-US" dirty="0">
              <a:solidFill>
                <a:srgbClr val="FFFF00"/>
              </a:solidFill>
            </a:endParaRPr>
          </a:p>
        </p:txBody>
      </p:sp>
      <p:sp>
        <p:nvSpPr>
          <p:cNvPr id="14" name="Content Placeholder 13"/>
          <p:cNvSpPr>
            <a:spLocks noGrp="1"/>
          </p:cNvSpPr>
          <p:nvPr>
            <p:ph idx="1"/>
          </p:nvPr>
        </p:nvSpPr>
        <p:spPr>
          <a:xfrm>
            <a:off x="227012" y="2057400"/>
            <a:ext cx="11734800" cy="4800599"/>
          </a:xfrm>
        </p:spPr>
        <p:txBody>
          <a:bodyPr/>
          <a:lstStyle/>
          <a:p>
            <a:r>
              <a:rPr lang="en-US" dirty="0"/>
              <a:t>The Entertainment They Watch</a:t>
            </a:r>
          </a:p>
          <a:p>
            <a:pPr lvl="1"/>
            <a:r>
              <a:rPr lang="en-US" sz="2800" dirty="0"/>
              <a:t>“I will not set before my eyes anything that is worthless. I hate the work of those who fall away; it shall not cling to me.”  (Psalm 101:3)</a:t>
            </a:r>
          </a:p>
          <a:p>
            <a:pPr lvl="1"/>
            <a:r>
              <a:rPr lang="en-US" sz="2800" dirty="0"/>
              <a:t>“Finally, brothers, whatever is true, whatever is honorable, whatever is just, whatever is pure, whatever is lovely, whatever is commendable, if there is any excellence, if there is anything worthy of praise, think about these things. What you have learned and received and heard and seen in me—practice these things, and the God of peace will be with you.”  (Philippians 4:8-9)</a:t>
            </a:r>
          </a:p>
          <a:p>
            <a:pPr lvl="1"/>
            <a:endParaRPr lang="en-US" dirty="0"/>
          </a:p>
        </p:txBody>
      </p:sp>
    </p:spTree>
    <p:extLst>
      <p:ext uri="{BB962C8B-B14F-4D97-AF65-F5344CB8AC3E}">
        <p14:creationId xmlns:p14="http://schemas.microsoft.com/office/powerpoint/2010/main" val="697792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fade">
                                      <p:cBhvr>
                                        <p:cTn id="12"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d Radial 16x9">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A765CE0-A8A0-42E0-82D2-3F870DB4D5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TM10001114[[fn=Gallery]]</Template>
  <TotalTime>0</TotalTime>
  <Words>1033</Words>
  <Application>Microsoft Office PowerPoint</Application>
  <PresentationFormat>Custom</PresentationFormat>
  <Paragraphs>73</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Cambria</vt:lpstr>
      <vt:lpstr>Red Radial 16x9</vt:lpstr>
      <vt:lpstr>Scripture Reading: Genesis 38:27-30 </vt:lpstr>
      <vt:lpstr>Do You Have an Identical Twin?</vt:lpstr>
      <vt:lpstr>Do You Have An Identical Twin? Someone who looks just like you but couldn’t be you because…</vt:lpstr>
      <vt:lpstr>Do You Have An Identical Twin? Someone who looks just like you but couldn’t be you because…</vt:lpstr>
      <vt:lpstr>Do You Have An Identical Twin? Someone who looks just like you but couldn’t be you because…</vt:lpstr>
      <vt:lpstr>Do You Have An Identical Twin? Someone who looks just like you but couldn’t be you because…</vt:lpstr>
      <vt:lpstr>Do You Have An Identical Twin? Someone who looks just like you but couldn’t be you because…</vt:lpstr>
      <vt:lpstr>Do You Have An Identical Twin? Someone who looks just like you but couldn’t be you because…</vt:lpstr>
      <vt:lpstr>Do You Have An Identical Twin? Someone who looks just like you but couldn’t be you because…</vt:lpstr>
      <vt:lpstr>Do You Have An Identical Twin? Someone who looks just like you but couldn’t be you because…</vt:lpstr>
      <vt:lpstr>Do You Have An Identical Twin? Someone who looks just like you but couldn’t be you because…</vt:lpstr>
      <vt:lpstr>Do You Have An Identical Twin? Someone who looks just like you but couldn’t be you because…</vt:lpstr>
      <vt:lpstr>Do You Have An Identical Twin? Someone who looks just like you but couldn’t be you because…</vt:lpstr>
      <vt:lpstr>Do You Have An Identical Twin? Someone who looks just like you but couldn’t be you because…</vt:lpstr>
      <vt:lpstr>Do You Have An Identical Twin? Someone who looks just like you but couldn’t be you because…</vt:lpstr>
      <vt:lpstr>Do You Have An Identical Twin? Someone who looks just like you but couldn’t be you because…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2016-06-17T19:47:03Z</dcterms:created>
  <dcterms:modified xsi:type="dcterms:W3CDTF">2016-06-19T12:56:08Z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TC028048959991</vt:lpwstr>
  </property>
</Properties>
</file>