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8"/>
  </p:notesMasterIdLst>
  <p:handoutMasterIdLst>
    <p:handoutMasterId r:id="rId19"/>
  </p:handoutMasterIdLst>
  <p:sldIdLst>
    <p:sldId id="279" r:id="rId3"/>
    <p:sldId id="256" r:id="rId4"/>
    <p:sldId id="266" r:id="rId5"/>
    <p:sldId id="273" r:id="rId6"/>
    <p:sldId id="267" r:id="rId7"/>
    <p:sldId id="268" r:id="rId8"/>
    <p:sldId id="274" r:id="rId9"/>
    <p:sldId id="269" r:id="rId10"/>
    <p:sldId id="275" r:id="rId11"/>
    <p:sldId id="270" r:id="rId12"/>
    <p:sldId id="276" r:id="rId13"/>
    <p:sldId id="271" r:id="rId14"/>
    <p:sldId id="277" r:id="rId15"/>
    <p:sldId id="27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showGuides="1">
      <p:cViewPr varScale="1">
        <p:scale>
          <a:sx n="101" d="100"/>
          <a:sy n="101" d="100"/>
        </p:scale>
        <p:origin x="126" y="324"/>
      </p:cViewPr>
      <p:guideLst>
        <p:guide orient="horz" pos="2160"/>
        <p:guide pos="3840"/>
      </p:guideLst>
    </p:cSldViewPr>
  </p:slideViewPr>
  <p:notesTextViewPr>
    <p:cViewPr>
      <p:scale>
        <a:sx n="1" d="1"/>
        <a:sy n="1" d="1"/>
      </p:scale>
      <p:origin x="0" y="0"/>
    </p:cViewPr>
  </p:notesTextViewPr>
  <p:notesViewPr>
    <p:cSldViewPr snapToGrid="0" showGuides="1">
      <p:cViewPr varScale="1">
        <p:scale>
          <a:sx n="51" d="100"/>
          <a:sy n="51" d="100"/>
        </p:scale>
        <p:origin x="235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8/6/2016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8/6/2016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4" name="Date Placeholder 3"/>
          <p:cNvSpPr>
            <a:spLocks noGrp="1"/>
          </p:cNvSpPr>
          <p:nvPr>
            <p:ph type="dt" sz="half" idx="10"/>
          </p:nvPr>
        </p:nvSpPr>
        <p:spPr/>
        <p:txBody>
          <a:bodyPr/>
          <a:lstStyle/>
          <a:p>
            <a:fld id="{402B9795-92DC-40DC-A1CA-9A4B349D7824}" type="datetimeFigureOut">
              <a:rPr lang="en-US"/>
              <a:t>8/6/2016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Picture Placeholder 2"/>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8/6/2016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8/6/2016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Picture Placeholder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19" name="Instructional Text"/>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sz="1200" b="1" i="1">
                <a:latin typeface="Arial" pitchFamily="34" charset="0"/>
                <a:cs typeface="Arial" pitchFamily="34" charset="0"/>
              </a:rPr>
              <a:t>NOTE:</a:t>
            </a:r>
          </a:p>
          <a:p>
            <a:r>
              <a:rPr sz="1200" i="1">
                <a:latin typeface="Arial" pitchFamily="34" charset="0"/>
                <a:cs typeface="Arial" pitchFamily="34" charset="0"/>
              </a:rPr>
              <a:t>To change the  image on this slide, select the picture and delete it. Then click the Pictures icon in the placeholder to insert your own image.</a:t>
            </a: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8/6/2016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8/6/2016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8/6/2016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8/6/2016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8/6/2016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2B9795-92DC-40DC-A1CA-9A4B349D7824}" type="datetimeFigureOut">
              <a:rPr lang="en-US"/>
              <a:t>8/6/2016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60000"/>
                    <a:lumOff val="40000"/>
                  </a:schemeClr>
                </a:solidFill>
              </a:defRPr>
            </a:lvl1pPr>
          </a:lstStyle>
          <a:p>
            <a:fld id="{402B9795-92DC-40DC-A1CA-9A4B349D7824}" type="datetimeFigureOut">
              <a:rPr lang="en-US"/>
              <a:pPr/>
              <a:t>8/6/2016</a:t>
            </a:fld>
            <a:endParaRPr/>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60000"/>
                    <a:lumOff val="40000"/>
                  </a:schemeClr>
                </a:solidFill>
              </a:defRPr>
            </a:lvl1pPr>
          </a:lstStyle>
          <a:p>
            <a:endParaRPr/>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60000"/>
                    <a:lumOff val="40000"/>
                  </a:schemeClr>
                </a:solidFill>
              </a:defRPr>
            </a:lvl1pPr>
          </a:lstStyle>
          <a:p>
            <a:fld id="{0FF54DE5-C571-48E8-A5BC-B369434E2F44}" type="slidenum">
              <a:rPr/>
              <a:pPr/>
              <a:t>‹#›</a:t>
            </a:fld>
            <a:endParaRPr/>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7024" y="1"/>
            <a:ext cx="9239251" cy="1076324"/>
          </a:xfrm>
        </p:spPr>
        <p:txBody>
          <a:bodyPr>
            <a:noAutofit/>
          </a:bodyPr>
          <a:lstStyle/>
          <a:p>
            <a:r>
              <a:rPr lang="en-US" sz="6000" dirty="0">
                <a:solidFill>
                  <a:schemeClr val="bg2"/>
                </a:solidFill>
              </a:rPr>
              <a:t>Scripture Reading</a:t>
            </a:r>
          </a:p>
        </p:txBody>
      </p:sp>
      <p:sp>
        <p:nvSpPr>
          <p:cNvPr id="3" name="Subtitle 2"/>
          <p:cNvSpPr>
            <a:spLocks noGrp="1"/>
          </p:cNvSpPr>
          <p:nvPr>
            <p:ph type="subTitle" idx="1"/>
          </p:nvPr>
        </p:nvSpPr>
        <p:spPr>
          <a:xfrm>
            <a:off x="95250" y="1076325"/>
            <a:ext cx="12011026" cy="4667249"/>
          </a:xfrm>
          <a:solidFill>
            <a:schemeClr val="bg2"/>
          </a:solidFill>
        </p:spPr>
        <p:txBody>
          <a:bodyPr>
            <a:noAutofit/>
          </a:bodyPr>
          <a:lstStyle/>
          <a:p>
            <a:r>
              <a:rPr lang="en-US" sz="2400" b="1" dirty="0"/>
              <a:t>“Remember now your Creator in the days of your youth, Before the difficult days come, And the years draw near when you say, "I have no pleasure in them": While the sun and the light, The moon and the stars, Are not darkened, And the clouds do not return after the rain; In the day when the keepers of the house tremble, And the strong men bow down; When the grinders cease because they are few, And those that look through the windows grow dim; When the doors are shut in the streets, And the sound of grinding is low; When one rises up at the sound of a bird, And all the daughters of music are brought low. Also they are afraid of height, And of terrors in the way; When the almond tree blossoms, The grasshopper is a burden, And desire fails. For man goes to his eternal home, And the mourners go about the streets. Remember your Creator before the silver cord is loosed, Or the golden bowl is broken, Or the pitcher shattered at the fountain, Or the wheel broken at the well. Then the dust will return to the earth as it was, And the spirit will return to God who gave it.”</a:t>
            </a:r>
          </a:p>
        </p:txBody>
      </p:sp>
      <p:sp>
        <p:nvSpPr>
          <p:cNvPr id="4" name="Title 1"/>
          <p:cNvSpPr txBox="1">
            <a:spLocks/>
          </p:cNvSpPr>
          <p:nvPr/>
        </p:nvSpPr>
        <p:spPr>
          <a:xfrm>
            <a:off x="1" y="5819775"/>
            <a:ext cx="12192000" cy="1038225"/>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400" kern="1200" cap="all" baseline="0">
                <a:solidFill>
                  <a:schemeClr val="tx1"/>
                </a:solidFill>
                <a:latin typeface="+mj-lt"/>
                <a:ea typeface="+mj-ea"/>
                <a:cs typeface="+mj-cs"/>
              </a:defRPr>
            </a:lvl1pPr>
          </a:lstStyle>
          <a:p>
            <a:pPr algn="ctr"/>
            <a:r>
              <a:rPr lang="en-US" sz="6000" dirty="0">
                <a:solidFill>
                  <a:schemeClr val="bg2"/>
                </a:solidFill>
              </a:rPr>
              <a:t>Ecclesiastes 12:1-7</a:t>
            </a:r>
          </a:p>
        </p:txBody>
      </p:sp>
    </p:spTree>
    <p:extLst>
      <p:ext uri="{BB962C8B-B14F-4D97-AF65-F5344CB8AC3E}">
        <p14:creationId xmlns:p14="http://schemas.microsoft.com/office/powerpoint/2010/main" val="1087972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a:p>
            <a:r>
              <a:rPr lang="en-US" sz="3200" dirty="0"/>
              <a:t>Compromise</a:t>
            </a:r>
          </a:p>
          <a:p>
            <a:endParaRPr lang="en-US" sz="3200" dirty="0"/>
          </a:p>
        </p:txBody>
      </p:sp>
      <p:sp>
        <p:nvSpPr>
          <p:cNvPr id="3" name="TextBox 2"/>
          <p:cNvSpPr txBox="1"/>
          <p:nvPr/>
        </p:nvSpPr>
        <p:spPr>
          <a:xfrm>
            <a:off x="4485736" y="1600199"/>
            <a:ext cx="7254815" cy="4524315"/>
          </a:xfrm>
          <a:prstGeom prst="rect">
            <a:avLst/>
          </a:prstGeom>
          <a:solidFill>
            <a:schemeClr val="bg2">
              <a:alpha val="79000"/>
            </a:schemeClr>
          </a:solidFill>
        </p:spPr>
        <p:txBody>
          <a:bodyPr wrap="square" rtlCol="0">
            <a:spAutoFit/>
          </a:bodyPr>
          <a:lstStyle/>
          <a:p>
            <a:r>
              <a:rPr lang="en-US" sz="2400" dirty="0"/>
              <a:t>“And behold, a certain lawyer stood up and tested Him, saying, ‘Teacher, what shall I do to inherit eternal life?" He said to him, "What is written in the law? What is your reading of it?’ So he answered and said, ‘YOU SHALL LOVE THE LORD YOUR GOD WITH ALL YOUR HEART, WITH ALL YOUR SOUL, WITH ALL YOUR STRENGTH, AND WITH ALL YOUR MIND,' and 'YOUR NEIGHBOR AS YOURSELF.' And He said to him, ‘You have answered rightly; do this and you will live.’  But he, wanting to justify himself, said to Jesus, ‘And who is my neighbor?’”  Luke 10:25-29</a:t>
            </a:r>
          </a:p>
        </p:txBody>
      </p:sp>
    </p:spTree>
    <p:extLst>
      <p:ext uri="{BB962C8B-B14F-4D97-AF65-F5344CB8AC3E}">
        <p14:creationId xmlns:p14="http://schemas.microsoft.com/office/powerpoint/2010/main" val="126355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fade">
                                      <p:cBhvr>
                                        <p:cTn id="7" dur="1000"/>
                                        <p:tgtEl>
                                          <p:spTgt spid="4">
                                            <p:txEl>
                                              <p:pRg st="6" end="6"/>
                                            </p:txEl>
                                          </p:spTgt>
                                        </p:tgtEl>
                                      </p:cBhvr>
                                    </p:animEffect>
                                    <p:anim calcmode="lin" valueType="num">
                                      <p:cBhvr>
                                        <p:cTn id="8"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a:p>
            <a:r>
              <a:rPr lang="en-US" sz="3200" dirty="0"/>
              <a:t>Compromise</a:t>
            </a:r>
          </a:p>
          <a:p>
            <a:endParaRPr lang="en-US" sz="3200" dirty="0"/>
          </a:p>
        </p:txBody>
      </p:sp>
      <p:sp>
        <p:nvSpPr>
          <p:cNvPr id="3" name="TextBox 2"/>
          <p:cNvSpPr txBox="1"/>
          <p:nvPr/>
        </p:nvSpPr>
        <p:spPr>
          <a:xfrm>
            <a:off x="4485736" y="1600199"/>
            <a:ext cx="7254815" cy="5262979"/>
          </a:xfrm>
          <a:prstGeom prst="rect">
            <a:avLst/>
          </a:prstGeom>
          <a:solidFill>
            <a:schemeClr val="bg2">
              <a:alpha val="79000"/>
            </a:schemeClr>
          </a:solidFill>
        </p:spPr>
        <p:txBody>
          <a:bodyPr wrap="square" rtlCol="0">
            <a:spAutoFit/>
          </a:bodyPr>
          <a:lstStyle/>
          <a:p>
            <a:r>
              <a:rPr lang="en-US" sz="2800" dirty="0"/>
              <a:t>"Now therefore, fear the LORD, serve Him in sincerity and in truth, and put away the gods which your fathers served on the other side of the River and in Egypt. Serve the LORD! And if it seems evil to you to serve the LORD, choose for yourselves this day whom you will serve, whether the gods which your fathers served that were on the other side of the River, or the gods of the Amorites, in whose land you dwell. But as for me and my house, we will serve the LORD."                 Joshua 24:14-15</a:t>
            </a:r>
          </a:p>
        </p:txBody>
      </p:sp>
    </p:spTree>
    <p:extLst>
      <p:ext uri="{BB962C8B-B14F-4D97-AF65-F5344CB8AC3E}">
        <p14:creationId xmlns:p14="http://schemas.microsoft.com/office/powerpoint/2010/main" val="1227027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a:p>
            <a:r>
              <a:rPr lang="en-US" sz="3200" dirty="0"/>
              <a:t>Compromise</a:t>
            </a:r>
          </a:p>
          <a:p>
            <a:endParaRPr lang="en-US" sz="3200" dirty="0"/>
          </a:p>
          <a:p>
            <a:r>
              <a:rPr lang="en-US" sz="3200" dirty="0"/>
              <a:t>Stirring Up Doubt</a:t>
            </a:r>
          </a:p>
        </p:txBody>
      </p:sp>
      <p:sp>
        <p:nvSpPr>
          <p:cNvPr id="3" name="TextBox 2"/>
          <p:cNvSpPr txBox="1"/>
          <p:nvPr/>
        </p:nvSpPr>
        <p:spPr>
          <a:xfrm>
            <a:off x="4485736" y="1600199"/>
            <a:ext cx="7254815" cy="1569660"/>
          </a:xfrm>
          <a:prstGeom prst="rect">
            <a:avLst/>
          </a:prstGeom>
          <a:solidFill>
            <a:schemeClr val="bg2">
              <a:alpha val="79000"/>
            </a:schemeClr>
          </a:solidFill>
        </p:spPr>
        <p:txBody>
          <a:bodyPr wrap="square" rtlCol="0">
            <a:spAutoFit/>
          </a:bodyPr>
          <a:lstStyle/>
          <a:p>
            <a:r>
              <a:rPr lang="en-US" sz="3200" dirty="0"/>
              <a:t>“There is a way that seems right to a man, but its end is the way to death.” Proverbs 14:12</a:t>
            </a:r>
          </a:p>
        </p:txBody>
      </p:sp>
    </p:spTree>
    <p:extLst>
      <p:ext uri="{BB962C8B-B14F-4D97-AF65-F5344CB8AC3E}">
        <p14:creationId xmlns:p14="http://schemas.microsoft.com/office/powerpoint/2010/main" val="4141099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a:p>
            <a:r>
              <a:rPr lang="en-US" sz="3200" dirty="0"/>
              <a:t>Compromise</a:t>
            </a:r>
          </a:p>
          <a:p>
            <a:endParaRPr lang="en-US" sz="3200" dirty="0"/>
          </a:p>
          <a:p>
            <a:r>
              <a:rPr lang="en-US" sz="3200" dirty="0"/>
              <a:t>Stirring Up Doubt</a:t>
            </a:r>
          </a:p>
        </p:txBody>
      </p:sp>
      <p:sp>
        <p:nvSpPr>
          <p:cNvPr id="3" name="TextBox 2"/>
          <p:cNvSpPr txBox="1"/>
          <p:nvPr/>
        </p:nvSpPr>
        <p:spPr>
          <a:xfrm>
            <a:off x="4485736" y="1600199"/>
            <a:ext cx="7254815" cy="3046988"/>
          </a:xfrm>
          <a:prstGeom prst="rect">
            <a:avLst/>
          </a:prstGeom>
          <a:solidFill>
            <a:schemeClr val="bg2">
              <a:alpha val="79000"/>
            </a:schemeClr>
          </a:solidFill>
        </p:spPr>
        <p:txBody>
          <a:bodyPr wrap="square" rtlCol="0">
            <a:spAutoFit/>
          </a:bodyPr>
          <a:lstStyle/>
          <a:p>
            <a:r>
              <a:rPr lang="en-US" sz="3200" dirty="0"/>
              <a:t>“For the word of God is living and active, sharper than any two-edged sword, piercing to the division of soul and of spirit, of joints and of marrow, and discerning the thoughts and intentions of the heart.” Hebrews 4:12</a:t>
            </a:r>
          </a:p>
        </p:txBody>
      </p:sp>
    </p:spTree>
    <p:extLst>
      <p:ext uri="{BB962C8B-B14F-4D97-AF65-F5344CB8AC3E}">
        <p14:creationId xmlns:p14="http://schemas.microsoft.com/office/powerpoint/2010/main" val="262792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a:p>
            <a:r>
              <a:rPr lang="en-US" sz="3200" dirty="0"/>
              <a:t>Compromise</a:t>
            </a:r>
          </a:p>
          <a:p>
            <a:endParaRPr lang="en-US" sz="3200" dirty="0"/>
          </a:p>
          <a:p>
            <a:r>
              <a:rPr lang="en-US" sz="3200" dirty="0"/>
              <a:t>Stirring Up Doubt</a:t>
            </a:r>
          </a:p>
        </p:txBody>
      </p:sp>
      <p:sp>
        <p:nvSpPr>
          <p:cNvPr id="3" name="TextBox 2"/>
          <p:cNvSpPr txBox="1"/>
          <p:nvPr/>
        </p:nvSpPr>
        <p:spPr>
          <a:xfrm>
            <a:off x="4485736" y="1600199"/>
            <a:ext cx="7254815" cy="3539430"/>
          </a:xfrm>
          <a:prstGeom prst="rect">
            <a:avLst/>
          </a:prstGeom>
          <a:solidFill>
            <a:schemeClr val="bg2">
              <a:alpha val="79000"/>
            </a:schemeClr>
          </a:solidFill>
        </p:spPr>
        <p:txBody>
          <a:bodyPr wrap="square" rtlCol="0">
            <a:spAutoFit/>
          </a:bodyPr>
          <a:lstStyle/>
          <a:p>
            <a:r>
              <a:rPr lang="en-US" sz="3200" dirty="0"/>
              <a:t>“Trust in the LORD with all your heart, And lean not on your own understanding; In all your ways acknowledge Him, And He shall direct your paths. Do not be wise in your own eyes; Fear the LORD and depart from evil.”  Proverbs 3:5-7</a:t>
            </a:r>
          </a:p>
        </p:txBody>
      </p:sp>
    </p:spTree>
    <p:extLst>
      <p:ext uri="{BB962C8B-B14F-4D97-AF65-F5344CB8AC3E}">
        <p14:creationId xmlns:p14="http://schemas.microsoft.com/office/powerpoint/2010/main" val="153799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a:p>
            <a:r>
              <a:rPr lang="en-US" sz="3200" dirty="0"/>
              <a:t>Compromise</a:t>
            </a:r>
          </a:p>
          <a:p>
            <a:endParaRPr lang="en-US" sz="3200" dirty="0"/>
          </a:p>
          <a:p>
            <a:r>
              <a:rPr lang="en-US" sz="3200" dirty="0"/>
              <a:t>Stirring Up Doubt</a:t>
            </a:r>
          </a:p>
        </p:txBody>
      </p:sp>
    </p:spTree>
    <p:extLst>
      <p:ext uri="{BB962C8B-B14F-4D97-AF65-F5344CB8AC3E}">
        <p14:creationId xmlns:p14="http://schemas.microsoft.com/office/powerpoint/2010/main" val="294747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95309" y="2292094"/>
            <a:ext cx="6643641" cy="3227166"/>
          </a:xfrm>
        </p:spPr>
        <p:txBody>
          <a:bodyPr anchor="ctr">
            <a:normAutofit/>
          </a:bodyPr>
          <a:lstStyle/>
          <a:p>
            <a:r>
              <a:rPr lang="en-US" sz="6600" dirty="0"/>
              <a:t>Dangers Encountered At School</a:t>
            </a:r>
          </a:p>
        </p:txBody>
      </p:sp>
      <p:pic>
        <p:nvPicPr>
          <p:cNvPr id="4" name="Picture Placeholder 3" descr="Open book on table, blurred shelves of books in background" title="Sample Picture"/>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0" r="8890"/>
          <a:stretch>
            <a:fillRect/>
          </a:stretch>
        </p:blipFill>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600199"/>
            <a:ext cx="3890512" cy="5111151"/>
          </a:xfrm>
        </p:spPr>
        <p:txBody>
          <a:bodyPr>
            <a:normAutofit/>
          </a:bodyPr>
          <a:lstStyle/>
          <a:p>
            <a:endParaRPr lang="en-US" sz="3200" dirty="0"/>
          </a:p>
        </p:txBody>
      </p:sp>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p:txBody>
      </p:sp>
      <p:sp>
        <p:nvSpPr>
          <p:cNvPr id="3" name="TextBox 2"/>
          <p:cNvSpPr txBox="1"/>
          <p:nvPr/>
        </p:nvSpPr>
        <p:spPr>
          <a:xfrm>
            <a:off x="4485736" y="1600199"/>
            <a:ext cx="7254815" cy="3046988"/>
          </a:xfrm>
          <a:prstGeom prst="rect">
            <a:avLst/>
          </a:prstGeom>
          <a:solidFill>
            <a:schemeClr val="bg2">
              <a:alpha val="79000"/>
            </a:schemeClr>
          </a:solidFill>
        </p:spPr>
        <p:txBody>
          <a:bodyPr wrap="square" rtlCol="0">
            <a:spAutoFit/>
          </a:bodyPr>
          <a:lstStyle/>
          <a:p>
            <a:r>
              <a:rPr lang="en-US" sz="3200" dirty="0"/>
              <a:t>“Therefore be imitators of God as dear children. And walk in love, as Christ also has loved us and given Himself for us, an offering and a sacrifice to God for a sweet-smelling aroma.” Ephesians 5:1-2</a:t>
            </a:r>
          </a:p>
        </p:txBody>
      </p:sp>
    </p:spTree>
    <p:extLst>
      <p:ext uri="{BB962C8B-B14F-4D97-AF65-F5344CB8AC3E}">
        <p14:creationId xmlns:p14="http://schemas.microsoft.com/office/powerpoint/2010/main" val="151017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p:txBody>
      </p:sp>
      <p:sp>
        <p:nvSpPr>
          <p:cNvPr id="3" name="TextBox 2"/>
          <p:cNvSpPr txBox="1"/>
          <p:nvPr/>
        </p:nvSpPr>
        <p:spPr>
          <a:xfrm>
            <a:off x="4485736" y="1600199"/>
            <a:ext cx="7254815" cy="5016758"/>
          </a:xfrm>
          <a:prstGeom prst="rect">
            <a:avLst/>
          </a:prstGeom>
          <a:solidFill>
            <a:schemeClr val="bg2">
              <a:alpha val="79000"/>
            </a:schemeClr>
          </a:solidFill>
        </p:spPr>
        <p:txBody>
          <a:bodyPr wrap="square" rtlCol="0">
            <a:spAutoFit/>
          </a:bodyPr>
          <a:lstStyle/>
          <a:p>
            <a:r>
              <a:rPr lang="en-US" sz="3200" dirty="0"/>
              <a:t>“Do all things without complaining and disputing, that you may become blameless and harmless, children of God without fault in the midst of a crooked and perverse generation, among whom you shine as lights in the world, holding fast the word of life, so that I may rejoice in the day of Christ that I have not run in vain or labored in vain.” Philippians 2:14-16</a:t>
            </a:r>
          </a:p>
        </p:txBody>
      </p:sp>
    </p:spTree>
    <p:extLst>
      <p:ext uri="{BB962C8B-B14F-4D97-AF65-F5344CB8AC3E}">
        <p14:creationId xmlns:p14="http://schemas.microsoft.com/office/powerpoint/2010/main" val="14510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p:txBody>
      </p:sp>
      <p:sp>
        <p:nvSpPr>
          <p:cNvPr id="3" name="TextBox 2"/>
          <p:cNvSpPr txBox="1"/>
          <p:nvPr/>
        </p:nvSpPr>
        <p:spPr>
          <a:xfrm>
            <a:off x="4485736" y="1600199"/>
            <a:ext cx="7254815" cy="1569660"/>
          </a:xfrm>
          <a:prstGeom prst="rect">
            <a:avLst/>
          </a:prstGeom>
          <a:solidFill>
            <a:schemeClr val="bg2">
              <a:alpha val="79000"/>
            </a:schemeClr>
          </a:solidFill>
        </p:spPr>
        <p:txBody>
          <a:bodyPr wrap="square" rtlCol="0">
            <a:spAutoFit/>
          </a:bodyPr>
          <a:lstStyle/>
          <a:p>
            <a:r>
              <a:rPr lang="en-US" sz="3200" dirty="0"/>
              <a:t>“Do not be deceived: "Evil company corrupts good habits.”                                1 Corinthians 15:33</a:t>
            </a:r>
          </a:p>
        </p:txBody>
      </p:sp>
    </p:spTree>
    <p:extLst>
      <p:ext uri="{BB962C8B-B14F-4D97-AF65-F5344CB8AC3E}">
        <p14:creationId xmlns:p14="http://schemas.microsoft.com/office/powerpoint/2010/main" val="300921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p:txBody>
      </p:sp>
      <p:sp>
        <p:nvSpPr>
          <p:cNvPr id="3" name="TextBox 2"/>
          <p:cNvSpPr txBox="1"/>
          <p:nvPr/>
        </p:nvSpPr>
        <p:spPr>
          <a:xfrm>
            <a:off x="4485736" y="1600199"/>
            <a:ext cx="7254815" cy="4524315"/>
          </a:xfrm>
          <a:prstGeom prst="rect">
            <a:avLst/>
          </a:prstGeom>
          <a:solidFill>
            <a:schemeClr val="bg2">
              <a:alpha val="79000"/>
            </a:schemeClr>
          </a:solidFill>
        </p:spPr>
        <p:txBody>
          <a:bodyPr wrap="square" rtlCol="0">
            <a:spAutoFit/>
          </a:bodyPr>
          <a:lstStyle/>
          <a:p>
            <a:r>
              <a:rPr lang="en-US" sz="3200" dirty="0"/>
              <a:t>“You are the light of the world. A city that is set on a hill cannot be hidden.  Nor do they light a lamp and put it under a basket, but on a lampstand, and it gives light to all who are in the house.  Let your light so shine before men, that they may see your good works and glorify your Father in heaven.”  Matthew 5:14-16</a:t>
            </a:r>
          </a:p>
        </p:txBody>
      </p:sp>
    </p:spTree>
    <p:extLst>
      <p:ext uri="{BB962C8B-B14F-4D97-AF65-F5344CB8AC3E}">
        <p14:creationId xmlns:p14="http://schemas.microsoft.com/office/powerpoint/2010/main" val="195561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p:txBody>
      </p:sp>
      <p:sp>
        <p:nvSpPr>
          <p:cNvPr id="3" name="TextBox 2"/>
          <p:cNvSpPr txBox="1"/>
          <p:nvPr/>
        </p:nvSpPr>
        <p:spPr>
          <a:xfrm>
            <a:off x="4485736" y="1600199"/>
            <a:ext cx="7254815" cy="2554545"/>
          </a:xfrm>
          <a:prstGeom prst="rect">
            <a:avLst/>
          </a:prstGeom>
          <a:solidFill>
            <a:schemeClr val="bg2">
              <a:alpha val="79000"/>
            </a:schemeClr>
          </a:solidFill>
        </p:spPr>
        <p:txBody>
          <a:bodyPr wrap="square" rtlCol="0">
            <a:spAutoFit/>
          </a:bodyPr>
          <a:lstStyle/>
          <a:p>
            <a:r>
              <a:rPr lang="en-US" sz="3200" dirty="0"/>
              <a:t>“And do not be conformed to this world, but be transformed by the renewing of your mind, that you may prove what is that good and acceptable and perfect will of God.” Romans 12:2</a:t>
            </a:r>
          </a:p>
        </p:txBody>
      </p:sp>
    </p:spTree>
    <p:extLst>
      <p:ext uri="{BB962C8B-B14F-4D97-AF65-F5344CB8AC3E}">
        <p14:creationId xmlns:p14="http://schemas.microsoft.com/office/powerpoint/2010/main" val="324565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1000"/>
                                        <p:tgtEl>
                                          <p:spTgt spid="4">
                                            <p:txEl>
                                              <p:pRg st="4" end="4"/>
                                            </p:txEl>
                                          </p:spTgt>
                                        </p:tgtEl>
                                      </p:cBhvr>
                                    </p:animEffect>
                                    <p:anim calcmode="lin" valueType="num">
                                      <p:cBhvr>
                                        <p:cTn id="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Dangers Encountered at School</a:t>
            </a:r>
          </a:p>
        </p:txBody>
      </p:sp>
      <p:pic>
        <p:nvPicPr>
          <p:cNvPr id="5" name="Picture Placeholder 4" descr="Closeup of books on shelves with more books blurred in foreground and background" title="Sample Pictur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3155" r="3155"/>
          <a:stretch>
            <a:fillRect/>
          </a:stretch>
        </p:blipFill>
        <p:spPr>
          <a:xfrm>
            <a:off x="4334075" y="1398269"/>
            <a:ext cx="7570377" cy="5382094"/>
          </a:xfrm>
        </p:spPr>
      </p:pic>
      <p:sp>
        <p:nvSpPr>
          <p:cNvPr id="4" name="Text Placeholder 3"/>
          <p:cNvSpPr>
            <a:spLocks noGrp="1"/>
          </p:cNvSpPr>
          <p:nvPr>
            <p:ph type="body" sz="half" idx="2"/>
          </p:nvPr>
        </p:nvSpPr>
        <p:spPr>
          <a:xfrm>
            <a:off x="284673" y="1476375"/>
            <a:ext cx="3890512" cy="5381625"/>
          </a:xfrm>
        </p:spPr>
        <p:txBody>
          <a:bodyPr>
            <a:normAutofit/>
          </a:bodyPr>
          <a:lstStyle/>
          <a:p>
            <a:r>
              <a:rPr lang="en-US" sz="3200" dirty="0"/>
              <a:t>Losing Your Identity</a:t>
            </a:r>
          </a:p>
          <a:p>
            <a:endParaRPr lang="en-US" sz="3200" dirty="0"/>
          </a:p>
          <a:p>
            <a:r>
              <a:rPr lang="en-US" sz="3200" dirty="0"/>
              <a:t>Corrupted Morals</a:t>
            </a:r>
          </a:p>
          <a:p>
            <a:endParaRPr lang="en-US" sz="3200" dirty="0"/>
          </a:p>
          <a:p>
            <a:r>
              <a:rPr lang="en-US" sz="3200" dirty="0"/>
              <a:t>Pressure to Conform</a:t>
            </a:r>
          </a:p>
          <a:p>
            <a:endParaRPr lang="en-US" sz="3200" dirty="0"/>
          </a:p>
        </p:txBody>
      </p:sp>
      <p:sp>
        <p:nvSpPr>
          <p:cNvPr id="3" name="TextBox 2"/>
          <p:cNvSpPr txBox="1"/>
          <p:nvPr/>
        </p:nvSpPr>
        <p:spPr>
          <a:xfrm>
            <a:off x="4485736" y="1600199"/>
            <a:ext cx="7254815" cy="4708981"/>
          </a:xfrm>
          <a:prstGeom prst="rect">
            <a:avLst/>
          </a:prstGeom>
          <a:solidFill>
            <a:schemeClr val="bg2">
              <a:alpha val="79000"/>
            </a:schemeClr>
          </a:solidFill>
        </p:spPr>
        <p:txBody>
          <a:bodyPr wrap="square" rtlCol="0">
            <a:spAutoFit/>
          </a:bodyPr>
          <a:lstStyle/>
          <a:p>
            <a:r>
              <a:rPr lang="en-US" sz="3000" dirty="0"/>
              <a:t>“Therefore gird up the loins of your mind, be sober, and rest your hope fully upon the grace that is to be brought to you at the revelation of Jesus Christ; as obedient children, not conforming yourselves to the former lusts, as in your ignorance; but as He who called you is holy, you also be holy in all your conduct, because it is written, ‘BE HOLY, FOR I AM HOLY.’”   1 Peter 1:13-16</a:t>
            </a:r>
          </a:p>
        </p:txBody>
      </p:sp>
    </p:spTree>
    <p:extLst>
      <p:ext uri="{BB962C8B-B14F-4D97-AF65-F5344CB8AC3E}">
        <p14:creationId xmlns:p14="http://schemas.microsoft.com/office/powerpoint/2010/main" val="3615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0</TotalTime>
  <Words>1082</Words>
  <Application>Microsoft Office PowerPoint</Application>
  <PresentationFormat>Widescreen</PresentationFormat>
  <Paragraphs>96</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Euphemia</vt:lpstr>
      <vt:lpstr>Plantagenet Cherokee</vt:lpstr>
      <vt:lpstr>Wingdings</vt:lpstr>
      <vt:lpstr>Academic Literature 16x9</vt:lpstr>
      <vt:lpstr>Scripture Reading</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lpstr>Dangers Encountered at School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2016-08-06T16:52:03Z</dcterms:created>
  <dcterms:modified xsi:type="dcterms:W3CDTF">2016-08-06T17:37:25Z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TC034313809991</vt:lpwstr>
  </property>
</Properties>
</file>