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7"/>
  </p:notesMasterIdLst>
  <p:handoutMasterIdLst>
    <p:handoutMasterId r:id="rId18"/>
  </p:handoutMasterIdLst>
  <p:sldIdLst>
    <p:sldId id="293" r:id="rId3"/>
    <p:sldId id="256" r:id="rId4"/>
    <p:sldId id="281" r:id="rId5"/>
    <p:sldId id="265" r:id="rId6"/>
    <p:sldId id="282" r:id="rId7"/>
    <p:sldId id="288" r:id="rId8"/>
    <p:sldId id="283" r:id="rId9"/>
    <p:sldId id="289" r:id="rId10"/>
    <p:sldId id="284" r:id="rId11"/>
    <p:sldId id="291" r:id="rId12"/>
    <p:sldId id="286" r:id="rId13"/>
    <p:sldId id="285" r:id="rId14"/>
    <p:sldId id="292" r:id="rId15"/>
    <p:sldId id="28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7" d="100"/>
          <a:sy n="67" d="100"/>
        </p:scale>
        <p:origin x="78" y="504"/>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D2DDA-69D8-473F-A583-B6774B31A77B}" type="datetimeFigureOut">
              <a:rPr lang="en-US"/>
              <a:t>8/20/2016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392CCB-FF08-4D29-8DA3-E1FD86044808}" type="slidenum">
              <a:rPr/>
              <a:t>‹#›</a:t>
            </a:fld>
            <a:endParaRPr/>
          </a:p>
        </p:txBody>
      </p:sp>
    </p:spTree>
    <p:extLst>
      <p:ext uri="{BB962C8B-B14F-4D97-AF65-F5344CB8AC3E}">
        <p14:creationId xmlns:p14="http://schemas.microsoft.com/office/powerpoint/2010/main" val="1662153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1F6DFB-6833-46E4-B515-70E0D9178056}" type="datetimeFigureOut">
              <a:rPr lang="en-US"/>
              <a:t>8/20/2016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8706C7-F2C3-48B6-8A22-C484D800B5D4}" type="slidenum">
              <a:rPr/>
              <a:t>‹#›</a:t>
            </a:fld>
            <a:endParaRPr/>
          </a:p>
        </p:txBody>
      </p:sp>
    </p:spTree>
    <p:extLst>
      <p:ext uri="{BB962C8B-B14F-4D97-AF65-F5344CB8AC3E}">
        <p14:creationId xmlns:p14="http://schemas.microsoft.com/office/powerpoint/2010/main" val="599506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 y="1905000"/>
            <a:ext cx="12188826" cy="320040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2" y="1795132"/>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1" name="Rectangle 10"/>
          <p:cNvSpPr/>
          <p:nvPr/>
        </p:nvSpPr>
        <p:spPr>
          <a:xfrm>
            <a:off x="-2" y="5142116"/>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079812"/>
            <a:ext cx="9601200" cy="1724092"/>
          </a:xfrm>
        </p:spPr>
        <p:txBody>
          <a:bodyPr anchor="b"/>
          <a:lstStyle>
            <a:lvl1pPr algn="ctr">
              <a:defRPr sz="5400"/>
            </a:lvl1pPr>
          </a:lstStyle>
          <a:p>
            <a:r>
              <a:rPr lang="en-US"/>
              <a:t>Click to edit Master title style</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198575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8/20/2016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27359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B277187-C200-495F-A386-621319EADA8F}" type="datetimeFigureOut">
              <a:rPr lang="en-US"/>
              <a:t>8/20/2016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30509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B277187-C200-495F-A386-621319EADA8F}" type="datetimeFigureOut">
              <a:rPr lang="en-US"/>
              <a:t>8/20/2016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421731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100000">
              <a:schemeClr val="accent1">
                <a:alpha val="80000"/>
              </a:schemeClr>
            </a:gs>
            <a:gs pos="0">
              <a:schemeClr val="accent1">
                <a:lumMod val="40000"/>
                <a:lumOff val="60000"/>
                <a:alpha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130552"/>
            <a:ext cx="9601200" cy="2359152"/>
          </a:xfrm>
        </p:spPr>
        <p:txBody>
          <a:bodyPr anchor="b">
            <a:normAutofit/>
          </a:bodyPr>
          <a:lstStyle>
            <a:lvl1pPr algn="ctr">
              <a:defRPr sz="5400" b="1"/>
            </a:lvl1pPr>
          </a:lstStyle>
          <a:p>
            <a:r>
              <a:rPr lang="en-US"/>
              <a:t>Click to edit Master title style</a:t>
            </a:r>
            <a:endParaRPr/>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B277187-C200-495F-A386-621319EADA8F}" type="datetimeFigureOut">
              <a:rPr lang="en-US"/>
              <a:t>8/20/2016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162033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B277187-C200-495F-A386-621319EADA8F}" type="datetimeFigureOut">
              <a:rPr lang="en-US"/>
              <a:t>8/20/2016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6763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B277187-C200-495F-A386-621319EADA8F}" type="datetimeFigureOut">
              <a:rPr lang="en-US"/>
              <a:t>8/20/2016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54392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B277187-C200-495F-A386-621319EADA8F}" type="datetimeFigureOut">
              <a:rPr lang="en-US"/>
              <a:t>8/20/2016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41291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flipV="1">
            <a:off x="1585" y="0"/>
            <a:ext cx="12188827" cy="377952"/>
            <a:chOff x="-1" y="6480048"/>
            <a:chExt cx="12188827" cy="377952"/>
          </a:xfrm>
        </p:grpSpPr>
        <p:sp>
          <p:nvSpPr>
            <p:cNvPr id="6" name="Rectangle 5"/>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7" name="Rectangle 6"/>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Date Placeholder 1"/>
          <p:cNvSpPr>
            <a:spLocks noGrp="1"/>
          </p:cNvSpPr>
          <p:nvPr>
            <p:ph type="dt" sz="half" idx="10"/>
          </p:nvPr>
        </p:nvSpPr>
        <p:spPr/>
        <p:txBody>
          <a:bodyPr/>
          <a:lstStyle/>
          <a:p>
            <a:fld id="{0B277187-C200-495F-A386-621319EADA8F}" type="datetimeFigureOut">
              <a:rPr lang="en-US"/>
              <a:t>8/20/2016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3295436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8/20/2016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5393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flipV="1">
            <a:off x="1585" y="0"/>
            <a:ext cx="12188827" cy="377952"/>
            <a:chOff x="-1" y="6480048"/>
            <a:chExt cx="12188827" cy="377952"/>
          </a:xfrm>
        </p:grpSpPr>
        <p:sp>
          <p:nvSpPr>
            <p:cNvPr id="9" name="Rectangle 8"/>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10" name="Rectangle 9"/>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1"/>
          <p:cNvSpPr>
            <a:spLocks noGrp="1"/>
          </p:cNvSpPr>
          <p:nvPr>
            <p:ph type="title"/>
          </p:nvPr>
        </p:nvSpPr>
        <p:spPr>
          <a:xfrm>
            <a:off x="7470648" y="2350008"/>
            <a:ext cx="4206240" cy="1993392"/>
          </a:xfrm>
        </p:spPr>
        <p:txBody>
          <a:bodyPr anchor="b">
            <a:normAutofit/>
          </a:bodyPr>
          <a:lstStyle>
            <a:lvl1pPr>
              <a:defRPr sz="3400" b="1"/>
            </a:lvl1pPr>
          </a:lstStyle>
          <a:p>
            <a:r>
              <a:rPr lang="en-US"/>
              <a:t>Click to edit Master title style</a:t>
            </a:r>
            <a:endParaRPr/>
          </a:p>
        </p:txBody>
      </p:sp>
      <p:sp>
        <p:nvSpPr>
          <p:cNvPr id="3" name="Picture Placeholder 2"/>
          <p:cNvSpPr>
            <a:spLocks noGrp="1"/>
          </p:cNvSpPr>
          <p:nvPr>
            <p:ph type="pic" idx="1"/>
          </p:nvPr>
        </p:nvSpPr>
        <p:spPr>
          <a:xfrm>
            <a:off x="150811" y="506104"/>
            <a:ext cx="6858002" cy="5843016"/>
          </a:xfrm>
          <a:solidFill>
            <a:schemeClr val="accent1">
              <a:lumMod val="40000"/>
              <a:lumOff val="60000"/>
            </a:schemeClr>
          </a:solidFill>
        </p:spPr>
        <p:txBody>
          <a:bodyPr>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B277187-C200-495F-A386-621319EADA8F}" type="datetimeFigureOut">
              <a:rPr lang="en-US"/>
              <a:t>8/20/2016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FC749032-2A07-4AE8-BA90-74324CAE0C87}" type="slidenum">
              <a:rPr/>
              <a:t>‹#›</a:t>
            </a:fld>
            <a:endParaRPr/>
          </a:p>
        </p:txBody>
      </p:sp>
    </p:spTree>
    <p:extLst>
      <p:ext uri="{BB962C8B-B14F-4D97-AF65-F5344CB8AC3E}">
        <p14:creationId xmlns:p14="http://schemas.microsoft.com/office/powerpoint/2010/main" val="110198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9000"/>
              </a:schemeClr>
            </a:gs>
            <a:gs pos="40000">
              <a:schemeClr val="accent1">
                <a:lumMod val="20000"/>
                <a:lumOff val="80000"/>
                <a:alpha val="66000"/>
              </a:schemeClr>
            </a:gs>
            <a:gs pos="100000">
              <a:schemeClr val="accent1">
                <a:lumMod val="40000"/>
                <a:lumOff val="60000"/>
              </a:schemeClr>
            </a:gs>
          </a:gsLst>
          <a:path path="circle">
            <a:fillToRect l="50000" t="-80000" r="50000" b="180000"/>
          </a:path>
        </a:gradFill>
        <a:effectLst/>
      </p:bgPr>
    </p:bg>
    <p:spTree>
      <p:nvGrpSpPr>
        <p:cNvPr id="1" name=""/>
        <p:cNvGrpSpPr/>
        <p:nvPr/>
      </p:nvGrpSpPr>
      <p:grpSpPr>
        <a:xfrm>
          <a:off x="0" y="0"/>
          <a:ext cx="0" cy="0"/>
          <a:chOff x="0" y="0"/>
          <a:chExt cx="0" cy="0"/>
        </a:xfrm>
      </p:grpSpPr>
      <p:grpSp>
        <p:nvGrpSpPr>
          <p:cNvPr id="9" name="Group 8"/>
          <p:cNvGrpSpPr/>
          <p:nvPr/>
        </p:nvGrpSpPr>
        <p:grpSpPr>
          <a:xfrm>
            <a:off x="-1" y="6480048"/>
            <a:ext cx="12188827" cy="377952"/>
            <a:chOff x="-1" y="6480048"/>
            <a:chExt cx="12188827" cy="377952"/>
          </a:xfrm>
        </p:grpSpPr>
        <p:sp>
          <p:nvSpPr>
            <p:cNvPr id="7" name="Rectangle 6"/>
            <p:cNvSpPr/>
            <p:nvPr/>
          </p:nvSpPr>
          <p:spPr>
            <a:xfrm>
              <a:off x="0" y="6583680"/>
              <a:ext cx="12188826" cy="274320"/>
            </a:xfrm>
            <a:prstGeom prst="rect">
              <a:avLst/>
            </a:prstGeom>
            <a:gradFill flip="none" rotWithShape="1">
              <a:gsLst>
                <a:gs pos="100000">
                  <a:schemeClr val="accent1">
                    <a:alpha val="50000"/>
                  </a:schemeClr>
                </a:gs>
                <a:gs pos="0">
                  <a:schemeClr val="accent1">
                    <a:lumMod val="60000"/>
                    <a:lumOff val="40000"/>
                    <a:alpha val="5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8" name="Rectangle 7"/>
            <p:cNvSpPr/>
            <p:nvPr/>
          </p:nvSpPr>
          <p:spPr>
            <a:xfrm>
              <a:off x="-1" y="6480048"/>
              <a:ext cx="12188826" cy="73152"/>
            </a:xfrm>
            <a:prstGeom prst="rect">
              <a:avLst/>
            </a:prstGeom>
            <a:gradFill flip="none" rotWithShape="1">
              <a:gsLst>
                <a:gs pos="100000">
                  <a:schemeClr val="accent1">
                    <a:alpha val="80000"/>
                  </a:schemeClr>
                </a:gs>
                <a:gs pos="0">
                  <a:schemeClr val="accent1">
                    <a:lumMod val="60000"/>
                    <a:lumOff val="40000"/>
                    <a:alpha val="8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gr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900">
                <a:solidFill>
                  <a:schemeClr val="tx1"/>
                </a:solidFill>
              </a:defRPr>
            </a:lvl1pPr>
          </a:lstStyle>
          <a:p>
            <a:fld id="{0B277187-C200-495F-A386-621319EADA8F}" type="datetimeFigureOut">
              <a:rPr lang="en-US"/>
              <a:pPr/>
              <a:t>8/20/2016</a:t>
            </a:fld>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900">
                <a:solidFill>
                  <a:schemeClr val="tx1"/>
                </a:solidFill>
              </a:defRPr>
            </a:lvl1pPr>
          </a:lstStyle>
          <a:p>
            <a:fld id="{FC749032-2A07-4AE8-BA90-74324CAE0C87}" type="slidenum">
              <a:rPr/>
              <a:pPr/>
              <a:t>‹#›</a:t>
            </a:fld>
            <a:endParaRPr/>
          </a:p>
        </p:txBody>
      </p:sp>
    </p:spTree>
    <p:extLst>
      <p:ext uri="{BB962C8B-B14F-4D97-AF65-F5344CB8AC3E}">
        <p14:creationId xmlns:p14="http://schemas.microsoft.com/office/powerpoint/2010/main" val="3870023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100000"/>
        <a:buFont typeface="Arial" pitchFamily="34" charset="0"/>
        <a:buChar char="▪"/>
        <a:defRPr sz="2000" kern="1200">
          <a:solidFill>
            <a:schemeClr val="tx1">
              <a:lumMod val="90000"/>
              <a:lumOff val="10000"/>
            </a:schemeClr>
          </a:solidFill>
          <a:latin typeface="+mn-lt"/>
          <a:ea typeface="+mn-ea"/>
          <a:cs typeface="+mn-cs"/>
        </a:defRPr>
      </a:lvl1pPr>
      <a:lvl2pPr marL="594360" indent="-228600" algn="l" defTabSz="914400" rtl="0" eaLnBrk="1" latinLnBrk="0" hangingPunct="1">
        <a:lnSpc>
          <a:spcPct val="90000"/>
        </a:lnSpc>
        <a:spcBef>
          <a:spcPts val="1000"/>
        </a:spcBef>
        <a:buSzPct val="100000"/>
        <a:buFont typeface="Arial" pitchFamily="34" charset="0"/>
        <a:buChar char="▪"/>
        <a:defRPr sz="1800" kern="1200">
          <a:solidFill>
            <a:schemeClr val="tx1">
              <a:lumMod val="90000"/>
              <a:lumOff val="10000"/>
            </a:schemeClr>
          </a:solidFill>
          <a:latin typeface="+mn-lt"/>
          <a:ea typeface="+mn-ea"/>
          <a:cs typeface="+mn-cs"/>
        </a:defRPr>
      </a:lvl2pPr>
      <a:lvl3pPr marL="914400" indent="-228600" algn="l" defTabSz="914400" rtl="0" eaLnBrk="1" latinLnBrk="0" hangingPunct="1">
        <a:lnSpc>
          <a:spcPct val="90000"/>
        </a:lnSpc>
        <a:spcBef>
          <a:spcPts val="800"/>
        </a:spcBef>
        <a:buSzPct val="100000"/>
        <a:buFont typeface="Arial" pitchFamily="34" charset="0"/>
        <a:buChar char="▪"/>
        <a:defRPr sz="1600" kern="1200">
          <a:solidFill>
            <a:schemeClr val="tx1">
              <a:lumMod val="90000"/>
              <a:lumOff val="10000"/>
            </a:schemeClr>
          </a:solidFill>
          <a:latin typeface="+mn-lt"/>
          <a:ea typeface="+mn-ea"/>
          <a:cs typeface="+mn-cs"/>
        </a:defRPr>
      </a:lvl3pPr>
      <a:lvl4pPr marL="123444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4pPr>
      <a:lvl5pPr marL="1554480" indent="-228600" algn="l" defTabSz="914400" rtl="0" eaLnBrk="1" latinLnBrk="0" hangingPunct="1">
        <a:lnSpc>
          <a:spcPct val="90000"/>
        </a:lnSpc>
        <a:spcBef>
          <a:spcPts val="800"/>
        </a:spcBef>
        <a:buSzPct val="100000"/>
        <a:buFont typeface="Arial" pitchFamily="34" charset="0"/>
        <a:buChar char="▪"/>
        <a:defRPr sz="1400" kern="1200">
          <a:solidFill>
            <a:schemeClr val="tx1">
              <a:lumMod val="90000"/>
              <a:lumOff val="10000"/>
            </a:schemeClr>
          </a:solidFill>
          <a:latin typeface="+mn-lt"/>
          <a:ea typeface="+mn-ea"/>
          <a:cs typeface="+mn-cs"/>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320" y="80010"/>
            <a:ext cx="11715750" cy="994410"/>
          </a:xfrm>
        </p:spPr>
        <p:txBody>
          <a:bodyPr/>
          <a:lstStyle/>
          <a:p>
            <a:r>
              <a:rPr lang="en-US" dirty="0"/>
              <a:t>Scripture Reading - James 1:21-27</a:t>
            </a:r>
          </a:p>
        </p:txBody>
      </p:sp>
      <p:sp>
        <p:nvSpPr>
          <p:cNvPr id="5" name="Text Placeholder 4"/>
          <p:cNvSpPr>
            <a:spLocks noGrp="1"/>
          </p:cNvSpPr>
          <p:nvPr>
            <p:ph type="body" idx="1"/>
          </p:nvPr>
        </p:nvSpPr>
        <p:spPr>
          <a:xfrm>
            <a:off x="137160" y="1257300"/>
            <a:ext cx="11944350" cy="5452110"/>
          </a:xfrm>
        </p:spPr>
        <p:txBody>
          <a:bodyPr>
            <a:normAutofit/>
          </a:bodyPr>
          <a:lstStyle/>
          <a:p>
            <a:r>
              <a:rPr lang="en-US" sz="3000" dirty="0"/>
              <a:t>“Therefore lay aside all filthiness and overflow of wickedness, and receive with meekness the implanted word, which is able to save your souls. But be doers of the word, and not hearers only, deceiving yourselves. For if anyone is a hearer of the word and not a doer, he is like a man observing his natural face in a mirror; for he observes himself, goes away, and immediately forgets what kind of man he was. But he who looks into the perfect law of liberty and continues in it, and is not a forgetful hearer but a doer of the work, this one will be blessed in what he does. If anyone among you thinks he is religious, and does not bridle his tongue but deceives his own heart, this one's religion is useless. Pure and undefiled religion before God and the Father is this: to visit orphans and widows in their trouble, and to keep oneself unspotted from the world.”</a:t>
            </a:r>
          </a:p>
        </p:txBody>
      </p:sp>
    </p:spTree>
    <p:extLst>
      <p:ext uri="{BB962C8B-B14F-4D97-AF65-F5344CB8AC3E}">
        <p14:creationId xmlns:p14="http://schemas.microsoft.com/office/powerpoint/2010/main" val="218551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a:p>
            <a:pPr>
              <a:spcAft>
                <a:spcPts val="1800"/>
              </a:spcAft>
            </a:pPr>
            <a:r>
              <a:rPr lang="en-US" sz="2800" dirty="0"/>
              <a:t>Contaminating Influences</a:t>
            </a:r>
          </a:p>
          <a:p>
            <a:pPr>
              <a:spcAft>
                <a:spcPts val="1800"/>
              </a:spcAft>
            </a:pPr>
            <a:r>
              <a:rPr lang="en-US" sz="2800" dirty="0"/>
              <a:t>Selfish Treatment of Others</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“Let all bitterness, wrath, anger, clamor, and evil speaking be put away from you, with all malice. And be kind to one another, tenderhearted, forgiving one another, even as God in Christ forgave you.”                           (Ephesians 4:31-32)</a:t>
            </a:r>
          </a:p>
          <a:p>
            <a:endParaRPr lang="en-US" sz="3200" dirty="0">
              <a:solidFill>
                <a:schemeClr val="bg1"/>
              </a:solidFill>
            </a:endParaRPr>
          </a:p>
        </p:txBody>
      </p:sp>
    </p:spTree>
    <p:extLst>
      <p:ext uri="{BB962C8B-B14F-4D97-AF65-F5344CB8AC3E}">
        <p14:creationId xmlns:p14="http://schemas.microsoft.com/office/powerpoint/2010/main" val="26168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anim calcmode="lin" valueType="num">
                                      <p:cBhvr additive="base">
                                        <p:cTn id="7"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a:p>
            <a:pPr>
              <a:spcAft>
                <a:spcPts val="1800"/>
              </a:spcAft>
            </a:pPr>
            <a:r>
              <a:rPr lang="en-US" sz="2800" dirty="0"/>
              <a:t>Contaminating Influences</a:t>
            </a:r>
          </a:p>
          <a:p>
            <a:pPr>
              <a:spcAft>
                <a:spcPts val="1800"/>
              </a:spcAft>
            </a:pPr>
            <a:r>
              <a:rPr lang="en-US" sz="2800" dirty="0"/>
              <a:t>Selfish Treatment of Others</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“Therefore, as the elect of God, holy and beloved, put on tender mercies, kindness, humility, meekness, longsuffering; bearing with one another, and forgiving one another, if anyone has a complaint against another; even as Christ forgave you, so you also must do.”                           (Colossians 3:12-13)</a:t>
            </a:r>
          </a:p>
          <a:p>
            <a:endParaRPr lang="en-US" sz="3200" dirty="0">
              <a:solidFill>
                <a:schemeClr val="bg1"/>
              </a:solidFill>
            </a:endParaRPr>
          </a:p>
        </p:txBody>
      </p:sp>
    </p:spTree>
    <p:extLst>
      <p:ext uri="{BB962C8B-B14F-4D97-AF65-F5344CB8AC3E}">
        <p14:creationId xmlns:p14="http://schemas.microsoft.com/office/powerpoint/2010/main" val="1816238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a:p>
            <a:pPr>
              <a:spcAft>
                <a:spcPts val="1800"/>
              </a:spcAft>
            </a:pPr>
            <a:r>
              <a:rPr lang="en-US" sz="2800" dirty="0"/>
              <a:t>Contaminating Influences</a:t>
            </a:r>
          </a:p>
          <a:p>
            <a:pPr>
              <a:spcAft>
                <a:spcPts val="1800"/>
              </a:spcAft>
            </a:pPr>
            <a:r>
              <a:rPr lang="en-US" sz="2800" dirty="0"/>
              <a:t>Selfish Treatment of Others</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“Therefore, laying aside all malice, all deceit, hypocrisy, envy, and all evil speaking, as newborn babes, desire the pure milk of the word, that you may grow thereby, if indeed you have tasted that the Lord is gracious.”         (1 Peter 2:1-3)</a:t>
            </a:r>
          </a:p>
          <a:p>
            <a:endParaRPr lang="en-US" sz="3200" dirty="0">
              <a:solidFill>
                <a:schemeClr val="bg1"/>
              </a:solidFill>
            </a:endParaRPr>
          </a:p>
        </p:txBody>
      </p:sp>
    </p:spTree>
    <p:extLst>
      <p:ext uri="{BB962C8B-B14F-4D97-AF65-F5344CB8AC3E}">
        <p14:creationId xmlns:p14="http://schemas.microsoft.com/office/powerpoint/2010/main" val="3133630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a:p>
            <a:pPr>
              <a:spcAft>
                <a:spcPts val="1800"/>
              </a:spcAft>
            </a:pPr>
            <a:r>
              <a:rPr lang="en-US" sz="2800" dirty="0"/>
              <a:t>Contaminating Influences</a:t>
            </a:r>
          </a:p>
          <a:p>
            <a:pPr>
              <a:spcAft>
                <a:spcPts val="1800"/>
              </a:spcAft>
            </a:pPr>
            <a:r>
              <a:rPr lang="en-US" sz="2800" dirty="0"/>
              <a:t>Selfish Treatment of Others</a:t>
            </a:r>
          </a:p>
          <a:p>
            <a:pPr>
              <a:spcAft>
                <a:spcPts val="1800"/>
              </a:spcAft>
            </a:pPr>
            <a:r>
              <a:rPr lang="en-US" sz="2800" dirty="0"/>
              <a:t>Dirty Entertainment</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“I will set nothing wicked before my eyes; I hate the work of those who fall away; It shall not cling to me.”        (Psalm 101:3)</a:t>
            </a:r>
          </a:p>
          <a:p>
            <a:endParaRPr lang="en-US" sz="3200" dirty="0">
              <a:solidFill>
                <a:schemeClr val="bg1"/>
              </a:solidFill>
            </a:endParaRPr>
          </a:p>
          <a:p>
            <a:r>
              <a:rPr lang="en-US" sz="3200" dirty="0">
                <a:solidFill>
                  <a:schemeClr val="bg1"/>
                </a:solidFill>
              </a:rPr>
              <a:t>“… and delivered righteous Lot, who was oppressed by the filthy conduct of the wicked.”   (2 Peter 2:7)</a:t>
            </a:r>
          </a:p>
          <a:p>
            <a:endParaRPr lang="en-US" sz="3200" dirty="0">
              <a:solidFill>
                <a:schemeClr val="bg1"/>
              </a:solidFill>
            </a:endParaRPr>
          </a:p>
          <a:p>
            <a:endParaRPr lang="en-US" sz="3200" dirty="0">
              <a:solidFill>
                <a:schemeClr val="bg1"/>
              </a:solidFill>
            </a:endParaRPr>
          </a:p>
        </p:txBody>
      </p:sp>
    </p:spTree>
    <p:extLst>
      <p:ext uri="{BB962C8B-B14F-4D97-AF65-F5344CB8AC3E}">
        <p14:creationId xmlns:p14="http://schemas.microsoft.com/office/powerpoint/2010/main" val="200368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5" end="5"/>
                                            </p:txEl>
                                          </p:spTgt>
                                        </p:tgtEl>
                                        <p:attrNameLst>
                                          <p:attrName>style.visibility</p:attrName>
                                        </p:attrNameLst>
                                      </p:cBhvr>
                                      <p:to>
                                        <p:strVal val="visible"/>
                                      </p:to>
                                    </p:set>
                                    <p:anim calcmode="lin" valueType="num">
                                      <p:cBhvr additive="base">
                                        <p:cTn id="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fade">
                                      <p:cBhvr>
                                        <p:cTn id="18"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a:p>
            <a:pPr>
              <a:spcAft>
                <a:spcPts val="1800"/>
              </a:spcAft>
            </a:pPr>
            <a:r>
              <a:rPr lang="en-US" sz="2800" dirty="0"/>
              <a:t>Contaminating Influences</a:t>
            </a:r>
          </a:p>
          <a:p>
            <a:pPr>
              <a:spcAft>
                <a:spcPts val="1800"/>
              </a:spcAft>
            </a:pPr>
            <a:r>
              <a:rPr lang="en-US" sz="2800" dirty="0"/>
              <a:t>Selfish Treatment of Others</a:t>
            </a:r>
          </a:p>
          <a:p>
            <a:pPr>
              <a:spcAft>
                <a:spcPts val="1800"/>
              </a:spcAft>
            </a:pPr>
            <a:r>
              <a:rPr lang="en-US" sz="2800" dirty="0"/>
              <a:t>Dirty Entertainment</a:t>
            </a:r>
          </a:p>
        </p:txBody>
      </p:sp>
      <p:pic>
        <p:nvPicPr>
          <p:cNvPr id="3" name="Picture 2"/>
          <p:cNvPicPr>
            <a:picLocks noChangeAspect="1"/>
          </p:cNvPicPr>
          <p:nvPr/>
        </p:nvPicPr>
        <p:blipFill>
          <a:blip r:embed="rId2"/>
          <a:stretch>
            <a:fillRect/>
          </a:stretch>
        </p:blipFill>
        <p:spPr>
          <a:xfrm>
            <a:off x="6860129" y="1147360"/>
            <a:ext cx="3804061" cy="5138369"/>
          </a:xfrm>
          <a:prstGeom prst="rect">
            <a:avLst/>
          </a:prstGeom>
        </p:spPr>
      </p:pic>
    </p:spTree>
    <p:extLst>
      <p:ext uri="{BB962C8B-B14F-4D97-AF65-F5344CB8AC3E}">
        <p14:creationId xmlns:p14="http://schemas.microsoft.com/office/powerpoint/2010/main" val="2051193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571" y="1940312"/>
            <a:ext cx="11797989" cy="2910468"/>
          </a:xfrm>
        </p:spPr>
        <p:txBody>
          <a:bodyPr>
            <a:normAutofit/>
          </a:bodyPr>
          <a:lstStyle/>
          <a:p>
            <a:r>
              <a:rPr lang="en-US" sz="8800" dirty="0"/>
              <a:t>The Danger of Being Stained by the World</a:t>
            </a:r>
          </a:p>
        </p:txBody>
      </p:sp>
    </p:spTree>
    <p:extLst>
      <p:ext uri="{BB962C8B-B14F-4D97-AF65-F5344CB8AC3E}">
        <p14:creationId xmlns:p14="http://schemas.microsoft.com/office/powerpoint/2010/main" val="399801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78059" y="1248937"/>
            <a:ext cx="8049551" cy="5419491"/>
          </a:xfrm>
        </p:spPr>
        <p:txBody>
          <a:bodyPr>
            <a:normAutofit/>
          </a:bodyPr>
          <a:lstStyle/>
          <a:p>
            <a:pPr marL="45720" indent="0" algn="ctr">
              <a:buNone/>
            </a:pPr>
            <a:r>
              <a:rPr lang="en-US" sz="3200" dirty="0"/>
              <a:t>James 1:27</a:t>
            </a:r>
          </a:p>
          <a:p>
            <a:pPr marL="45720" indent="0" algn="ctr">
              <a:buNone/>
            </a:pPr>
            <a:r>
              <a:rPr lang="en-US" sz="3200" dirty="0"/>
              <a:t>“Pure and undefiled religion before God and the Father is this: to visit orphans and widows in their trouble, and to keep oneself unspotted from the world.”</a:t>
            </a:r>
          </a:p>
          <a:p>
            <a:pPr marL="45720" indent="0" algn="ctr">
              <a:buNone/>
            </a:pPr>
            <a:endParaRPr lang="en-US" sz="800" dirty="0"/>
          </a:p>
          <a:p>
            <a:pPr marL="45720" indent="0" algn="ctr">
              <a:buNone/>
            </a:pPr>
            <a:r>
              <a:rPr lang="en-US" sz="3200" dirty="0"/>
              <a:t>“Pure and undefiled religion in the sight of our God and Father is this: to visit orphans and widows in their distress, and to keep oneself unstained by the world.”</a:t>
            </a:r>
          </a:p>
        </p:txBody>
      </p:sp>
      <p:pic>
        <p:nvPicPr>
          <p:cNvPr id="2" name="Picture 1"/>
          <p:cNvPicPr>
            <a:picLocks noChangeAspect="1"/>
          </p:cNvPicPr>
          <p:nvPr/>
        </p:nvPicPr>
        <p:blipFill>
          <a:blip r:embed="rId2"/>
          <a:stretch>
            <a:fillRect/>
          </a:stretch>
        </p:blipFill>
        <p:spPr>
          <a:xfrm>
            <a:off x="8127611" y="1360449"/>
            <a:ext cx="3614333" cy="4884233"/>
          </a:xfrm>
          <a:prstGeom prst="rect">
            <a:avLst/>
          </a:prstGeom>
        </p:spPr>
      </p:pic>
    </p:spTree>
    <p:extLst>
      <p:ext uri="{BB962C8B-B14F-4D97-AF65-F5344CB8AC3E}">
        <p14:creationId xmlns:p14="http://schemas.microsoft.com/office/powerpoint/2010/main" val="27354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Effect transition="in" filter="fade">
                                      <p:cBhvr>
                                        <p:cTn id="17" dur="500"/>
                                        <p:tgtEl>
                                          <p:spTgt spid="1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But now you yourselves are to put off all these: anger, wrath, malice, blasphemy, filthy language out of your mouth.”  (Colossians 3:8)</a:t>
            </a:r>
          </a:p>
        </p:txBody>
      </p:sp>
    </p:spTree>
    <p:extLst>
      <p:ext uri="{BB962C8B-B14F-4D97-AF65-F5344CB8AC3E}">
        <p14:creationId xmlns:p14="http://schemas.microsoft.com/office/powerpoint/2010/main" val="303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“For we ourselves were also once foolish, disobedient, deceived, serving various lusts and pleasures, living in malice and envy, hateful and hating one another.”  (Titus 3:3)</a:t>
            </a:r>
          </a:p>
          <a:p>
            <a:endParaRPr lang="en-US" sz="3200" dirty="0">
              <a:solidFill>
                <a:schemeClr val="bg1"/>
              </a:solidFill>
            </a:endParaRPr>
          </a:p>
        </p:txBody>
      </p:sp>
    </p:spTree>
    <p:extLst>
      <p:ext uri="{BB962C8B-B14F-4D97-AF65-F5344CB8AC3E}">
        <p14:creationId xmlns:p14="http://schemas.microsoft.com/office/powerpoint/2010/main" val="349008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“By faith Moses, when he became of age, refused to be called the son of Pharaoh's daughter, choosing rather to suffer affliction with the people of God than to enjoy the passing pleasures of sin …”  (Hebrews 11:24-25)</a:t>
            </a:r>
          </a:p>
          <a:p>
            <a:endParaRPr lang="en-US" sz="3200" dirty="0">
              <a:solidFill>
                <a:schemeClr val="bg1"/>
              </a:solidFill>
            </a:endParaRPr>
          </a:p>
        </p:txBody>
      </p:sp>
    </p:spTree>
    <p:extLst>
      <p:ext uri="{BB962C8B-B14F-4D97-AF65-F5344CB8AC3E}">
        <p14:creationId xmlns:p14="http://schemas.microsoft.com/office/powerpoint/2010/main" val="372663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“I desire therefore that the men pray everywhere, lifting up holy hands, without wrath and doubting; in like manner also, that the women adorn themselves in modest apparel, with propriety and moderation, not with braided hair or gold or pearls or costly clothing, but, which is proper for women professing godliness, with good works.”  (1 Timothy 2:8-10)</a:t>
            </a:r>
          </a:p>
        </p:txBody>
      </p:sp>
    </p:spTree>
    <p:extLst>
      <p:ext uri="{BB962C8B-B14F-4D97-AF65-F5344CB8AC3E}">
        <p14:creationId xmlns:p14="http://schemas.microsoft.com/office/powerpoint/2010/main" val="348024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 calcmode="lin" valueType="num">
                                      <p:cBhvr additive="base">
                                        <p:cTn id="7"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3200" dirty="0">
                <a:solidFill>
                  <a:schemeClr val="bg1"/>
                </a:solidFill>
              </a:rPr>
              <a:t>“Do not let your adornment be merely outward—arranging the hair, wearing gold, or putting on fine apparel—rather let it be the hidden person of the heart, with the incorruptible beauty of a gentle and quiet spirit, which is very precious in the sight of God.” </a:t>
            </a:r>
          </a:p>
          <a:p>
            <a:r>
              <a:rPr lang="en-US" sz="3200" dirty="0">
                <a:solidFill>
                  <a:schemeClr val="bg1"/>
                </a:solidFill>
              </a:rPr>
              <a:t>(1 Peter 3:3-4)</a:t>
            </a:r>
          </a:p>
          <a:p>
            <a:endParaRPr lang="en-US" sz="3200" dirty="0">
              <a:solidFill>
                <a:schemeClr val="bg1"/>
              </a:solidFill>
            </a:endParaRPr>
          </a:p>
        </p:txBody>
      </p:sp>
    </p:spTree>
    <p:extLst>
      <p:ext uri="{BB962C8B-B14F-4D97-AF65-F5344CB8AC3E}">
        <p14:creationId xmlns:p14="http://schemas.microsoft.com/office/powerpoint/2010/main" val="277307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256477" y="122664"/>
            <a:ext cx="11675327" cy="925551"/>
          </a:xfrm>
        </p:spPr>
        <p:txBody>
          <a:bodyPr>
            <a:normAutofit/>
          </a:bodyPr>
          <a:lstStyle/>
          <a:p>
            <a:pPr algn="ctr"/>
            <a:r>
              <a:rPr lang="en-US" sz="4400" dirty="0"/>
              <a:t>The Danger of Being Stained by the World</a:t>
            </a:r>
          </a:p>
        </p:txBody>
      </p:sp>
      <p:sp>
        <p:nvSpPr>
          <p:cNvPr id="14" name="Content Placeholder 13"/>
          <p:cNvSpPr>
            <a:spLocks noGrp="1"/>
          </p:cNvSpPr>
          <p:nvPr>
            <p:ph idx="1"/>
          </p:nvPr>
        </p:nvSpPr>
        <p:spPr>
          <a:xfrm>
            <a:off x="1" y="1484416"/>
            <a:ext cx="4821381" cy="4882930"/>
          </a:xfrm>
        </p:spPr>
        <p:txBody>
          <a:bodyPr>
            <a:normAutofit/>
          </a:bodyPr>
          <a:lstStyle/>
          <a:p>
            <a:pPr>
              <a:spcAft>
                <a:spcPts val="1800"/>
              </a:spcAft>
            </a:pPr>
            <a:r>
              <a:rPr lang="en-US" sz="2800" dirty="0"/>
              <a:t>Filthy Language</a:t>
            </a:r>
          </a:p>
          <a:p>
            <a:pPr>
              <a:spcAft>
                <a:spcPts val="1800"/>
              </a:spcAft>
            </a:pPr>
            <a:r>
              <a:rPr lang="en-US" sz="2800" dirty="0"/>
              <a:t>Focus On Pleasure</a:t>
            </a:r>
          </a:p>
          <a:p>
            <a:pPr>
              <a:spcAft>
                <a:spcPts val="1800"/>
              </a:spcAft>
            </a:pPr>
            <a:r>
              <a:rPr lang="en-US" sz="2800" dirty="0"/>
              <a:t>Inappropriate Clothing</a:t>
            </a:r>
          </a:p>
          <a:p>
            <a:pPr>
              <a:spcAft>
                <a:spcPts val="1800"/>
              </a:spcAft>
            </a:pPr>
            <a:r>
              <a:rPr lang="en-US" sz="2800" dirty="0"/>
              <a:t>Contaminating Influences</a:t>
            </a:r>
          </a:p>
        </p:txBody>
      </p:sp>
      <p:sp>
        <p:nvSpPr>
          <p:cNvPr id="2" name="TextBox 1"/>
          <p:cNvSpPr txBox="1"/>
          <p:nvPr/>
        </p:nvSpPr>
        <p:spPr>
          <a:xfrm>
            <a:off x="4821382" y="1048215"/>
            <a:ext cx="7221935" cy="5411961"/>
          </a:xfrm>
          <a:prstGeom prst="rect">
            <a:avLst/>
          </a:prstGeom>
          <a:solidFill>
            <a:schemeClr val="tx2"/>
          </a:solidFill>
        </p:spPr>
        <p:txBody>
          <a:bodyPr wrap="square" rtlCol="0">
            <a:noAutofit/>
          </a:bodyPr>
          <a:lstStyle/>
          <a:p>
            <a:r>
              <a:rPr lang="en-US" sz="2600" dirty="0">
                <a:solidFill>
                  <a:schemeClr val="bg1"/>
                </a:solidFill>
              </a:rPr>
              <a:t>“My son, if sinners entice you, Do not consent. If they say, ‘Come with us, Let us lie in wait to shed blood; Let us lurk secretly for the innocent without cause; Let us swallow them alive like </a:t>
            </a:r>
            <a:r>
              <a:rPr lang="en-US" sz="2600" dirty="0" err="1">
                <a:solidFill>
                  <a:schemeClr val="bg1"/>
                </a:solidFill>
              </a:rPr>
              <a:t>Sheol</a:t>
            </a:r>
            <a:r>
              <a:rPr lang="en-US" sz="2600" dirty="0">
                <a:solidFill>
                  <a:schemeClr val="bg1"/>
                </a:solidFill>
              </a:rPr>
              <a:t>, And whole, like those who go down to the Pit; We shall find all kinds of precious possessions, We shall fill our houses with spoil; Cast in your lot among us, Let us all have one purse’—My son, do not walk in the way with them, Keep your foot from their path; For their feet run to evil, And they make haste to shed blood.”  (Proverbs 1:10-16)</a:t>
            </a:r>
          </a:p>
          <a:p>
            <a:endParaRPr lang="en-US" sz="3200" dirty="0">
              <a:solidFill>
                <a:schemeClr val="bg1"/>
              </a:solidFill>
            </a:endParaRPr>
          </a:p>
        </p:txBody>
      </p:sp>
    </p:spTree>
    <p:extLst>
      <p:ext uri="{BB962C8B-B14F-4D97-AF65-F5344CB8AC3E}">
        <p14:creationId xmlns:p14="http://schemas.microsoft.com/office/powerpoint/2010/main" val="1382085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 calcmode="lin" valueType="num">
                                      <p:cBhvr additive="base">
                                        <p:cTn id="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nded Design Yellow 16x9">
  <a:themeElements>
    <a:clrScheme name="Banded_Design_Yellow">
      <a:dk1>
        <a:srgbClr val="323232"/>
      </a:dk1>
      <a:lt1>
        <a:sysClr val="window" lastClr="FFFFFF"/>
      </a:lt1>
      <a:dk2>
        <a:srgbClr val="000000"/>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Yellow">
      <a:dk1>
        <a:srgbClr val="595959"/>
      </a:dk1>
      <a:lt1>
        <a:sysClr val="window" lastClr="FFFFFF"/>
      </a:lt1>
      <a:dk2>
        <a:srgbClr val="323232"/>
      </a:dk2>
      <a:lt2>
        <a:srgbClr val="E5E8E8"/>
      </a:lt2>
      <a:accent1>
        <a:srgbClr val="FFCD36"/>
      </a:accent1>
      <a:accent2>
        <a:srgbClr val="F29E3E"/>
      </a:accent2>
      <a:accent3>
        <a:srgbClr val="83C546"/>
      </a:accent3>
      <a:accent4>
        <a:srgbClr val="52C1CA"/>
      </a:accent4>
      <a:accent5>
        <a:srgbClr val="7384CA"/>
      </a:accent5>
      <a:accent6>
        <a:srgbClr val="DA6A89"/>
      </a:accent6>
      <a:hlink>
        <a:srgbClr val="88CACA"/>
      </a:hlink>
      <a:folHlink>
        <a:srgbClr val="91A7CA"/>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66677B1-365E-411F-9971-C788BC297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Yellow banded design presentation (widescreen)</Template>
  <TotalTime>0</TotalTime>
  <Words>1043</Words>
  <Application>Microsoft Office PowerPoint</Application>
  <PresentationFormat>Widescreen</PresentationFormat>
  <Paragraphs>74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Book Antiqua</vt:lpstr>
      <vt:lpstr>Banded Design Yellow 16x9</vt:lpstr>
      <vt:lpstr>Scripture Reading - James 1:21-27</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lpstr>The Danger of Being Stained by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2016-08-21T00:18:36Z</dcterms:created>
  <dcterms:modified xsi:type="dcterms:W3CDTF">2016-08-21T01:14:14Z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TC029009979991</vt:lpwstr>
  </property>
</Properties>
</file>