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6"/>
  </p:notesMasterIdLst>
  <p:handoutMasterIdLst>
    <p:handoutMasterId r:id="rId17"/>
  </p:handoutMasterIdLst>
  <p:sldIdLst>
    <p:sldId id="271" r:id="rId3"/>
    <p:sldId id="256" r:id="rId4"/>
    <p:sldId id="265" r:id="rId5"/>
    <p:sldId id="272" r:id="rId6"/>
    <p:sldId id="273" r:id="rId7"/>
    <p:sldId id="274" r:id="rId8"/>
    <p:sldId id="275" r:id="rId9"/>
    <p:sldId id="276" r:id="rId10"/>
    <p:sldId id="278" r:id="rId11"/>
    <p:sldId id="279" r:id="rId12"/>
    <p:sldId id="281" r:id="rId13"/>
    <p:sldId id="282"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26" y="156"/>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9/9/2016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9/9/2016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B277187-C200-495F-A386-621319EADA8F}" type="datetimeFigureOut">
              <a:rPr lang="en-US"/>
              <a:t>9/9/2016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B277187-C200-495F-A386-621319EADA8F}" type="datetimeFigureOut">
              <a:rPr lang="en-US"/>
              <a:t>9/9/2016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B277187-C200-495F-A386-621319EADA8F}" type="datetimeFigureOut">
              <a:rPr lang="en-US"/>
              <a:t>9/9/2016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277187-C200-495F-A386-621319EADA8F}" type="datetimeFigureOut">
              <a:rPr lang="en-US"/>
              <a:t>9/9/2016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B277187-C200-495F-A386-621319EADA8F}" type="datetimeFigureOut">
              <a:rPr lang="en-US"/>
              <a:t>9/9/2016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0B277187-C200-495F-A386-621319EADA8F}" type="datetimeFigureOut">
              <a:rPr lang="en-US"/>
              <a:t>9/9/2016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B277187-C200-495F-A386-621319EADA8F}" type="datetimeFigureOut">
              <a:rPr lang="en-US"/>
              <a:t>9/9/2016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9/9/2016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277187-C200-495F-A386-621319EADA8F}" type="datetimeFigureOut">
              <a:rPr lang="en-US"/>
              <a:t>9/9/2016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277187-C200-495F-A386-621319EADA8F}" type="datetimeFigureOut">
              <a:rPr lang="en-US"/>
              <a:t>9/9/2016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alpha val="59000"/>
                <a:lumMod val="100000"/>
              </a:schemeClr>
            </a:gs>
            <a:gs pos="98000">
              <a:schemeClr val="accent1">
                <a:lumMod val="40000"/>
                <a:lumOff val="60000"/>
              </a:schemeClr>
            </a:gs>
          </a:gsLst>
          <a:lin ang="2700000" scaled="1"/>
          <a:tileRect/>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9/9/2016</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20" y="111512"/>
            <a:ext cx="9509760" cy="802888"/>
          </a:xfrm>
        </p:spPr>
        <p:txBody>
          <a:bodyPr>
            <a:normAutofit/>
          </a:bodyPr>
          <a:lstStyle/>
          <a:p>
            <a:r>
              <a:rPr lang="en-US" sz="4800" dirty="0"/>
              <a:t>Scripture Reading: Luke 14:25-35</a:t>
            </a:r>
          </a:p>
        </p:txBody>
      </p:sp>
      <p:sp>
        <p:nvSpPr>
          <p:cNvPr id="14" name="Content Placeholder 13"/>
          <p:cNvSpPr>
            <a:spLocks noGrp="1"/>
          </p:cNvSpPr>
          <p:nvPr>
            <p:ph idx="1"/>
          </p:nvPr>
        </p:nvSpPr>
        <p:spPr>
          <a:xfrm>
            <a:off x="111512" y="914400"/>
            <a:ext cx="11976410" cy="5765180"/>
          </a:xfrm>
        </p:spPr>
        <p:txBody>
          <a:bodyPr>
            <a:normAutofit/>
          </a:bodyPr>
          <a:lstStyle/>
          <a:p>
            <a:pPr marL="45720" indent="0">
              <a:buNone/>
            </a:pPr>
            <a:r>
              <a:rPr lang="en-US" sz="2600" dirty="0"/>
              <a:t>“Now great multitudes went with Him. And He turned and said to them, ‘If anyone comes to Me and does not hate his father and mother, wife and children, brothers and sisters, yes, and his own life also, he cannot be My disciple. And whoever does not bear his cross and come after Me cannot be My disciple. For which of you, intending to build a tower, does not sit down first and count the cost, whether he has enough to finish it— lest, after he has laid the foundation, and is not able to finish, all who see it begin to mock him, saying, 'This man began to build and was not able to finish.' Or what king, going to make war against another king, does not sit down first and consider whether he is able with ten thousand to meet him who comes against him with twenty thousand? Or else, while the other is still a great way off, he sends a delegation and asks conditions of peace. So likewise, whoever of you does not forsake all that he has cannot be My disciple. ‘Salt is good; but if the salt has lost its flavor, how shall it be seasoned? It is neither fit for the land nor for the dunghill, but men throw it out. He who has ears to hear, let him hear!’”</a:t>
            </a:r>
          </a:p>
        </p:txBody>
      </p:sp>
    </p:spTree>
    <p:extLst>
      <p:ext uri="{BB962C8B-B14F-4D97-AF65-F5344CB8AC3E}">
        <p14:creationId xmlns:p14="http://schemas.microsoft.com/office/powerpoint/2010/main" val="3602336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Consider the Cost of Following Jesus</a:t>
            </a:r>
          </a:p>
          <a:p>
            <a:pPr lvl="1"/>
            <a:endParaRPr lang="en-US" sz="3000" dirty="0"/>
          </a:p>
          <a:p>
            <a:pPr lvl="1"/>
            <a:r>
              <a:rPr lang="en-US" sz="3000" dirty="0"/>
              <a:t>“For which of you, intending to build a tower, does not sit down first and count the cost, whether he has enough to finish it— lest, after he has laid the foundation, and is not able to finish, all who see it begin to mock him, saying, 'This man began to build and was not able to finish.' Or what king, going to make war against another king, does not sit down first and consider whether he is able with ten thousand to meet him who comes against him with twenty thousand? Or else, while the other is still a great way off, he sends a delegation and asks conditions of peace.”                     (Luke 14:28-32)</a:t>
            </a:r>
          </a:p>
          <a:p>
            <a:pPr lvl="1"/>
            <a:endParaRPr lang="en-US" sz="3000" dirty="0"/>
          </a:p>
        </p:txBody>
      </p:sp>
    </p:spTree>
    <p:extLst>
      <p:ext uri="{BB962C8B-B14F-4D97-AF65-F5344CB8AC3E}">
        <p14:creationId xmlns:p14="http://schemas.microsoft.com/office/powerpoint/2010/main" val="51251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Consider the Cost of Following Jesus</a:t>
            </a:r>
          </a:p>
          <a:p>
            <a:endParaRPr lang="en-US" sz="3200" b="1" dirty="0"/>
          </a:p>
          <a:p>
            <a:r>
              <a:rPr lang="en-US" sz="3200" b="1" dirty="0"/>
              <a:t>Consider the Cost of Giving Up</a:t>
            </a:r>
          </a:p>
          <a:p>
            <a:pPr lvl="1"/>
            <a:endParaRPr lang="en-US" sz="3000" b="1" dirty="0"/>
          </a:p>
          <a:p>
            <a:pPr lvl="1"/>
            <a:endParaRPr lang="en-US" sz="3000" dirty="0"/>
          </a:p>
        </p:txBody>
      </p:sp>
    </p:spTree>
    <p:extLst>
      <p:ext uri="{BB962C8B-B14F-4D97-AF65-F5344CB8AC3E}">
        <p14:creationId xmlns:p14="http://schemas.microsoft.com/office/powerpoint/2010/main" val="162957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Consider the Cost of Giving Up</a:t>
            </a:r>
          </a:p>
          <a:p>
            <a:endParaRPr lang="en-US" sz="3200" dirty="0"/>
          </a:p>
          <a:p>
            <a:pPr lvl="1"/>
            <a:r>
              <a:rPr lang="en-US" sz="3000" dirty="0"/>
              <a:t>“Salt is good; but if the salt has lost its flavor, how shall it be seasoned? It is neither fit for the land nor for the dunghill, but men throw it out. He who has ears to hear, let him hear!”        (Luke 14:34-35)</a:t>
            </a:r>
          </a:p>
          <a:p>
            <a:pPr lvl="1"/>
            <a:endParaRPr lang="en-US" sz="3000" dirty="0"/>
          </a:p>
          <a:p>
            <a:pPr lvl="1"/>
            <a:endParaRPr lang="en-US" sz="3000" dirty="0"/>
          </a:p>
          <a:p>
            <a:pPr lvl="1"/>
            <a:endParaRPr lang="en-US" sz="3000" dirty="0"/>
          </a:p>
        </p:txBody>
      </p:sp>
    </p:spTree>
    <p:extLst>
      <p:ext uri="{BB962C8B-B14F-4D97-AF65-F5344CB8AC3E}">
        <p14:creationId xmlns:p14="http://schemas.microsoft.com/office/powerpoint/2010/main" val="149322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pPr>
              <a:spcAft>
                <a:spcPts val="1200"/>
              </a:spcAft>
            </a:pPr>
            <a:r>
              <a:rPr lang="en-US" sz="3200" b="1" dirty="0">
                <a:solidFill>
                  <a:srgbClr val="002060"/>
                </a:solidFill>
              </a:rPr>
              <a:t>Will Follow Jesus When Others Do Not</a:t>
            </a:r>
          </a:p>
          <a:p>
            <a:pPr>
              <a:spcAft>
                <a:spcPts val="1200"/>
              </a:spcAft>
            </a:pPr>
            <a:r>
              <a:rPr lang="en-US" sz="3200" b="1" dirty="0">
                <a:solidFill>
                  <a:srgbClr val="002060"/>
                </a:solidFill>
              </a:rPr>
              <a:t>Will Follow Jesus When It Requires Sacrifice</a:t>
            </a:r>
          </a:p>
          <a:p>
            <a:pPr>
              <a:spcAft>
                <a:spcPts val="1200"/>
              </a:spcAft>
            </a:pPr>
            <a:r>
              <a:rPr lang="en-US" sz="3200" b="1" dirty="0">
                <a:solidFill>
                  <a:srgbClr val="002060"/>
                </a:solidFill>
              </a:rPr>
              <a:t>Will Give Up “Things” To Follow Jesus</a:t>
            </a:r>
          </a:p>
          <a:p>
            <a:pPr>
              <a:spcAft>
                <a:spcPts val="1200"/>
              </a:spcAft>
            </a:pPr>
            <a:endParaRPr lang="en-US" sz="3200" b="1" dirty="0"/>
          </a:p>
          <a:p>
            <a:pPr lvl="8">
              <a:spcAft>
                <a:spcPts val="1200"/>
              </a:spcAft>
            </a:pPr>
            <a:r>
              <a:rPr lang="en-US" sz="3200" b="1" dirty="0">
                <a:solidFill>
                  <a:schemeClr val="accent6">
                    <a:lumMod val="50000"/>
                  </a:schemeClr>
                </a:solidFill>
              </a:rPr>
              <a:t>Consider the Cost of Following Jesus</a:t>
            </a:r>
          </a:p>
          <a:p>
            <a:pPr lvl="8">
              <a:spcAft>
                <a:spcPts val="1200"/>
              </a:spcAft>
            </a:pPr>
            <a:r>
              <a:rPr lang="en-US" sz="3200" b="1" dirty="0">
                <a:solidFill>
                  <a:schemeClr val="accent6">
                    <a:lumMod val="50000"/>
                  </a:schemeClr>
                </a:solidFill>
              </a:rPr>
              <a:t>Consider the Cost of Giving Up</a:t>
            </a:r>
          </a:p>
          <a:p>
            <a:endParaRPr lang="en-US" sz="3200" dirty="0"/>
          </a:p>
        </p:txBody>
      </p:sp>
    </p:spTree>
    <p:extLst>
      <p:ext uri="{BB962C8B-B14F-4D97-AF65-F5344CB8AC3E}">
        <p14:creationId xmlns:p14="http://schemas.microsoft.com/office/powerpoint/2010/main" val="260209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xEl>
                                              <p:pRg st="4" end="4"/>
                                            </p:txEl>
                                          </p:spTgt>
                                        </p:tgtEl>
                                        <p:attrNameLst>
                                          <p:attrName>style.visibility</p:attrName>
                                        </p:attrNameLst>
                                      </p:cBhvr>
                                      <p:to>
                                        <p:strVal val="visible"/>
                                      </p:to>
                                    </p:set>
                                    <p:animEffect transition="in" filter="fade">
                                      <p:cBhvr>
                                        <p:cTn id="28" dur="1000"/>
                                        <p:tgtEl>
                                          <p:spTgt spid="14">
                                            <p:txEl>
                                              <p:pRg st="4" end="4"/>
                                            </p:txEl>
                                          </p:spTgt>
                                        </p:tgtEl>
                                      </p:cBhvr>
                                    </p:animEffect>
                                    <p:anim calcmode="lin" valueType="num">
                                      <p:cBhvr>
                                        <p:cTn id="29"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animEffect transition="in" filter="fade">
                                      <p:cBhvr>
                                        <p:cTn id="35" dur="1000"/>
                                        <p:tgtEl>
                                          <p:spTgt spid="14">
                                            <p:txEl>
                                              <p:pRg st="5" end="5"/>
                                            </p:txEl>
                                          </p:spTgt>
                                        </p:tgtEl>
                                      </p:cBhvr>
                                    </p:animEffect>
                                    <p:anim calcmode="lin" valueType="num">
                                      <p:cBhvr>
                                        <p:cTn id="36"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9211" y="2079812"/>
            <a:ext cx="12009862" cy="1724092"/>
          </a:xfrm>
        </p:spPr>
        <p:txBody>
          <a:bodyPr>
            <a:normAutofit/>
          </a:bodyPr>
          <a:lstStyle/>
          <a:p>
            <a:r>
              <a:rPr lang="en-US" sz="8000" dirty="0"/>
              <a:t>Being a Disciple of Jesus</a:t>
            </a:r>
          </a:p>
        </p:txBody>
      </p:sp>
      <p:sp>
        <p:nvSpPr>
          <p:cNvPr id="7" name="Subtitle 6"/>
          <p:cNvSpPr>
            <a:spLocks noGrp="1"/>
          </p:cNvSpPr>
          <p:nvPr>
            <p:ph type="subTitle" idx="1"/>
          </p:nvPr>
        </p:nvSpPr>
        <p:spPr/>
        <p:txBody>
          <a:bodyPr>
            <a:normAutofit/>
          </a:bodyPr>
          <a:lstStyle/>
          <a:p>
            <a:r>
              <a:rPr lang="en-US" sz="4800" dirty="0"/>
              <a:t>Luke 14:25-35</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pPr marL="45720" indent="0">
              <a:buNone/>
            </a:pPr>
            <a:r>
              <a:rPr lang="en-US" sz="3200" dirty="0"/>
              <a:t>“’Go therefore and make disciples of all the nations, baptizing them in the name of the Father and of the Son and of the Holy Spirit, teaching them to observe all things that I have commanded you; and lo, I am with you always, even to the end of the age.’ Amen.” (Matthew 28:19-20)</a:t>
            </a:r>
          </a:p>
          <a:p>
            <a:pPr marL="45720" indent="0">
              <a:buNone/>
            </a:pPr>
            <a:endParaRPr lang="en-US" sz="3200" dirty="0"/>
          </a:p>
          <a:p>
            <a:pPr marL="45720" indent="0">
              <a:buNone/>
            </a:pPr>
            <a:r>
              <a:rPr lang="en-US" sz="3200" dirty="0"/>
              <a:t>“A disciple is not above his teacher, but everyone who is perfectly trained will be like his teacher.” (Luke 6:40)</a:t>
            </a:r>
          </a:p>
          <a:p>
            <a:pPr marL="45720" indent="0">
              <a:buNone/>
            </a:pPr>
            <a:endParaRPr lang="en-US" sz="3200" dirty="0"/>
          </a:p>
          <a:p>
            <a:pPr marL="45720" indent="0">
              <a:buNone/>
            </a:pPr>
            <a:endParaRPr lang="en-US" sz="3200" dirty="0"/>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Effect transition="in" filter="fade">
                                      <p:cBhvr>
                                        <p:cTn id="14" dur="1000"/>
                                        <p:tgtEl>
                                          <p:spTgt spid="14">
                                            <p:txEl>
                                              <p:pRg st="2" end="2"/>
                                            </p:txEl>
                                          </p:spTgt>
                                        </p:tgtEl>
                                      </p:cBhvr>
                                    </p:animEffect>
                                    <p:anim calcmode="lin" valueType="num">
                                      <p:cBhvr>
                                        <p:cTn id="15"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Will Follow Jesus When Others Do Not</a:t>
            </a:r>
          </a:p>
          <a:p>
            <a:endParaRPr lang="en-US" sz="3200" dirty="0"/>
          </a:p>
          <a:p>
            <a:pPr lvl="1"/>
            <a:r>
              <a:rPr lang="en-US" sz="3000" dirty="0"/>
              <a:t>“If anyone comes to Me and does not hate his father and mother, wife and children, brothers and sisters, yes, and his own life also, he cannot be My disciple.”  (Luke 14:26)</a:t>
            </a:r>
          </a:p>
          <a:p>
            <a:pPr lvl="1"/>
            <a:endParaRPr lang="en-US" sz="3000" dirty="0"/>
          </a:p>
        </p:txBody>
      </p:sp>
    </p:spTree>
    <p:extLst>
      <p:ext uri="{BB962C8B-B14F-4D97-AF65-F5344CB8AC3E}">
        <p14:creationId xmlns:p14="http://schemas.microsoft.com/office/powerpoint/2010/main" val="195323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Will Follow Jesus When Others Do Not</a:t>
            </a:r>
          </a:p>
          <a:p>
            <a:endParaRPr lang="en-US" sz="3200" dirty="0"/>
          </a:p>
          <a:p>
            <a:endParaRPr lang="en-US" sz="3200" dirty="0"/>
          </a:p>
          <a:p>
            <a:r>
              <a:rPr lang="en-US" sz="3200" b="1" dirty="0"/>
              <a:t>Will Follow Jesus When It Requires Sacrifice</a:t>
            </a:r>
          </a:p>
          <a:p>
            <a:endParaRPr lang="en-US" sz="3200" dirty="0"/>
          </a:p>
          <a:p>
            <a:endParaRPr lang="en-US" sz="3200" dirty="0"/>
          </a:p>
        </p:txBody>
      </p:sp>
    </p:spTree>
    <p:extLst>
      <p:ext uri="{BB962C8B-B14F-4D97-AF65-F5344CB8AC3E}">
        <p14:creationId xmlns:p14="http://schemas.microsoft.com/office/powerpoint/2010/main" val="164088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Will Follow Jesus When It Requires Sacrifice</a:t>
            </a:r>
          </a:p>
          <a:p>
            <a:endParaRPr lang="en-US" sz="3200" dirty="0"/>
          </a:p>
          <a:p>
            <a:pPr lvl="1"/>
            <a:r>
              <a:rPr lang="en-US" sz="3000" dirty="0"/>
              <a:t>“And whoever does not bear his cross and come after Me cannot be My disciple.”  (Luke 14:27)</a:t>
            </a:r>
          </a:p>
          <a:p>
            <a:pPr lvl="1"/>
            <a:endParaRPr lang="en-US" sz="3000" dirty="0"/>
          </a:p>
        </p:txBody>
      </p:sp>
    </p:spTree>
    <p:extLst>
      <p:ext uri="{BB962C8B-B14F-4D97-AF65-F5344CB8AC3E}">
        <p14:creationId xmlns:p14="http://schemas.microsoft.com/office/powerpoint/2010/main" val="3156378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Will Follow Jesus When Others Do Not</a:t>
            </a:r>
          </a:p>
          <a:p>
            <a:endParaRPr lang="en-US" sz="3200" b="1" dirty="0"/>
          </a:p>
          <a:p>
            <a:endParaRPr lang="en-US" sz="3200" b="1" dirty="0"/>
          </a:p>
          <a:p>
            <a:r>
              <a:rPr lang="en-US" sz="3200" b="1" dirty="0"/>
              <a:t>Will Follow Jesus When It Requires Sacrifice</a:t>
            </a:r>
          </a:p>
          <a:p>
            <a:endParaRPr lang="en-US" sz="3200" b="1" dirty="0"/>
          </a:p>
          <a:p>
            <a:endParaRPr lang="en-US" sz="3200" b="1" dirty="0"/>
          </a:p>
          <a:p>
            <a:r>
              <a:rPr lang="en-US" sz="3200" b="1" dirty="0"/>
              <a:t>Will Give Up “Things” To Follow Jesus</a:t>
            </a:r>
          </a:p>
        </p:txBody>
      </p:sp>
    </p:spTree>
    <p:extLst>
      <p:ext uri="{BB962C8B-B14F-4D97-AF65-F5344CB8AC3E}">
        <p14:creationId xmlns:p14="http://schemas.microsoft.com/office/powerpoint/2010/main" val="333303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Effect transition="in" filter="fade">
                                      <p:cBhvr>
                                        <p:cTn id="7"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Will Give Up “Things” To Follow Jesus</a:t>
            </a:r>
          </a:p>
          <a:p>
            <a:endParaRPr lang="en-US" sz="3200" dirty="0"/>
          </a:p>
          <a:p>
            <a:pPr lvl="1"/>
            <a:r>
              <a:rPr lang="en-US" sz="3000" dirty="0"/>
              <a:t>“So likewise, whoever of you does not forsake all that he has cannot be My disciple.”  (Luke 14:33)</a:t>
            </a:r>
          </a:p>
          <a:p>
            <a:pPr lvl="1"/>
            <a:endParaRPr lang="en-US" sz="3000" dirty="0"/>
          </a:p>
        </p:txBody>
      </p:sp>
    </p:spTree>
    <p:extLst>
      <p:ext uri="{BB962C8B-B14F-4D97-AF65-F5344CB8AC3E}">
        <p14:creationId xmlns:p14="http://schemas.microsoft.com/office/powerpoint/2010/main" val="295542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34537" y="100362"/>
            <a:ext cx="11441151" cy="880946"/>
          </a:xfrm>
        </p:spPr>
        <p:txBody>
          <a:bodyPr>
            <a:noAutofit/>
          </a:bodyPr>
          <a:lstStyle/>
          <a:p>
            <a:pPr algn="ctr"/>
            <a:r>
              <a:rPr lang="en-US" sz="6000" dirty="0"/>
              <a:t>Being a Disciple of Jesus</a:t>
            </a:r>
          </a:p>
        </p:txBody>
      </p:sp>
      <p:sp>
        <p:nvSpPr>
          <p:cNvPr id="14" name="Content Placeholder 13"/>
          <p:cNvSpPr>
            <a:spLocks noGrp="1"/>
          </p:cNvSpPr>
          <p:nvPr>
            <p:ph idx="1"/>
          </p:nvPr>
        </p:nvSpPr>
        <p:spPr>
          <a:xfrm>
            <a:off x="156117" y="1126273"/>
            <a:ext cx="11931805" cy="5397189"/>
          </a:xfrm>
        </p:spPr>
        <p:txBody>
          <a:bodyPr>
            <a:normAutofit/>
          </a:bodyPr>
          <a:lstStyle/>
          <a:p>
            <a:r>
              <a:rPr lang="en-US" sz="3200" b="1" dirty="0"/>
              <a:t>Will Follow Jesus When Others Do Not</a:t>
            </a:r>
          </a:p>
          <a:p>
            <a:endParaRPr lang="en-US" sz="3200" b="1" dirty="0"/>
          </a:p>
          <a:p>
            <a:endParaRPr lang="en-US" sz="3200" b="1" dirty="0"/>
          </a:p>
          <a:p>
            <a:r>
              <a:rPr lang="en-US" sz="3200" b="1" dirty="0"/>
              <a:t>Will Follow Jesus When It Requires Sacrifice</a:t>
            </a:r>
          </a:p>
          <a:p>
            <a:endParaRPr lang="en-US" sz="3200" b="1" dirty="0"/>
          </a:p>
          <a:p>
            <a:endParaRPr lang="en-US" sz="3200" b="1" dirty="0"/>
          </a:p>
          <a:p>
            <a:r>
              <a:rPr lang="en-US" sz="3200" b="1" dirty="0"/>
              <a:t>Will Give Up “Things” To Follow Jesus</a:t>
            </a:r>
          </a:p>
        </p:txBody>
      </p:sp>
    </p:spTree>
    <p:extLst>
      <p:ext uri="{BB962C8B-B14F-4D97-AF65-F5344CB8AC3E}">
        <p14:creationId xmlns:p14="http://schemas.microsoft.com/office/powerpoint/2010/main" val="81873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Yellow banded design presentation (widescreen)</Template>
  <TotalTime>0</TotalTime>
  <Words>833</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Book Antiqua</vt:lpstr>
      <vt:lpstr>Banded Design Yellow 16x9</vt:lpstr>
      <vt:lpstr>Scripture Reading: Luke 14:25-35</vt:lpstr>
      <vt:lpstr>Being a Disciple of Jesus</vt:lpstr>
      <vt:lpstr>Being a Disciple of Jesus</vt:lpstr>
      <vt:lpstr>Being a Disciple of Jesus</vt:lpstr>
      <vt:lpstr>Being a Disciple of Jesus</vt:lpstr>
      <vt:lpstr>Being a Disciple of Jesus</vt:lpstr>
      <vt:lpstr>Being a Disciple of Jesus</vt:lpstr>
      <vt:lpstr>Being a Disciple of Jesus</vt:lpstr>
      <vt:lpstr>Being a Disciple of Jesus</vt:lpstr>
      <vt:lpstr>Being a Disciple of Jesus</vt:lpstr>
      <vt:lpstr>Being a Disciple of Jesus</vt:lpstr>
      <vt:lpstr>Being a Disciple of Jesus</vt:lpstr>
      <vt:lpstr>Being a Disciple of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2016-09-09T23:45:39Z</dcterms:created>
  <dcterms:modified xsi:type="dcterms:W3CDTF">2016-09-10T00:20:33Z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