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6" r:id="rId3"/>
    <p:sldId id="257" r:id="rId4"/>
    <p:sldId id="258" r:id="rId5"/>
    <p:sldId id="265" r:id="rId6"/>
    <p:sldId id="259" r:id="rId7"/>
    <p:sldId id="260" r:id="rId8"/>
    <p:sldId id="261" r:id="rId9"/>
    <p:sldId id="262" r:id="rId10"/>
    <p:sldId id="263" r:id="rId11"/>
    <p:sldId id="264" r:id="rId12"/>
    <p:sldId id="275" r:id="rId13"/>
    <p:sldId id="271" r:id="rId14"/>
    <p:sldId id="272" r:id="rId15"/>
    <p:sldId id="273"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8D10402-D496-4037-B503-2CED1290E8FB}"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FA1B4-DF71-49D5-97D5-094994C70511}" type="slidenum">
              <a:rPr lang="en-US" smtClean="0"/>
              <a:t>‹#›</a:t>
            </a:fld>
            <a:endParaRPr lang="en-US"/>
          </a:p>
        </p:txBody>
      </p:sp>
    </p:spTree>
    <p:extLst>
      <p:ext uri="{BB962C8B-B14F-4D97-AF65-F5344CB8AC3E}">
        <p14:creationId xmlns:p14="http://schemas.microsoft.com/office/powerpoint/2010/main" val="716624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10402-D496-4037-B503-2CED1290E8FB}"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FA1B4-DF71-49D5-97D5-094994C70511}" type="slidenum">
              <a:rPr lang="en-US" smtClean="0"/>
              <a:t>‹#›</a:t>
            </a:fld>
            <a:endParaRPr lang="en-US"/>
          </a:p>
        </p:txBody>
      </p:sp>
    </p:spTree>
    <p:extLst>
      <p:ext uri="{BB962C8B-B14F-4D97-AF65-F5344CB8AC3E}">
        <p14:creationId xmlns:p14="http://schemas.microsoft.com/office/powerpoint/2010/main" val="424456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10402-D496-4037-B503-2CED1290E8FB}"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FA1B4-DF71-49D5-97D5-094994C70511}" type="slidenum">
              <a:rPr lang="en-US" smtClean="0"/>
              <a:t>‹#›</a:t>
            </a:fld>
            <a:endParaRPr lang="en-US"/>
          </a:p>
        </p:txBody>
      </p:sp>
    </p:spTree>
    <p:extLst>
      <p:ext uri="{BB962C8B-B14F-4D97-AF65-F5344CB8AC3E}">
        <p14:creationId xmlns:p14="http://schemas.microsoft.com/office/powerpoint/2010/main" val="349036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10402-D496-4037-B503-2CED1290E8FB}"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FA1B4-DF71-49D5-97D5-094994C70511}" type="slidenum">
              <a:rPr lang="en-US" smtClean="0"/>
              <a:t>‹#›</a:t>
            </a:fld>
            <a:endParaRPr lang="en-US"/>
          </a:p>
        </p:txBody>
      </p:sp>
    </p:spTree>
    <p:extLst>
      <p:ext uri="{BB962C8B-B14F-4D97-AF65-F5344CB8AC3E}">
        <p14:creationId xmlns:p14="http://schemas.microsoft.com/office/powerpoint/2010/main" val="3066535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D10402-D496-4037-B503-2CED1290E8FB}"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FA1B4-DF71-49D5-97D5-094994C70511}" type="slidenum">
              <a:rPr lang="en-US" smtClean="0"/>
              <a:t>‹#›</a:t>
            </a:fld>
            <a:endParaRPr lang="en-US"/>
          </a:p>
        </p:txBody>
      </p:sp>
    </p:spTree>
    <p:extLst>
      <p:ext uri="{BB962C8B-B14F-4D97-AF65-F5344CB8AC3E}">
        <p14:creationId xmlns:p14="http://schemas.microsoft.com/office/powerpoint/2010/main" val="3134958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10402-D496-4037-B503-2CED1290E8FB}"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FA1B4-DF71-49D5-97D5-094994C70511}" type="slidenum">
              <a:rPr lang="en-US" smtClean="0"/>
              <a:t>‹#›</a:t>
            </a:fld>
            <a:endParaRPr lang="en-US"/>
          </a:p>
        </p:txBody>
      </p:sp>
    </p:spTree>
    <p:extLst>
      <p:ext uri="{BB962C8B-B14F-4D97-AF65-F5344CB8AC3E}">
        <p14:creationId xmlns:p14="http://schemas.microsoft.com/office/powerpoint/2010/main" val="388527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10402-D496-4037-B503-2CED1290E8FB}" type="datetimeFigureOut">
              <a:rPr lang="en-US" smtClean="0"/>
              <a:t>9/23/2016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DFA1B4-DF71-49D5-97D5-094994C70511}" type="slidenum">
              <a:rPr lang="en-US" smtClean="0"/>
              <a:t>‹#›</a:t>
            </a:fld>
            <a:endParaRPr lang="en-US"/>
          </a:p>
        </p:txBody>
      </p:sp>
    </p:spTree>
    <p:extLst>
      <p:ext uri="{BB962C8B-B14F-4D97-AF65-F5344CB8AC3E}">
        <p14:creationId xmlns:p14="http://schemas.microsoft.com/office/powerpoint/2010/main" val="105316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10402-D496-4037-B503-2CED1290E8FB}" type="datetimeFigureOut">
              <a:rPr lang="en-US" smtClean="0"/>
              <a:t>9/23/2016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DFA1B4-DF71-49D5-97D5-094994C70511}" type="slidenum">
              <a:rPr lang="en-US" smtClean="0"/>
              <a:t>‹#›</a:t>
            </a:fld>
            <a:endParaRPr lang="en-US"/>
          </a:p>
        </p:txBody>
      </p:sp>
    </p:spTree>
    <p:extLst>
      <p:ext uri="{BB962C8B-B14F-4D97-AF65-F5344CB8AC3E}">
        <p14:creationId xmlns:p14="http://schemas.microsoft.com/office/powerpoint/2010/main" val="2370916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10402-D496-4037-B503-2CED1290E8FB}" type="datetimeFigureOut">
              <a:rPr lang="en-US" smtClean="0"/>
              <a:t>9/23/2016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DFA1B4-DF71-49D5-97D5-094994C70511}" type="slidenum">
              <a:rPr lang="en-US" smtClean="0"/>
              <a:t>‹#›</a:t>
            </a:fld>
            <a:endParaRPr lang="en-US"/>
          </a:p>
        </p:txBody>
      </p:sp>
    </p:spTree>
    <p:extLst>
      <p:ext uri="{BB962C8B-B14F-4D97-AF65-F5344CB8AC3E}">
        <p14:creationId xmlns:p14="http://schemas.microsoft.com/office/powerpoint/2010/main" val="705098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D10402-D496-4037-B503-2CED1290E8FB}"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FA1B4-DF71-49D5-97D5-094994C70511}" type="slidenum">
              <a:rPr lang="en-US" smtClean="0"/>
              <a:t>‹#›</a:t>
            </a:fld>
            <a:endParaRPr lang="en-US"/>
          </a:p>
        </p:txBody>
      </p:sp>
    </p:spTree>
    <p:extLst>
      <p:ext uri="{BB962C8B-B14F-4D97-AF65-F5344CB8AC3E}">
        <p14:creationId xmlns:p14="http://schemas.microsoft.com/office/powerpoint/2010/main" val="237751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D10402-D496-4037-B503-2CED1290E8FB}"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FA1B4-DF71-49D5-97D5-094994C70511}" type="slidenum">
              <a:rPr lang="en-US" smtClean="0"/>
              <a:t>‹#›</a:t>
            </a:fld>
            <a:endParaRPr lang="en-US"/>
          </a:p>
        </p:txBody>
      </p:sp>
    </p:spTree>
    <p:extLst>
      <p:ext uri="{BB962C8B-B14F-4D97-AF65-F5344CB8AC3E}">
        <p14:creationId xmlns:p14="http://schemas.microsoft.com/office/powerpoint/2010/main" val="791565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10402-D496-4037-B503-2CED1290E8FB}" type="datetimeFigureOut">
              <a:rPr lang="en-US" smtClean="0"/>
              <a:t>9/23/2016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FA1B4-DF71-49D5-97D5-094994C70511}" type="slidenum">
              <a:rPr lang="en-US" smtClean="0"/>
              <a:t>‹#›</a:t>
            </a:fld>
            <a:endParaRPr lang="en-US"/>
          </a:p>
        </p:txBody>
      </p:sp>
    </p:spTree>
    <p:extLst>
      <p:ext uri="{BB962C8B-B14F-4D97-AF65-F5344CB8AC3E}">
        <p14:creationId xmlns:p14="http://schemas.microsoft.com/office/powerpoint/2010/main" val="1259426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975" y="0"/>
            <a:ext cx="11877675" cy="762000"/>
          </a:xfrm>
        </p:spPr>
        <p:txBody>
          <a:bodyPr>
            <a:normAutofit/>
          </a:bodyPr>
          <a:lstStyle/>
          <a:p>
            <a:pPr algn="ctr"/>
            <a:r>
              <a:rPr lang="en-US" dirty="0">
                <a:latin typeface="Cambria" panose="02040503050406030204" pitchFamily="18" charset="0"/>
              </a:rPr>
              <a:t>Scripture Reading - Genesis 19:16-26</a:t>
            </a:r>
          </a:p>
        </p:txBody>
      </p:sp>
      <p:sp>
        <p:nvSpPr>
          <p:cNvPr id="5" name="Content Placeholder 4"/>
          <p:cNvSpPr>
            <a:spLocks noGrp="1"/>
          </p:cNvSpPr>
          <p:nvPr>
            <p:ph idx="1"/>
          </p:nvPr>
        </p:nvSpPr>
        <p:spPr>
          <a:xfrm>
            <a:off x="0" y="762000"/>
            <a:ext cx="12191999" cy="6096000"/>
          </a:xfrm>
        </p:spPr>
        <p:txBody>
          <a:bodyPr>
            <a:noAutofit/>
          </a:bodyPr>
          <a:lstStyle/>
          <a:p>
            <a:pPr marL="0" indent="0">
              <a:buNone/>
            </a:pPr>
            <a:r>
              <a:rPr lang="en-US" sz="2600" dirty="0">
                <a:latin typeface="Cambria" panose="02040503050406030204" pitchFamily="18" charset="0"/>
              </a:rPr>
              <a:t>“And while he lingered, the men took hold of his hand, his wife's hand, and the hands of his two daughters, the LORD being merciful to him, and they brought him out and set him outside the city. So it came to pass, when they had brought them outside, that he said, ‘Escape for your life! Do not look behind you nor stay anywhere in the plain. Escape to the mountains, lest you be destroyed.’ Then Lot said to them, ‘Please, no, my lords! Indeed now, your servant has found favor in your sight, and you have increased your mercy which you have shown me by saving my life; but I cannot escape to the mountains, lest some evil overtake me and I die. See now, this city is near enough to flee to, and it is a little one; please let me escape there (is it not a little one?) and my soul shall live.’ And he said to him, ‘See, I have favored you concerning this thing also, in that I will not overthrow this city for which you have spoken. Hurry, escape there. For I cannot do anything until you arrive there.’ Therefore the name of the city was called </a:t>
            </a:r>
            <a:r>
              <a:rPr lang="en-US" sz="2600" dirty="0" err="1">
                <a:latin typeface="Cambria" panose="02040503050406030204" pitchFamily="18" charset="0"/>
              </a:rPr>
              <a:t>Zoar</a:t>
            </a:r>
            <a:r>
              <a:rPr lang="en-US" sz="2600" dirty="0">
                <a:latin typeface="Cambria" panose="02040503050406030204" pitchFamily="18" charset="0"/>
              </a:rPr>
              <a:t>. The sun had risen upon the earth when Lot entered </a:t>
            </a:r>
            <a:r>
              <a:rPr lang="en-US" sz="2600" dirty="0" err="1">
                <a:latin typeface="Cambria" panose="02040503050406030204" pitchFamily="18" charset="0"/>
              </a:rPr>
              <a:t>Zoar</a:t>
            </a:r>
            <a:r>
              <a:rPr lang="en-US" sz="2600" dirty="0">
                <a:latin typeface="Cambria" panose="02040503050406030204" pitchFamily="18" charset="0"/>
              </a:rPr>
              <a:t>. Then the LORD rained brimstone and fire on Sodom and Gomorrah, from the LORD out of the heavens. So He overthrew those cities, all the plain, all the inhabitants of the cities, and what grew on the ground. But his wife looked back behind him, and she became a pillar of salt.”</a:t>
            </a:r>
          </a:p>
        </p:txBody>
      </p:sp>
    </p:spTree>
    <p:extLst>
      <p:ext uri="{BB962C8B-B14F-4D97-AF65-F5344CB8AC3E}">
        <p14:creationId xmlns:p14="http://schemas.microsoft.com/office/powerpoint/2010/main" val="3081978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6"/>
            <a:ext cx="11849100" cy="5591174"/>
          </a:xfrm>
          <a:solidFill>
            <a:schemeClr val="bg1">
              <a:alpha val="59000"/>
            </a:schemeClr>
          </a:solidFill>
        </p:spPr>
        <p:txBody>
          <a:bodyPr>
            <a:normAutofit/>
          </a:bodyPr>
          <a:lstStyle/>
          <a:p>
            <a:r>
              <a:rPr lang="en-US" sz="3200" b="1" dirty="0">
                <a:latin typeface="Cambria" panose="02040503050406030204" pitchFamily="18" charset="0"/>
              </a:rPr>
              <a:t>Am I Hiding My Sin?</a:t>
            </a:r>
          </a:p>
          <a:p>
            <a:endParaRPr lang="en-US" sz="3200" b="1" dirty="0">
              <a:latin typeface="Cambria" panose="02040503050406030204" pitchFamily="18" charset="0"/>
            </a:endParaRPr>
          </a:p>
          <a:p>
            <a:r>
              <a:rPr lang="en-US" sz="3200" b="1" dirty="0">
                <a:latin typeface="Cambria" panose="02040503050406030204" pitchFamily="18" charset="0"/>
              </a:rPr>
              <a:t>Am I Truly Sorry For My Sin?</a:t>
            </a:r>
          </a:p>
          <a:p>
            <a:endParaRPr lang="en-US" sz="3200" b="1" dirty="0">
              <a:latin typeface="Cambria" panose="02040503050406030204" pitchFamily="18" charset="0"/>
            </a:endParaRPr>
          </a:p>
          <a:p>
            <a:r>
              <a:rPr lang="en-US" sz="3200" b="1" dirty="0">
                <a:latin typeface="Cambria" panose="02040503050406030204" pitchFamily="18" charset="0"/>
              </a:rPr>
              <a:t>Is The Dead Man Still Alive?</a:t>
            </a:r>
          </a:p>
          <a:p>
            <a:endParaRPr lang="en-US" sz="3200" b="1" dirty="0">
              <a:latin typeface="Cambria" panose="02040503050406030204" pitchFamily="18" charset="0"/>
            </a:endParaRPr>
          </a:p>
          <a:p>
            <a:r>
              <a:rPr lang="en-US" sz="3200" b="1" dirty="0">
                <a:latin typeface="Cambria" panose="02040503050406030204" pitchFamily="18" charset="0"/>
              </a:rPr>
              <a:t>Do I Flirt With Sin?</a:t>
            </a:r>
          </a:p>
          <a:p>
            <a:endParaRPr lang="en-US" sz="3200" b="1" dirty="0">
              <a:latin typeface="Cambria" panose="02040503050406030204" pitchFamily="18" charset="0"/>
            </a:endParaRPr>
          </a:p>
          <a:p>
            <a:endParaRPr lang="en-US" sz="3200" b="1" dirty="0">
              <a:latin typeface="Cambria" panose="02040503050406030204" pitchFamily="18" charset="0"/>
            </a:endParaRPr>
          </a:p>
        </p:txBody>
      </p:sp>
    </p:spTree>
    <p:extLst>
      <p:ext uri="{BB962C8B-B14F-4D97-AF65-F5344CB8AC3E}">
        <p14:creationId xmlns:p14="http://schemas.microsoft.com/office/powerpoint/2010/main" val="366769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6"/>
            <a:ext cx="11849100" cy="5591174"/>
          </a:xfrm>
          <a:solidFill>
            <a:schemeClr val="bg1">
              <a:alpha val="59000"/>
            </a:schemeClr>
          </a:solidFill>
        </p:spPr>
        <p:txBody>
          <a:bodyPr>
            <a:normAutofit/>
          </a:bodyPr>
          <a:lstStyle/>
          <a:p>
            <a:r>
              <a:rPr lang="en-US" sz="3200" b="1" dirty="0">
                <a:latin typeface="Cambria" panose="02040503050406030204" pitchFamily="18" charset="0"/>
              </a:rPr>
              <a:t>Do I Flirt With Sin?</a:t>
            </a:r>
          </a:p>
          <a:p>
            <a:endParaRPr lang="en-US" sz="3200" b="1" dirty="0">
              <a:latin typeface="Cambria" panose="02040503050406030204" pitchFamily="18" charset="0"/>
            </a:endParaRPr>
          </a:p>
          <a:p>
            <a:pPr lvl="1"/>
            <a:r>
              <a:rPr lang="en-US" sz="2800" b="1" dirty="0">
                <a:latin typeface="Cambria" panose="02040503050406030204" pitchFamily="18" charset="0"/>
              </a:rPr>
              <a:t>“But one of His disciples, Judas Iscariot, Simon's son, who would betray Him, said, "Why was this fragrant oil not sold for three hundred denarii and given to the poor?" This he said, not that he cared for the poor, but because he was a thief, and had the money box; and he used to take what was put in it.”  (John 12:4-6)</a:t>
            </a:r>
          </a:p>
          <a:p>
            <a:pPr lvl="1"/>
            <a:endParaRPr lang="en-US" sz="2800" b="1" dirty="0">
              <a:latin typeface="Cambria" panose="02040503050406030204" pitchFamily="18" charset="0"/>
            </a:endParaRPr>
          </a:p>
          <a:p>
            <a:pPr lvl="1"/>
            <a:r>
              <a:rPr lang="en-US" sz="2800" b="1" dirty="0">
                <a:latin typeface="Cambria" panose="02040503050406030204" pitchFamily="18" charset="0"/>
              </a:rPr>
              <a:t>“Can a man take fire to his bosom, And his clothes not be burned? Can one walk on hot coals, And his feet not be seared?”  (Proverbs 6:27-28)</a:t>
            </a:r>
          </a:p>
          <a:p>
            <a:pPr lvl="1"/>
            <a:endParaRPr lang="en-US" sz="2800" b="1" dirty="0">
              <a:latin typeface="Cambria" panose="02040503050406030204" pitchFamily="18" charset="0"/>
            </a:endParaRPr>
          </a:p>
          <a:p>
            <a:pPr lvl="1"/>
            <a:endParaRPr lang="en-US" sz="2800" b="1" dirty="0">
              <a:latin typeface="Cambria" panose="02040503050406030204" pitchFamily="18" charset="0"/>
            </a:endParaRPr>
          </a:p>
        </p:txBody>
      </p:sp>
    </p:spTree>
    <p:extLst>
      <p:ext uri="{BB962C8B-B14F-4D97-AF65-F5344CB8AC3E}">
        <p14:creationId xmlns:p14="http://schemas.microsoft.com/office/powerpoint/2010/main" val="399851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5"/>
            <a:ext cx="11849100" cy="5581650"/>
          </a:xfrm>
          <a:solidFill>
            <a:schemeClr val="bg1">
              <a:alpha val="59000"/>
            </a:schemeClr>
          </a:solidFill>
        </p:spPr>
        <p:txBody>
          <a:bodyPr>
            <a:normAutofit/>
          </a:bodyPr>
          <a:lstStyle/>
          <a:p>
            <a:r>
              <a:rPr lang="en-US" sz="3200" b="1" dirty="0">
                <a:latin typeface="Cambria" panose="02040503050406030204" pitchFamily="18" charset="0"/>
              </a:rPr>
              <a:t>Do I Flirt With Sin?</a:t>
            </a:r>
          </a:p>
          <a:p>
            <a:endParaRPr lang="en-US" sz="2400" b="1" dirty="0">
              <a:latin typeface="Cambria" panose="02040503050406030204" pitchFamily="18" charset="0"/>
            </a:endParaRPr>
          </a:p>
          <a:p>
            <a:pPr lvl="1"/>
            <a:r>
              <a:rPr lang="en-US" sz="2800" b="1" dirty="0">
                <a:latin typeface="Cambria" panose="02040503050406030204" pitchFamily="18" charset="0"/>
              </a:rPr>
              <a:t>“If your hand or foot causes you to sin, cut it off and cast it from you. It is better for you to enter into life lame or maimed, rather than having two hands or two feet, to be cast into the everlasting fire. And if your eye causes you to sin, pluck it out and cast it from you. It is better for you to enter into life with one eye, rather than having two eyes, to be cast into hell fire.”  (Matthew 18:8-9)</a:t>
            </a:r>
          </a:p>
          <a:p>
            <a:pPr lvl="1"/>
            <a:endParaRPr lang="en-US" sz="2800" b="1" dirty="0">
              <a:latin typeface="Cambria" panose="02040503050406030204" pitchFamily="18" charset="0"/>
            </a:endParaRPr>
          </a:p>
        </p:txBody>
      </p:sp>
    </p:spTree>
    <p:extLst>
      <p:ext uri="{BB962C8B-B14F-4D97-AF65-F5344CB8AC3E}">
        <p14:creationId xmlns:p14="http://schemas.microsoft.com/office/powerpoint/2010/main" val="15375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6"/>
            <a:ext cx="11849100" cy="5591174"/>
          </a:xfrm>
          <a:solidFill>
            <a:schemeClr val="bg1">
              <a:alpha val="59000"/>
            </a:schemeClr>
          </a:solidFill>
        </p:spPr>
        <p:txBody>
          <a:bodyPr>
            <a:normAutofit/>
          </a:bodyPr>
          <a:lstStyle/>
          <a:p>
            <a:r>
              <a:rPr lang="en-US" sz="3200" b="1" dirty="0">
                <a:latin typeface="Cambria" panose="02040503050406030204" pitchFamily="18" charset="0"/>
              </a:rPr>
              <a:t>Am I Hiding My Sin?</a:t>
            </a:r>
          </a:p>
          <a:p>
            <a:endParaRPr lang="en-US" sz="3200" b="1" dirty="0">
              <a:latin typeface="Cambria" panose="02040503050406030204" pitchFamily="18" charset="0"/>
            </a:endParaRPr>
          </a:p>
          <a:p>
            <a:r>
              <a:rPr lang="en-US" sz="3200" b="1" dirty="0">
                <a:latin typeface="Cambria" panose="02040503050406030204" pitchFamily="18" charset="0"/>
              </a:rPr>
              <a:t>Am I Truly Sorry For My Sin?</a:t>
            </a:r>
          </a:p>
          <a:p>
            <a:endParaRPr lang="en-US" sz="3200" b="1" dirty="0">
              <a:latin typeface="Cambria" panose="02040503050406030204" pitchFamily="18" charset="0"/>
            </a:endParaRPr>
          </a:p>
          <a:p>
            <a:r>
              <a:rPr lang="en-US" sz="3200" b="1" dirty="0">
                <a:latin typeface="Cambria" panose="02040503050406030204" pitchFamily="18" charset="0"/>
              </a:rPr>
              <a:t>Is The Dead Man Still Alive?</a:t>
            </a:r>
          </a:p>
          <a:p>
            <a:endParaRPr lang="en-US" sz="3200" b="1" dirty="0">
              <a:latin typeface="Cambria" panose="02040503050406030204" pitchFamily="18" charset="0"/>
            </a:endParaRPr>
          </a:p>
          <a:p>
            <a:r>
              <a:rPr lang="en-US" sz="3200" b="1" dirty="0">
                <a:latin typeface="Cambria" panose="02040503050406030204" pitchFamily="18" charset="0"/>
              </a:rPr>
              <a:t>Do I Flirt With Sin?</a:t>
            </a:r>
          </a:p>
          <a:p>
            <a:endParaRPr lang="en-US" sz="3200" b="1" dirty="0">
              <a:latin typeface="Cambria" panose="02040503050406030204" pitchFamily="18" charset="0"/>
            </a:endParaRPr>
          </a:p>
          <a:p>
            <a:r>
              <a:rPr lang="en-US" sz="3200" b="1" dirty="0">
                <a:latin typeface="Cambria" panose="02040503050406030204" pitchFamily="18" charset="0"/>
              </a:rPr>
              <a:t>Do I Love The Sin More Than I Love God?</a:t>
            </a:r>
          </a:p>
          <a:p>
            <a:endParaRPr lang="en-US" sz="3200" b="1" dirty="0">
              <a:latin typeface="Cambria" panose="02040503050406030204" pitchFamily="18" charset="0"/>
            </a:endParaRPr>
          </a:p>
        </p:txBody>
      </p:sp>
    </p:spTree>
    <p:extLst>
      <p:ext uri="{BB962C8B-B14F-4D97-AF65-F5344CB8AC3E}">
        <p14:creationId xmlns:p14="http://schemas.microsoft.com/office/powerpoint/2010/main" val="188583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Effect transition="in" filter="fade">
                                      <p:cBhvr>
                                        <p:cTn id="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6"/>
            <a:ext cx="11849100" cy="5591174"/>
          </a:xfrm>
          <a:solidFill>
            <a:schemeClr val="bg1">
              <a:alpha val="59000"/>
            </a:schemeClr>
          </a:solidFill>
        </p:spPr>
        <p:txBody>
          <a:bodyPr>
            <a:normAutofit/>
          </a:bodyPr>
          <a:lstStyle/>
          <a:p>
            <a:r>
              <a:rPr lang="en-US" sz="3200" b="1" dirty="0">
                <a:latin typeface="Cambria" panose="02040503050406030204" pitchFamily="18" charset="0"/>
              </a:rPr>
              <a:t>Do I Love The Sin More Than I Love God?</a:t>
            </a:r>
          </a:p>
          <a:p>
            <a:endParaRPr lang="en-US" sz="3200" b="1" dirty="0">
              <a:latin typeface="Cambria" panose="02040503050406030204" pitchFamily="18" charset="0"/>
            </a:endParaRPr>
          </a:p>
          <a:p>
            <a:pPr lvl="1"/>
            <a:r>
              <a:rPr lang="en-US" sz="2800" b="1" dirty="0">
                <a:latin typeface="Cambria" panose="02040503050406030204" pitchFamily="18" charset="0"/>
              </a:rPr>
              <a:t>“Behold, the LORD's hand is not shortened, That it cannot save; Nor His ear heavy, That it cannot hear. But your iniquities have separated you from your God; And your sins have hidden His face from you, So that He will not hear.”  (Isaiah 59:1-2)</a:t>
            </a:r>
          </a:p>
          <a:p>
            <a:pPr lvl="1"/>
            <a:endParaRPr lang="en-US" sz="2800" b="1" dirty="0">
              <a:latin typeface="Cambria" panose="02040503050406030204" pitchFamily="18" charset="0"/>
            </a:endParaRPr>
          </a:p>
          <a:p>
            <a:pPr lvl="1"/>
            <a:r>
              <a:rPr lang="en-US" sz="2800" b="1" dirty="0">
                <a:latin typeface="Cambria" panose="02040503050406030204" pitchFamily="18" charset="0"/>
              </a:rPr>
              <a:t>“‘Teacher, which is the great commandment in the law?’ Jesus said to him, ‘YOU SHALL LOVE THE LORD YOUR GOD WITH ALL YOUR HEART, WITH ALL YOUR SOUL, AND WITH ALL YOUR MIND. This is the first and great commandment.’”  (Matthew 22:36-38)</a:t>
            </a:r>
          </a:p>
          <a:p>
            <a:pPr lvl="1"/>
            <a:endParaRPr lang="en-US" sz="2800" b="1" dirty="0">
              <a:latin typeface="Cambria" panose="02040503050406030204" pitchFamily="18" charset="0"/>
            </a:endParaRPr>
          </a:p>
        </p:txBody>
      </p:sp>
    </p:spTree>
    <p:extLst>
      <p:ext uri="{BB962C8B-B14F-4D97-AF65-F5344CB8AC3E}">
        <p14:creationId xmlns:p14="http://schemas.microsoft.com/office/powerpoint/2010/main" val="241048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6"/>
            <a:ext cx="11849100" cy="5591174"/>
          </a:xfrm>
          <a:solidFill>
            <a:schemeClr val="bg1">
              <a:alpha val="59000"/>
            </a:schemeClr>
          </a:solidFill>
        </p:spPr>
        <p:txBody>
          <a:bodyPr>
            <a:normAutofit/>
          </a:bodyPr>
          <a:lstStyle/>
          <a:p>
            <a:r>
              <a:rPr lang="en-US" sz="3200" b="1" dirty="0">
                <a:latin typeface="Cambria" panose="02040503050406030204" pitchFamily="18" charset="0"/>
              </a:rPr>
              <a:t>Am I Hiding My Sin?</a:t>
            </a:r>
          </a:p>
          <a:p>
            <a:endParaRPr lang="en-US" sz="3200" b="1" dirty="0">
              <a:latin typeface="Cambria" panose="02040503050406030204" pitchFamily="18" charset="0"/>
            </a:endParaRPr>
          </a:p>
          <a:p>
            <a:r>
              <a:rPr lang="en-US" sz="3200" b="1" dirty="0">
                <a:latin typeface="Cambria" panose="02040503050406030204" pitchFamily="18" charset="0"/>
              </a:rPr>
              <a:t>Am I Truly Sorry For My Sin?</a:t>
            </a:r>
          </a:p>
          <a:p>
            <a:endParaRPr lang="en-US" sz="3200" b="1" dirty="0">
              <a:latin typeface="Cambria" panose="02040503050406030204" pitchFamily="18" charset="0"/>
            </a:endParaRPr>
          </a:p>
          <a:p>
            <a:r>
              <a:rPr lang="en-US" sz="3200" b="1" dirty="0">
                <a:latin typeface="Cambria" panose="02040503050406030204" pitchFamily="18" charset="0"/>
              </a:rPr>
              <a:t>Is The Dead Man Still Alive?</a:t>
            </a:r>
          </a:p>
          <a:p>
            <a:endParaRPr lang="en-US" sz="3200" b="1" dirty="0">
              <a:latin typeface="Cambria" panose="02040503050406030204" pitchFamily="18" charset="0"/>
            </a:endParaRPr>
          </a:p>
          <a:p>
            <a:r>
              <a:rPr lang="en-US" sz="3200" b="1" dirty="0">
                <a:latin typeface="Cambria" panose="02040503050406030204" pitchFamily="18" charset="0"/>
              </a:rPr>
              <a:t>Do I Flirt With Sin?</a:t>
            </a:r>
          </a:p>
          <a:p>
            <a:endParaRPr lang="en-US" sz="3200" b="1" dirty="0">
              <a:latin typeface="Cambria" panose="02040503050406030204" pitchFamily="18" charset="0"/>
            </a:endParaRPr>
          </a:p>
          <a:p>
            <a:r>
              <a:rPr lang="en-US" sz="3200" b="1" dirty="0">
                <a:latin typeface="Cambria" panose="02040503050406030204" pitchFamily="18" charset="0"/>
              </a:rPr>
              <a:t>Do I Love The Sin More Than I Love God?</a:t>
            </a:r>
          </a:p>
          <a:p>
            <a:endParaRPr lang="en-US" sz="3200" b="1" dirty="0">
              <a:latin typeface="Cambria" panose="02040503050406030204" pitchFamily="18" charset="0"/>
            </a:endParaRPr>
          </a:p>
        </p:txBody>
      </p:sp>
    </p:spTree>
    <p:extLst>
      <p:ext uri="{BB962C8B-B14F-4D97-AF65-F5344CB8AC3E}">
        <p14:creationId xmlns:p14="http://schemas.microsoft.com/office/powerpoint/2010/main" val="175638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6" name="Title 3"/>
          <p:cNvSpPr txBox="1">
            <a:spLocks/>
          </p:cNvSpPr>
          <p:nvPr/>
        </p:nvSpPr>
        <p:spPr>
          <a:xfrm>
            <a:off x="5181600" y="3038476"/>
            <a:ext cx="5019675" cy="11049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chemeClr val="bg1"/>
                </a:solidFill>
                <a:latin typeface="Cambria" panose="02040503050406030204" pitchFamily="18" charset="0"/>
              </a:rPr>
              <a:t>There Is A Way!</a:t>
            </a:r>
          </a:p>
        </p:txBody>
      </p:sp>
    </p:spTree>
    <p:extLst>
      <p:ext uri="{BB962C8B-B14F-4D97-AF65-F5344CB8AC3E}">
        <p14:creationId xmlns:p14="http://schemas.microsoft.com/office/powerpoint/2010/main" val="236918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6"/>
            <a:ext cx="11849100" cy="5591174"/>
          </a:xfrm>
        </p:spPr>
        <p:txBody>
          <a:bodyPr>
            <a:normAutofit/>
          </a:bodyPr>
          <a:lstStyle/>
          <a:p>
            <a:endParaRPr lang="en-US" sz="3200" dirty="0">
              <a:latin typeface="Cambria" panose="02040503050406030204" pitchFamily="18" charset="0"/>
            </a:endParaRPr>
          </a:p>
        </p:txBody>
      </p:sp>
    </p:spTree>
    <p:extLst>
      <p:ext uri="{BB962C8B-B14F-4D97-AF65-F5344CB8AC3E}">
        <p14:creationId xmlns:p14="http://schemas.microsoft.com/office/powerpoint/2010/main" val="134788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6"/>
            <a:ext cx="11849100" cy="5591174"/>
          </a:xfrm>
          <a:solidFill>
            <a:schemeClr val="bg1">
              <a:alpha val="59000"/>
            </a:schemeClr>
          </a:solidFill>
        </p:spPr>
        <p:txBody>
          <a:bodyPr>
            <a:normAutofit/>
          </a:bodyPr>
          <a:lstStyle/>
          <a:p>
            <a:pPr marL="0" indent="0">
              <a:buNone/>
            </a:pPr>
            <a:r>
              <a:rPr lang="en-US" sz="3200" b="1" dirty="0">
                <a:latin typeface="Cambria" panose="02040503050406030204" pitchFamily="18" charset="0"/>
              </a:rPr>
              <a:t>“No temptation has overtaken you except such as is common to man; but God is faithful, who will not allow you to be tempted beyond what you are able, but with the temptation will also make the way of escape, that you may be able to bear it.” </a:t>
            </a:r>
          </a:p>
          <a:p>
            <a:pPr marL="0" indent="0">
              <a:buNone/>
            </a:pPr>
            <a:r>
              <a:rPr lang="en-US" sz="3200" b="1" dirty="0">
                <a:latin typeface="Cambria" panose="02040503050406030204" pitchFamily="18" charset="0"/>
              </a:rPr>
              <a:t>(1 Corinthians 10:13)</a:t>
            </a:r>
          </a:p>
        </p:txBody>
      </p:sp>
    </p:spTree>
    <p:extLst>
      <p:ext uri="{BB962C8B-B14F-4D97-AF65-F5344CB8AC3E}">
        <p14:creationId xmlns:p14="http://schemas.microsoft.com/office/powerpoint/2010/main" val="331273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6"/>
            <a:ext cx="11849100" cy="5591174"/>
          </a:xfrm>
          <a:solidFill>
            <a:schemeClr val="bg1">
              <a:alpha val="59000"/>
            </a:schemeClr>
          </a:solidFill>
        </p:spPr>
        <p:txBody>
          <a:bodyPr>
            <a:normAutofit/>
          </a:bodyPr>
          <a:lstStyle/>
          <a:p>
            <a:r>
              <a:rPr lang="en-US" sz="3200" b="1" dirty="0">
                <a:latin typeface="Cambria" panose="02040503050406030204" pitchFamily="18" charset="0"/>
              </a:rPr>
              <a:t>Am I Hiding My Sin?</a:t>
            </a:r>
          </a:p>
          <a:p>
            <a:endParaRPr lang="en-US" sz="3200" b="1" dirty="0">
              <a:latin typeface="Cambria" panose="02040503050406030204" pitchFamily="18" charset="0"/>
            </a:endParaRPr>
          </a:p>
          <a:p>
            <a:pPr lvl="1"/>
            <a:r>
              <a:rPr lang="en-US" sz="2800" b="1" dirty="0">
                <a:latin typeface="Cambria" panose="02040503050406030204" pitchFamily="18" charset="0"/>
              </a:rPr>
              <a:t>“Blessed is he whose transgression is forgiven, Whose sin is covered. Blessed is the man to whom the LORD does not impute iniquity, And in whose spirit there is no deceit. When I kept silent, my bones grew old Through my groaning all the day long. For day and night Your hand was heavy upon me; My vitality was turned into the drought of summer.  I acknowledged my sin to You, And my iniquity I have not hidden. I said, "I will confess my transgressions to the LORD," And You forgave the iniquity of my sin.”                           (Psalm 32:1-5)</a:t>
            </a:r>
          </a:p>
          <a:p>
            <a:pPr lvl="1"/>
            <a:endParaRPr lang="en-US" sz="2800" dirty="0">
              <a:latin typeface="Cambria" panose="02040503050406030204" pitchFamily="18" charset="0"/>
            </a:endParaRPr>
          </a:p>
        </p:txBody>
      </p:sp>
    </p:spTree>
    <p:extLst>
      <p:ext uri="{BB962C8B-B14F-4D97-AF65-F5344CB8AC3E}">
        <p14:creationId xmlns:p14="http://schemas.microsoft.com/office/powerpoint/2010/main" val="200132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6"/>
            <a:ext cx="11849100" cy="5591174"/>
          </a:xfrm>
          <a:solidFill>
            <a:schemeClr val="bg1">
              <a:alpha val="59000"/>
            </a:schemeClr>
          </a:solidFill>
        </p:spPr>
        <p:txBody>
          <a:bodyPr>
            <a:normAutofit/>
          </a:bodyPr>
          <a:lstStyle/>
          <a:p>
            <a:r>
              <a:rPr lang="en-US" sz="3200" b="1" dirty="0">
                <a:latin typeface="Cambria" panose="02040503050406030204" pitchFamily="18" charset="0"/>
              </a:rPr>
              <a:t>Am I Hiding My Sin?</a:t>
            </a:r>
          </a:p>
          <a:p>
            <a:endParaRPr lang="en-US" sz="3200" b="1" dirty="0">
              <a:latin typeface="Cambria" panose="02040503050406030204" pitchFamily="18" charset="0"/>
            </a:endParaRPr>
          </a:p>
          <a:p>
            <a:pPr lvl="1"/>
            <a:r>
              <a:rPr lang="en-US" sz="2800" b="1" dirty="0">
                <a:latin typeface="Cambria" panose="02040503050406030204" pitchFamily="18" charset="0"/>
              </a:rPr>
              <a:t>“If we confess our sins, He is faithful and just to forgive us our sins and to cleanse us from all unrighteousness.  If we say that we have not sinned, we make Him a liar, and His word is not in us.”                      (1 John 1:10)</a:t>
            </a:r>
          </a:p>
          <a:p>
            <a:pPr lvl="1"/>
            <a:endParaRPr lang="en-US" sz="2800" b="1" dirty="0">
              <a:latin typeface="Cambria" panose="02040503050406030204" pitchFamily="18" charset="0"/>
            </a:endParaRPr>
          </a:p>
          <a:p>
            <a:pPr lvl="1"/>
            <a:endParaRPr lang="en-US" sz="2800" b="1" dirty="0">
              <a:latin typeface="Cambria" panose="02040503050406030204" pitchFamily="18" charset="0"/>
            </a:endParaRPr>
          </a:p>
          <a:p>
            <a:pPr lvl="1"/>
            <a:r>
              <a:rPr lang="en-US" sz="2800" b="1" dirty="0">
                <a:latin typeface="Cambria" panose="02040503050406030204" pitchFamily="18" charset="0"/>
              </a:rPr>
              <a:t>“Confess your trespasses to one another, and pray for one another, that you may be healed. The effective, fervent prayer of a righteous man avails much.” (James 5:16)</a:t>
            </a:r>
          </a:p>
          <a:p>
            <a:pPr lvl="1"/>
            <a:endParaRPr lang="en-US" sz="2800" dirty="0">
              <a:latin typeface="Cambria" panose="02040503050406030204" pitchFamily="18" charset="0"/>
            </a:endParaRPr>
          </a:p>
        </p:txBody>
      </p:sp>
    </p:spTree>
    <p:extLst>
      <p:ext uri="{BB962C8B-B14F-4D97-AF65-F5344CB8AC3E}">
        <p14:creationId xmlns:p14="http://schemas.microsoft.com/office/powerpoint/2010/main" val="146394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6"/>
            <a:ext cx="11849100" cy="5591174"/>
          </a:xfrm>
          <a:solidFill>
            <a:schemeClr val="bg1">
              <a:alpha val="59000"/>
            </a:schemeClr>
          </a:solidFill>
        </p:spPr>
        <p:txBody>
          <a:bodyPr>
            <a:normAutofit/>
          </a:bodyPr>
          <a:lstStyle/>
          <a:p>
            <a:r>
              <a:rPr lang="en-US" sz="3200" b="1" dirty="0">
                <a:latin typeface="Cambria" panose="02040503050406030204" pitchFamily="18" charset="0"/>
              </a:rPr>
              <a:t>Am I Hiding My Sin?</a:t>
            </a:r>
          </a:p>
          <a:p>
            <a:endParaRPr lang="en-US" sz="3200" b="1" dirty="0">
              <a:latin typeface="Cambria" panose="02040503050406030204" pitchFamily="18" charset="0"/>
            </a:endParaRPr>
          </a:p>
          <a:p>
            <a:r>
              <a:rPr lang="en-US" sz="3200" b="1" dirty="0">
                <a:latin typeface="Cambria" panose="02040503050406030204" pitchFamily="18" charset="0"/>
              </a:rPr>
              <a:t>Am I Truly Sorry For My Sin?</a:t>
            </a:r>
          </a:p>
          <a:p>
            <a:endParaRPr lang="en-US" sz="3200" b="1" dirty="0">
              <a:latin typeface="Cambria" panose="02040503050406030204" pitchFamily="18" charset="0"/>
            </a:endParaRPr>
          </a:p>
          <a:p>
            <a:endParaRPr lang="en-US" sz="3200" b="1" dirty="0">
              <a:latin typeface="Cambria" panose="02040503050406030204" pitchFamily="18" charset="0"/>
            </a:endParaRPr>
          </a:p>
        </p:txBody>
      </p:sp>
    </p:spTree>
    <p:extLst>
      <p:ext uri="{BB962C8B-B14F-4D97-AF65-F5344CB8AC3E}">
        <p14:creationId xmlns:p14="http://schemas.microsoft.com/office/powerpoint/2010/main" val="264433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5"/>
            <a:ext cx="11849100" cy="5705475"/>
          </a:xfrm>
          <a:solidFill>
            <a:schemeClr val="bg1">
              <a:alpha val="59000"/>
            </a:schemeClr>
          </a:solidFill>
        </p:spPr>
        <p:txBody>
          <a:bodyPr>
            <a:normAutofit lnSpcReduction="10000"/>
          </a:bodyPr>
          <a:lstStyle/>
          <a:p>
            <a:r>
              <a:rPr lang="en-US" sz="3200" b="1" dirty="0">
                <a:latin typeface="Cambria" panose="02040503050406030204" pitchFamily="18" charset="0"/>
              </a:rPr>
              <a:t>Am I Truly Sorry For My Sin?</a:t>
            </a:r>
          </a:p>
          <a:p>
            <a:endParaRPr lang="en-US" sz="3200" b="1" dirty="0">
              <a:latin typeface="Cambria" panose="02040503050406030204" pitchFamily="18" charset="0"/>
            </a:endParaRPr>
          </a:p>
          <a:p>
            <a:pPr lvl="1"/>
            <a:r>
              <a:rPr lang="en-US" sz="2800" b="1" dirty="0">
                <a:latin typeface="Cambria" panose="02040503050406030204" pitchFamily="18" charset="0"/>
              </a:rPr>
              <a:t>“For even if I made you sorry with my letter, I do not regret it; though I did regret it. For I perceive that the same epistle made you sorry, though only for a while. Now I rejoice, not that you were made sorry, but that your sorrow led to repentance. For you were made sorry in a godly manner, that you might suffer loss from us in nothing. For godly sorrow produces repentance leading to salvation, not to be regretted; but the sorrow of the world produces death. For observe this very thing, that you sorrowed in a godly manner: What diligence it produced in you, what clearing of yourselves, what indignation, what fear, what vehement desire, what zeal, what vindication! In all things you proved yourselves to be clear in this matter.”  (2 Corinthians 7:8-11)</a:t>
            </a:r>
          </a:p>
        </p:txBody>
      </p:sp>
    </p:spTree>
    <p:extLst>
      <p:ext uri="{BB962C8B-B14F-4D97-AF65-F5344CB8AC3E}">
        <p14:creationId xmlns:p14="http://schemas.microsoft.com/office/powerpoint/2010/main" val="299503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6"/>
            <a:ext cx="11849100" cy="5591174"/>
          </a:xfrm>
          <a:solidFill>
            <a:schemeClr val="bg1">
              <a:alpha val="59000"/>
            </a:schemeClr>
          </a:solidFill>
        </p:spPr>
        <p:txBody>
          <a:bodyPr>
            <a:normAutofit/>
          </a:bodyPr>
          <a:lstStyle/>
          <a:p>
            <a:r>
              <a:rPr lang="en-US" sz="3200" b="1" dirty="0">
                <a:latin typeface="Cambria" panose="02040503050406030204" pitchFamily="18" charset="0"/>
              </a:rPr>
              <a:t>Am I Hiding My Sin?</a:t>
            </a:r>
          </a:p>
          <a:p>
            <a:endParaRPr lang="en-US" sz="3200" b="1" dirty="0">
              <a:latin typeface="Cambria" panose="02040503050406030204" pitchFamily="18" charset="0"/>
            </a:endParaRPr>
          </a:p>
          <a:p>
            <a:r>
              <a:rPr lang="en-US" sz="3200" b="1" dirty="0">
                <a:latin typeface="Cambria" panose="02040503050406030204" pitchFamily="18" charset="0"/>
              </a:rPr>
              <a:t>Am I Truly Sorry For My Sin?</a:t>
            </a:r>
          </a:p>
          <a:p>
            <a:endParaRPr lang="en-US" sz="3200" b="1" dirty="0">
              <a:latin typeface="Cambria" panose="02040503050406030204" pitchFamily="18" charset="0"/>
            </a:endParaRPr>
          </a:p>
          <a:p>
            <a:r>
              <a:rPr lang="en-US" sz="3200" b="1" dirty="0">
                <a:latin typeface="Cambria" panose="02040503050406030204" pitchFamily="18" charset="0"/>
              </a:rPr>
              <a:t>Is The Dead Man Still Alive?</a:t>
            </a:r>
          </a:p>
          <a:p>
            <a:endParaRPr lang="en-US" sz="3200" b="1" dirty="0">
              <a:latin typeface="Cambria" panose="02040503050406030204" pitchFamily="18" charset="0"/>
            </a:endParaRPr>
          </a:p>
          <a:p>
            <a:endParaRPr lang="en-US" sz="3200" b="1" dirty="0">
              <a:latin typeface="Cambria" panose="02040503050406030204" pitchFamily="18" charset="0"/>
            </a:endParaRPr>
          </a:p>
        </p:txBody>
      </p:sp>
    </p:spTree>
    <p:extLst>
      <p:ext uri="{BB962C8B-B14F-4D97-AF65-F5344CB8AC3E}">
        <p14:creationId xmlns:p14="http://schemas.microsoft.com/office/powerpoint/2010/main" val="220730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1" y="161926"/>
            <a:ext cx="6153149" cy="1104900"/>
          </a:xfrm>
        </p:spPr>
        <p:txBody>
          <a:bodyPr>
            <a:normAutofit/>
          </a:bodyPr>
          <a:lstStyle/>
          <a:p>
            <a:r>
              <a:rPr lang="en-US" sz="5400" dirty="0">
                <a:solidFill>
                  <a:schemeClr val="bg1"/>
                </a:solidFill>
                <a:latin typeface="Cambria" panose="02040503050406030204" pitchFamily="18" charset="0"/>
              </a:rPr>
              <a:t>Why Can’t I Escape?</a:t>
            </a:r>
          </a:p>
        </p:txBody>
      </p:sp>
      <p:sp>
        <p:nvSpPr>
          <p:cNvPr id="5" name="Content Placeholder 4"/>
          <p:cNvSpPr>
            <a:spLocks noGrp="1"/>
          </p:cNvSpPr>
          <p:nvPr>
            <p:ph idx="1"/>
          </p:nvPr>
        </p:nvSpPr>
        <p:spPr>
          <a:xfrm>
            <a:off x="219075" y="1152526"/>
            <a:ext cx="11849100" cy="5591174"/>
          </a:xfrm>
          <a:solidFill>
            <a:schemeClr val="bg1">
              <a:alpha val="59000"/>
            </a:schemeClr>
          </a:solidFill>
        </p:spPr>
        <p:txBody>
          <a:bodyPr>
            <a:normAutofit/>
          </a:bodyPr>
          <a:lstStyle/>
          <a:p>
            <a:r>
              <a:rPr lang="en-US" sz="3200" b="1" dirty="0">
                <a:latin typeface="Cambria" panose="02040503050406030204" pitchFamily="18" charset="0"/>
              </a:rPr>
              <a:t>Is The Dead Man Still Alive?</a:t>
            </a:r>
          </a:p>
          <a:p>
            <a:endParaRPr lang="en-US" sz="3200" b="1" dirty="0">
              <a:latin typeface="Cambria" panose="02040503050406030204" pitchFamily="18" charset="0"/>
            </a:endParaRPr>
          </a:p>
          <a:p>
            <a:pPr lvl="1"/>
            <a:r>
              <a:rPr lang="en-US" sz="2800" b="1" dirty="0">
                <a:latin typeface="Cambria" panose="02040503050406030204" pitchFamily="18" charset="0"/>
              </a:rPr>
              <a:t>“I have been crucified with Christ; it is no longer I who live, but Christ lives in me; and the life which I now live in the flesh I live by faith in the Son of God, who loved me and gave Himself for me.”  (Galatians 2:20)</a:t>
            </a:r>
          </a:p>
          <a:p>
            <a:pPr lvl="1"/>
            <a:endParaRPr lang="en-US" sz="2800" b="1" dirty="0">
              <a:latin typeface="Cambria" panose="02040503050406030204" pitchFamily="18" charset="0"/>
            </a:endParaRPr>
          </a:p>
          <a:p>
            <a:pPr lvl="1"/>
            <a:r>
              <a:rPr lang="en-US" sz="2800" b="1" dirty="0">
                <a:latin typeface="Cambria" panose="02040503050406030204" pitchFamily="18" charset="0"/>
              </a:rPr>
              <a:t>“Therefore put to death your members which are on the earth: fornication, uncleanness, passion, evil desire, and covetousness, which is idolatry.”  (Colossians 3:5)</a:t>
            </a:r>
          </a:p>
          <a:p>
            <a:pPr lvl="1"/>
            <a:endParaRPr lang="en-US" sz="2800" b="1" dirty="0">
              <a:latin typeface="Cambria" panose="02040503050406030204" pitchFamily="18" charset="0"/>
            </a:endParaRPr>
          </a:p>
          <a:p>
            <a:pPr lvl="1"/>
            <a:endParaRPr lang="en-US" sz="2800" b="1" dirty="0">
              <a:latin typeface="Cambria" panose="02040503050406030204" pitchFamily="18" charset="0"/>
            </a:endParaRPr>
          </a:p>
        </p:txBody>
      </p:sp>
    </p:spTree>
    <p:extLst>
      <p:ext uri="{BB962C8B-B14F-4D97-AF65-F5344CB8AC3E}">
        <p14:creationId xmlns:p14="http://schemas.microsoft.com/office/powerpoint/2010/main" val="271815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1423</Words>
  <Application>Microsoft Office PowerPoint</Application>
  <PresentationFormat>Widescreen</PresentationFormat>
  <Paragraphs>83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Cambria</vt:lpstr>
      <vt:lpstr>Office Theme</vt:lpstr>
      <vt:lpstr>Scripture Reading - Genesis 19:16-26</vt:lpstr>
      <vt:lpstr>Why Can’t I Escape?</vt:lpstr>
      <vt:lpstr>Why Can’t I Escape?</vt:lpstr>
      <vt:lpstr>Why Can’t I Escape?</vt:lpstr>
      <vt:lpstr>Why Can’t I Escape?</vt:lpstr>
      <vt:lpstr>Why Can’t I Escape?</vt:lpstr>
      <vt:lpstr>Why Can’t I Escape?</vt:lpstr>
      <vt:lpstr>Why Can’t I Escape?</vt:lpstr>
      <vt:lpstr>Why Can’t I Escape?</vt:lpstr>
      <vt:lpstr>Why Can’t I Escape?</vt:lpstr>
      <vt:lpstr>Why Can’t I Escape?</vt:lpstr>
      <vt:lpstr>Why Can’t I Escape?</vt:lpstr>
      <vt:lpstr>Why Can’t I Escape?</vt:lpstr>
      <vt:lpstr>Why Can’t I Escape?</vt:lpstr>
      <vt:lpstr>Why Can’t I Escape?</vt:lpstr>
      <vt:lpstr>Why Can’t I Escape?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Can’t I Escape?</dc:title>
  <dc:creator>Paul Adams</dc:creator>
  <cp:lastModifiedBy>Paul Adams</cp:lastModifiedBy>
  <cp:revision>9</cp:revision>
  <dcterms:created xsi:type="dcterms:W3CDTF">2016-09-23T19:32:39Z</dcterms:created>
  <dcterms:modified xsi:type="dcterms:W3CDTF">2016-09-23T20:46:25Z</dcterms:modified>
</cp:coreProperties>
</file>