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90" r:id="rId3"/>
    <p:sldId id="267" r:id="rId4"/>
    <p:sldId id="291" r:id="rId5"/>
    <p:sldId id="282" r:id="rId6"/>
    <p:sldId id="276" r:id="rId7"/>
    <p:sldId id="283" r:id="rId8"/>
    <p:sldId id="278" r:id="rId9"/>
    <p:sldId id="284" r:id="rId10"/>
    <p:sldId id="285" r:id="rId11"/>
    <p:sldId id="279" r:id="rId12"/>
    <p:sldId id="287" r:id="rId13"/>
    <p:sldId id="292" r:id="rId14"/>
    <p:sldId id="280" r:id="rId15"/>
    <p:sldId id="288" r:id="rId16"/>
    <p:sldId id="289" r:id="rId17"/>
    <p:sldId id="293"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253" autoAdjust="0"/>
  </p:normalViewPr>
  <p:slideViewPr>
    <p:cSldViewPr snapToGrid="0">
      <p:cViewPr varScale="1">
        <p:scale>
          <a:sx n="86" d="100"/>
          <a:sy n="86" d="100"/>
        </p:scale>
        <p:origin x="514"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10/28/2017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10/28/2017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1</a:t>
            </a:fld>
            <a:endParaRPr lang="en-US"/>
          </a:p>
        </p:txBody>
      </p:sp>
    </p:spTree>
    <p:extLst>
      <p:ext uri="{BB962C8B-B14F-4D97-AF65-F5344CB8AC3E}">
        <p14:creationId xmlns:p14="http://schemas.microsoft.com/office/powerpoint/2010/main" val="3017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3</a:t>
            </a:fld>
            <a:endParaRPr lang="en-US"/>
          </a:p>
        </p:txBody>
      </p:sp>
    </p:spTree>
    <p:extLst>
      <p:ext uri="{BB962C8B-B14F-4D97-AF65-F5344CB8AC3E}">
        <p14:creationId xmlns:p14="http://schemas.microsoft.com/office/powerpoint/2010/main" val="2179959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a:t>Click to edit Master title style</a:t>
            </a:r>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B5389C-FACC-452B-B4C1-3BD186F45CB8}" type="datetime1">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CE844-3C76-42C8-BBA9-088C96A067BA}" type="datetime1">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4594C-40D9-4922-A63A-E4D7E3C24D49}" type="datetime1">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a:t>Click to edit Master title style</a:t>
            </a:r>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AACA8F-D5ED-4B90-A100-0BDC54A645DF}" type="datetime1">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29CD98-8566-471F-B6F9-93E04967ED47}" type="datetime1">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287D4020-EAAB-4E36-8532-04C08CBCE9E1}" type="datetime1">
              <a:rPr lang="en-US" smtClean="0"/>
              <a:t>10/28/2017</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181155"/>
            <a:ext cx="11662913" cy="612475"/>
          </a:xfrm>
        </p:spPr>
        <p:txBody>
          <a:bodyPr/>
          <a:lstStyle/>
          <a:p>
            <a:pPr algn="ctr"/>
            <a:r>
              <a:rPr lang="en-US" dirty="0"/>
              <a:t>Scripture Reading – 2 Kings 22:1-7</a:t>
            </a:r>
          </a:p>
        </p:txBody>
      </p:sp>
      <p:sp>
        <p:nvSpPr>
          <p:cNvPr id="3" name="Content Placeholder 2"/>
          <p:cNvSpPr>
            <a:spLocks noGrp="1"/>
          </p:cNvSpPr>
          <p:nvPr>
            <p:ph idx="1"/>
          </p:nvPr>
        </p:nvSpPr>
        <p:spPr>
          <a:xfrm>
            <a:off x="129396" y="793630"/>
            <a:ext cx="12007970" cy="5016260"/>
          </a:xfrm>
        </p:spPr>
        <p:txBody>
          <a:bodyPr>
            <a:noAutofit/>
          </a:bodyPr>
          <a:lstStyle/>
          <a:p>
            <a:pPr marL="0" indent="0">
              <a:buNone/>
            </a:pPr>
            <a:r>
              <a:rPr lang="en-US" sz="2700" dirty="0"/>
              <a:t>“Josiah was eight years old when he became king, and he reigned thirty-one years in Jerusalem. His mother's name was </a:t>
            </a:r>
            <a:r>
              <a:rPr lang="en-US" sz="2700" dirty="0" err="1"/>
              <a:t>Jedidah</a:t>
            </a:r>
            <a:r>
              <a:rPr lang="en-US" sz="2700" dirty="0"/>
              <a:t> the daughter of </a:t>
            </a:r>
            <a:r>
              <a:rPr lang="en-US" sz="2700" dirty="0" err="1"/>
              <a:t>Adaiah</a:t>
            </a:r>
            <a:r>
              <a:rPr lang="en-US" sz="2700" dirty="0"/>
              <a:t> of </a:t>
            </a:r>
            <a:r>
              <a:rPr lang="en-US" sz="2700" dirty="0" err="1"/>
              <a:t>Bozkath</a:t>
            </a:r>
            <a:r>
              <a:rPr lang="en-US" sz="2700" dirty="0"/>
              <a:t>. And he did what was right in the sight of the LORD, and walked in all the ways of his father David; he did not turn aside to the right hand or to the left. Now it came to pass, in the eighteenth year of King Josiah, that the king sent </a:t>
            </a:r>
            <a:r>
              <a:rPr lang="en-US" sz="2700" dirty="0" err="1"/>
              <a:t>Shaphan</a:t>
            </a:r>
            <a:r>
              <a:rPr lang="en-US" sz="2700" dirty="0"/>
              <a:t> the scribe, the son of </a:t>
            </a:r>
            <a:r>
              <a:rPr lang="en-US" sz="2700" dirty="0" err="1"/>
              <a:t>Azaliah</a:t>
            </a:r>
            <a:r>
              <a:rPr lang="en-US" sz="2700" dirty="0"/>
              <a:t>, the son of </a:t>
            </a:r>
            <a:r>
              <a:rPr lang="en-US" sz="2700" dirty="0" err="1"/>
              <a:t>Meshullam</a:t>
            </a:r>
            <a:r>
              <a:rPr lang="en-US" sz="2700" dirty="0"/>
              <a:t>, to the house of the LORD, saying: ‘Go up to Hilkiah the high priest, that he may count the money which has been brought into the house of the LORD, which the doorkeepers have gathered from the people. And let them deliver it into the hand of those doing the work, who are the overseers in the house of the LORD; let them give it to those who are in the house of the LORD doing the work, to repair the damages of the house—to carpenters and builders and masons—and to buy timber and hewn stone to repair the house. However there need be no accounting made with them of the money delivered into their hand, because they deal faithfully.’”</a:t>
            </a:r>
          </a:p>
        </p:txBody>
      </p:sp>
    </p:spTree>
    <p:extLst>
      <p:ext uri="{BB962C8B-B14F-4D97-AF65-F5344CB8AC3E}">
        <p14:creationId xmlns:p14="http://schemas.microsoft.com/office/powerpoint/2010/main" val="331051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fontScale="92500" lnSpcReduction="10000"/>
          </a:bodyPr>
          <a:lstStyle/>
          <a:p>
            <a:pPr marL="0" indent="0" algn="ctr">
              <a:buNone/>
            </a:pPr>
            <a:r>
              <a:rPr lang="en-US" sz="3200" dirty="0"/>
              <a:t>“Now the king sent them to gather all the elders of Judah and Jerusalem to him. The king went up to the house of the LORD with all the men of Judah, and with him all the inhabitants of Jerusalem—the priests and the prophets and all the people, both small and great. And he read in their hearing all the words of the Book of the Covenant which had been found in the house of the LORD. Then the king stood by a pillar and made a covenant before the LORD, to follow the LORD and to keep His commandments and His testimonies and His statutes, with all his heart and all his soul, to perform the words of this covenant that were written in this book. And all the people took a stand for the covenant.”          (2 Kings 23:1-3)</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t>Remember</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Rededicate</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b="1" dirty="0">
                <a:solidFill>
                  <a:srgbClr val="FFFF99"/>
                </a:solidFill>
              </a:rPr>
              <a:t>Repent</a:t>
            </a:r>
          </a:p>
          <a:p>
            <a:pPr marL="457200" indent="-457200">
              <a:buFont typeface="Wingdings" panose="05000000000000000000" pitchFamily="2" charset="2"/>
              <a:buChar char="ü"/>
            </a:pPr>
            <a:endParaRPr lang="en-US" sz="4000" dirty="0"/>
          </a:p>
        </p:txBody>
      </p:sp>
    </p:spTree>
    <p:extLst>
      <p:ext uri="{BB962C8B-B14F-4D97-AF65-F5344CB8AC3E}">
        <p14:creationId xmlns:p14="http://schemas.microsoft.com/office/powerpoint/2010/main" val="75117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endParaRPr lang="en-US" sz="3200" dirty="0"/>
          </a:p>
          <a:p>
            <a:pPr marL="0" indent="0" algn="ctr">
              <a:buNone/>
            </a:pPr>
            <a:r>
              <a:rPr lang="en-US" sz="3200" dirty="0"/>
              <a:t>“Now I rejoice, not that you were made sorry, but that your sorrow led to repentance. For you were made sorry in a godly manner, that you might suffer loss from us in nothing. For godly sorrow produces repentance leading to salvation, not to be regretted; but the sorrow of the world produces death.”    (2 Corinthians 7:9-10)</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t>Remember</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Rededicate</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b="1" dirty="0">
                <a:solidFill>
                  <a:srgbClr val="FFFF99"/>
                </a:solidFill>
              </a:rPr>
              <a:t>Repent</a:t>
            </a:r>
          </a:p>
          <a:p>
            <a:pPr marL="457200" indent="-457200">
              <a:buFont typeface="Wingdings" panose="05000000000000000000" pitchFamily="2" charset="2"/>
              <a:buChar char="ü"/>
            </a:pPr>
            <a:endParaRPr lang="en-US" sz="4000" dirty="0"/>
          </a:p>
        </p:txBody>
      </p:sp>
    </p:spTree>
    <p:extLst>
      <p:ext uri="{BB962C8B-B14F-4D97-AF65-F5344CB8AC3E}">
        <p14:creationId xmlns:p14="http://schemas.microsoft.com/office/powerpoint/2010/main" val="417648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endParaRPr lang="en-US" sz="3200" dirty="0"/>
          </a:p>
          <a:p>
            <a:pPr marL="0" indent="0" algn="ctr">
              <a:buNone/>
            </a:pPr>
            <a:r>
              <a:rPr lang="en-US" sz="3200" dirty="0"/>
              <a:t>“Now when they heard this, they were cut to the heart, and said to Peter and the rest of the apostles, ‘Men and brethren, what shall we do?’ Then Peter said to them, ‘Repent, and let every one of you be baptized in the name of Jesus Christ for the remission of sins; and you shall receive the gift of the Holy Spirit.’” (Acts 2:37-38)</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t>Remember</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Rededicate</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b="1" dirty="0">
                <a:solidFill>
                  <a:srgbClr val="FFFF99"/>
                </a:solidFill>
              </a:rPr>
              <a:t>Repent</a:t>
            </a:r>
          </a:p>
          <a:p>
            <a:pPr marL="457200" indent="-457200">
              <a:buFont typeface="Wingdings" panose="05000000000000000000" pitchFamily="2" charset="2"/>
              <a:buChar char="ü"/>
            </a:pPr>
            <a:endParaRPr lang="en-US" sz="4000" dirty="0"/>
          </a:p>
        </p:txBody>
      </p:sp>
    </p:spTree>
    <p:extLst>
      <p:ext uri="{BB962C8B-B14F-4D97-AF65-F5344CB8AC3E}">
        <p14:creationId xmlns:p14="http://schemas.microsoft.com/office/powerpoint/2010/main" val="22605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r>
              <a:rPr lang="en-US" sz="3200" dirty="0"/>
              <a:t>2 Kings 23:4-24</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t>Remember</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Rededicate</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Repent</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b="1" dirty="0">
                <a:solidFill>
                  <a:srgbClr val="FFFF99"/>
                </a:solidFill>
              </a:rPr>
              <a:t>Reform</a:t>
            </a:r>
          </a:p>
        </p:txBody>
      </p:sp>
    </p:spTree>
    <p:extLst>
      <p:ext uri="{BB962C8B-B14F-4D97-AF65-F5344CB8AC3E}">
        <p14:creationId xmlns:p14="http://schemas.microsoft.com/office/powerpoint/2010/main" val="352499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p:cTn id="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r>
              <a:rPr lang="en-US" sz="3200" dirty="0"/>
              <a:t>“And he went into all the region around the Jordan, preaching a baptism of repentance for the remission of sins …” (Luke 3:3)</a:t>
            </a:r>
          </a:p>
          <a:p>
            <a:pPr marL="0" indent="0" algn="ctr">
              <a:buNone/>
            </a:pPr>
            <a:r>
              <a:rPr lang="en-US" sz="3200" dirty="0"/>
              <a:t>Then he said to the multitudes that came out to be baptized by him, "Brood of vipers! Who warned you to flee from the wrath to come? Therefore bear fruits worthy of repentance, and do not begin to say to yourselves, 'We have Abraham as our father.' For I say to you that God is able to raise up children to Abraham from these stones.”          (Luke 3:7-8)</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t>Remember</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Rededicate</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Repent</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b="1" dirty="0">
                <a:solidFill>
                  <a:srgbClr val="FFFF99"/>
                </a:solidFill>
              </a:rPr>
              <a:t>Reform</a:t>
            </a:r>
          </a:p>
        </p:txBody>
      </p:sp>
    </p:spTree>
    <p:extLst>
      <p:ext uri="{BB962C8B-B14F-4D97-AF65-F5344CB8AC3E}">
        <p14:creationId xmlns:p14="http://schemas.microsoft.com/office/powerpoint/2010/main" val="239054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endParaRPr lang="en-US" sz="3200" dirty="0"/>
          </a:p>
          <a:p>
            <a:pPr marL="0" indent="0" algn="ctr">
              <a:buNone/>
            </a:pPr>
            <a:r>
              <a:rPr lang="en-US" sz="3200" dirty="0"/>
              <a:t>“So the people asked him, saying, ‘What shall we do then?’ He answered and said to them, ‘He who has two tunics, let him give to him who has none; and he who has food, let him do likewise.’” (Luke 3:10-11)</a:t>
            </a:r>
          </a:p>
          <a:p>
            <a:pPr marL="0" indent="0" algn="ctr">
              <a:buNone/>
            </a:pPr>
            <a:endParaRPr lang="en-US" sz="3200" dirty="0"/>
          </a:p>
          <a:p>
            <a:pPr marL="0" indent="0" algn="ctr">
              <a:buNone/>
            </a:pPr>
            <a:r>
              <a:rPr lang="en-US" sz="3200" dirty="0"/>
              <a:t>“Then tax collectors also came to be baptized, and said to him, ‘Teacher, what shall we do?’ And he said to them, ‘Collect no more than what is appointed for you.’” (Luke 3:12-13)</a:t>
            </a:r>
          </a:p>
          <a:p>
            <a:pPr marL="0" indent="0" algn="ctr">
              <a:buNone/>
            </a:pPr>
            <a:endParaRPr lang="en-US" sz="3200" dirty="0"/>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t>Remember</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Rededicate</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Repent</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b="1" dirty="0">
                <a:solidFill>
                  <a:srgbClr val="FFFF99"/>
                </a:solidFill>
              </a:rPr>
              <a:t>Reform</a:t>
            </a:r>
          </a:p>
        </p:txBody>
      </p:sp>
    </p:spTree>
    <p:extLst>
      <p:ext uri="{BB962C8B-B14F-4D97-AF65-F5344CB8AC3E}">
        <p14:creationId xmlns:p14="http://schemas.microsoft.com/office/powerpoint/2010/main" val="179812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endParaRPr lang="en-US" sz="3200" dirty="0"/>
          </a:p>
          <a:p>
            <a:pPr marL="0" indent="0" algn="ctr">
              <a:buNone/>
            </a:pPr>
            <a:r>
              <a:rPr lang="en-US" sz="3200" dirty="0"/>
              <a:t>“Likewise the soldiers asked him, saying, ‘And what shall we do?’ So he said to them, ‘Do not intimidate anyone or accuse falsely, and be content with your wages.’”  (Luke 3:14)</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t>Remember</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Rededicate</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dirty="0"/>
              <a:t>Repent</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b="1" dirty="0">
                <a:solidFill>
                  <a:srgbClr val="FFFF99"/>
                </a:solidFill>
              </a:rPr>
              <a:t>Reform</a:t>
            </a:r>
          </a:p>
        </p:txBody>
      </p:sp>
    </p:spTree>
    <p:extLst>
      <p:ext uri="{BB962C8B-B14F-4D97-AF65-F5344CB8AC3E}">
        <p14:creationId xmlns:p14="http://schemas.microsoft.com/office/powerpoint/2010/main" val="237201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endParaRPr lang="en-US" sz="4000" dirty="0"/>
          </a:p>
          <a:p>
            <a:pPr marL="0" indent="0" algn="ctr">
              <a:buNone/>
            </a:pPr>
            <a:r>
              <a:rPr lang="en-US" sz="4000"/>
              <a:t>Are there </a:t>
            </a:r>
            <a:r>
              <a:rPr lang="en-US" sz="4000" dirty="0"/>
              <a:t>things </a:t>
            </a:r>
            <a:r>
              <a:rPr lang="en-US" sz="4000"/>
              <a:t>we                            need </a:t>
            </a:r>
            <a:r>
              <a:rPr lang="en-US" sz="4000" dirty="0"/>
              <a:t>to quit?</a:t>
            </a:r>
          </a:p>
          <a:p>
            <a:pPr marL="0" indent="0" algn="ctr">
              <a:buNone/>
            </a:pPr>
            <a:endParaRPr lang="en-US" sz="4000" dirty="0"/>
          </a:p>
          <a:p>
            <a:pPr marL="0" indent="0" algn="ctr">
              <a:buNone/>
            </a:pPr>
            <a:r>
              <a:rPr lang="en-US" sz="4000" dirty="0"/>
              <a:t>Are there things we need to do that have been left undone?</a:t>
            </a:r>
          </a:p>
          <a:p>
            <a:pPr marL="0" indent="0" algn="ctr">
              <a:buNone/>
            </a:pPr>
            <a:endParaRPr lang="en-US" sz="4000" dirty="0"/>
          </a:p>
          <a:p>
            <a:pPr marL="0" indent="0" algn="ctr">
              <a:buNone/>
            </a:pPr>
            <a:r>
              <a:rPr lang="en-US" sz="4000" dirty="0"/>
              <a:t>Do we need to renew our zeal for the work of God?</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solidFill>
                  <a:srgbClr val="FFFF99"/>
                </a:solidFill>
              </a:rPr>
              <a:t>Remember</a:t>
            </a:r>
          </a:p>
          <a:p>
            <a:pPr marL="457200" indent="-457200">
              <a:buFont typeface="Wingdings" panose="05000000000000000000" pitchFamily="2" charset="2"/>
              <a:buChar char="ü"/>
            </a:pPr>
            <a:endParaRPr lang="en-US" sz="4000" dirty="0">
              <a:solidFill>
                <a:srgbClr val="FFFF99"/>
              </a:solidFill>
            </a:endParaRPr>
          </a:p>
          <a:p>
            <a:pPr marL="457200" indent="-457200">
              <a:buFont typeface="Wingdings" panose="05000000000000000000" pitchFamily="2" charset="2"/>
              <a:buChar char="ü"/>
            </a:pPr>
            <a:r>
              <a:rPr lang="en-US" sz="4000" dirty="0">
                <a:solidFill>
                  <a:srgbClr val="FFFF99"/>
                </a:solidFill>
              </a:rPr>
              <a:t>Rededicate</a:t>
            </a:r>
          </a:p>
          <a:p>
            <a:pPr marL="457200" indent="-457200">
              <a:buFont typeface="Wingdings" panose="05000000000000000000" pitchFamily="2" charset="2"/>
              <a:buChar char="ü"/>
            </a:pPr>
            <a:endParaRPr lang="en-US" sz="4000" dirty="0">
              <a:solidFill>
                <a:srgbClr val="FFFF99"/>
              </a:solidFill>
            </a:endParaRPr>
          </a:p>
          <a:p>
            <a:pPr marL="457200" indent="-457200">
              <a:buFont typeface="Wingdings" panose="05000000000000000000" pitchFamily="2" charset="2"/>
              <a:buChar char="ü"/>
            </a:pPr>
            <a:r>
              <a:rPr lang="en-US" sz="4000" dirty="0">
                <a:solidFill>
                  <a:srgbClr val="FFFF99"/>
                </a:solidFill>
              </a:rPr>
              <a:t>Repent</a:t>
            </a:r>
          </a:p>
          <a:p>
            <a:pPr marL="457200" indent="-457200">
              <a:buFont typeface="Wingdings" panose="05000000000000000000" pitchFamily="2" charset="2"/>
              <a:buChar char="ü"/>
            </a:pPr>
            <a:endParaRPr lang="en-US" sz="4000" dirty="0">
              <a:solidFill>
                <a:srgbClr val="FFFF99"/>
              </a:solidFill>
            </a:endParaRPr>
          </a:p>
          <a:p>
            <a:pPr marL="457200" indent="-457200">
              <a:buFont typeface="Wingdings" panose="05000000000000000000" pitchFamily="2" charset="2"/>
              <a:buChar char="ü"/>
            </a:pPr>
            <a:r>
              <a:rPr lang="en-US" sz="4000" dirty="0">
                <a:solidFill>
                  <a:srgbClr val="FFFF99"/>
                </a:solidFill>
              </a:rPr>
              <a:t>Reform</a:t>
            </a:r>
          </a:p>
        </p:txBody>
      </p:sp>
    </p:spTree>
    <p:extLst>
      <p:ext uri="{BB962C8B-B14F-4D97-AF65-F5344CB8AC3E}">
        <p14:creationId xmlns:p14="http://schemas.microsoft.com/office/powerpoint/2010/main" val="313937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785" y="2514600"/>
            <a:ext cx="7047781" cy="2557732"/>
          </a:xfrm>
        </p:spPr>
        <p:txBody>
          <a:bodyPr/>
          <a:lstStyle/>
          <a:p>
            <a:pPr algn="ctr"/>
            <a:r>
              <a:rPr lang="en-US" sz="8000" dirty="0"/>
              <a:t>Restoring the Lord’s Work</a:t>
            </a:r>
          </a:p>
        </p:txBody>
      </p:sp>
      <p:sp>
        <p:nvSpPr>
          <p:cNvPr id="3" name="Subtitle 2"/>
          <p:cNvSpPr>
            <a:spLocks noGrp="1"/>
          </p:cNvSpPr>
          <p:nvPr>
            <p:ph type="subTitle" idx="1"/>
          </p:nvPr>
        </p:nvSpPr>
        <p:spPr>
          <a:xfrm>
            <a:off x="1190244" y="5132717"/>
            <a:ext cx="6629400" cy="628003"/>
          </a:xfrm>
        </p:spPr>
        <p:txBody>
          <a:bodyPr>
            <a:noAutofit/>
          </a:bodyPr>
          <a:lstStyle/>
          <a:p>
            <a:pPr algn="ctr"/>
            <a:r>
              <a:rPr lang="en-US" sz="4000" dirty="0"/>
              <a:t>2 Kings 22-23</a:t>
            </a:r>
          </a:p>
        </p:txBody>
      </p:sp>
      <p:pic>
        <p:nvPicPr>
          <p:cNvPr id="4" name="Picture 3">
            <a:extLst>
              <a:ext uri="{FF2B5EF4-FFF2-40B4-BE49-F238E27FC236}">
                <a16:creationId xmlns:a16="http://schemas.microsoft.com/office/drawing/2014/main" id="{3B7E3EF6-CEF1-4FDC-BDB6-96AB0B169735}"/>
              </a:ext>
            </a:extLst>
          </p:cNvPr>
          <p:cNvPicPr>
            <a:picLocks noChangeAspect="1"/>
          </p:cNvPicPr>
          <p:nvPr/>
        </p:nvPicPr>
        <p:blipFill>
          <a:blip r:embed="rId2"/>
          <a:stretch>
            <a:fillRect/>
          </a:stretch>
        </p:blipFill>
        <p:spPr>
          <a:xfrm>
            <a:off x="900695" y="646981"/>
            <a:ext cx="7208498" cy="2399671"/>
          </a:xfrm>
          <a:prstGeom prst="rect">
            <a:avLst/>
          </a:prstGeom>
          <a:effectLst>
            <a:softEdge rad="31750"/>
          </a:effectLst>
        </p:spPr>
      </p:pic>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181155"/>
            <a:ext cx="11662913" cy="612475"/>
          </a:xfrm>
        </p:spPr>
        <p:txBody>
          <a:bodyPr/>
          <a:lstStyle/>
          <a:p>
            <a:pPr algn="ctr"/>
            <a:r>
              <a:rPr lang="en-US" dirty="0"/>
              <a:t>Scripture Reading – 2 Kings 22:1-7</a:t>
            </a:r>
          </a:p>
        </p:txBody>
      </p:sp>
      <p:sp>
        <p:nvSpPr>
          <p:cNvPr id="3" name="Content Placeholder 2"/>
          <p:cNvSpPr>
            <a:spLocks noGrp="1"/>
          </p:cNvSpPr>
          <p:nvPr>
            <p:ph idx="1"/>
          </p:nvPr>
        </p:nvSpPr>
        <p:spPr>
          <a:xfrm>
            <a:off x="129396" y="793630"/>
            <a:ext cx="12007970" cy="5016260"/>
          </a:xfrm>
        </p:spPr>
        <p:txBody>
          <a:bodyPr>
            <a:noAutofit/>
          </a:bodyPr>
          <a:lstStyle/>
          <a:p>
            <a:pPr marL="0" indent="0">
              <a:buNone/>
            </a:pPr>
            <a:r>
              <a:rPr lang="en-US" sz="2700" dirty="0"/>
              <a:t>“Josiah was eight years old when he became king, and he reigned thirty-one years in Jerusalem. His mother's name was </a:t>
            </a:r>
            <a:r>
              <a:rPr lang="en-US" sz="2700" dirty="0" err="1"/>
              <a:t>Jedidah</a:t>
            </a:r>
            <a:r>
              <a:rPr lang="en-US" sz="2700" dirty="0"/>
              <a:t> the daughter of </a:t>
            </a:r>
            <a:r>
              <a:rPr lang="en-US" sz="2700" dirty="0" err="1"/>
              <a:t>Adaiah</a:t>
            </a:r>
            <a:r>
              <a:rPr lang="en-US" sz="2700" dirty="0"/>
              <a:t> of </a:t>
            </a:r>
            <a:r>
              <a:rPr lang="en-US" sz="2700" dirty="0" err="1"/>
              <a:t>Bozkath</a:t>
            </a:r>
            <a:r>
              <a:rPr lang="en-US" sz="2700" dirty="0"/>
              <a:t>. And he did what was right in the sight of the LORD, and walked in all the ways of his father David; he did not turn aside to the right hand or to the left. Now it came to pass, in the eighteenth year of King Josiah, that the king sent </a:t>
            </a:r>
            <a:r>
              <a:rPr lang="en-US" sz="2700" dirty="0" err="1"/>
              <a:t>Shaphan</a:t>
            </a:r>
            <a:r>
              <a:rPr lang="en-US" sz="2700" dirty="0"/>
              <a:t> the scribe, the son of </a:t>
            </a:r>
            <a:r>
              <a:rPr lang="en-US" sz="2700" dirty="0" err="1"/>
              <a:t>Azaliah</a:t>
            </a:r>
            <a:r>
              <a:rPr lang="en-US" sz="2700" dirty="0"/>
              <a:t>, the son of </a:t>
            </a:r>
            <a:r>
              <a:rPr lang="en-US" sz="2700" dirty="0" err="1"/>
              <a:t>Meshullam</a:t>
            </a:r>
            <a:r>
              <a:rPr lang="en-US" sz="2700" dirty="0"/>
              <a:t>, to the house of the LORD, saying: ‘Go up to Hilkiah the high priest, that he may count the money which has been brought into the house of the LORD, which the doorkeepers have gathered from the people. And let them deliver it into the hand of those doing the work, who are the overseers in the house of the LORD; let them give it to those who are in the house of the LORD doing the work, to repair the damages of the house—to carpenters and builders and masons—and to buy timber and hewn stone to repair the house. However there need be no accounting made with them of the money delivered into their hand, because they deal faithfully.’”</a:t>
            </a:r>
          </a:p>
        </p:txBody>
      </p:sp>
    </p:spTree>
    <p:extLst>
      <p:ext uri="{BB962C8B-B14F-4D97-AF65-F5344CB8AC3E}">
        <p14:creationId xmlns:p14="http://schemas.microsoft.com/office/powerpoint/2010/main" val="27574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fontScale="92500" lnSpcReduction="10000"/>
          </a:bodyPr>
          <a:lstStyle/>
          <a:p>
            <a:pPr marL="0" indent="0" algn="ctr">
              <a:buNone/>
            </a:pPr>
            <a:r>
              <a:rPr lang="en-US" sz="3200" dirty="0"/>
              <a:t>“Then Hilkiah the high priest said to </a:t>
            </a:r>
            <a:r>
              <a:rPr lang="en-US" sz="3200" dirty="0" err="1"/>
              <a:t>Shaphan</a:t>
            </a:r>
            <a:r>
              <a:rPr lang="en-US" sz="3200" dirty="0"/>
              <a:t> the scribe, ‘I have found the Book of the Law in the house of the LORD.’ And Hilkiah gave the book to </a:t>
            </a:r>
            <a:r>
              <a:rPr lang="en-US" sz="3200" dirty="0" err="1"/>
              <a:t>Shaphan</a:t>
            </a:r>
            <a:r>
              <a:rPr lang="en-US" sz="3200" dirty="0"/>
              <a:t>, and he read it. So </a:t>
            </a:r>
            <a:r>
              <a:rPr lang="en-US" sz="3200" dirty="0" err="1"/>
              <a:t>Shaphan</a:t>
            </a:r>
            <a:r>
              <a:rPr lang="en-US" sz="3200" dirty="0"/>
              <a:t> the scribe went to the king, bringing the king word, saying, ‘Your servants have gathered the money that was found in the house, and have delivered it into the hand of those who do the work, who oversee the house of the LORD.’ Then </a:t>
            </a:r>
            <a:r>
              <a:rPr lang="en-US" sz="3200" dirty="0" err="1"/>
              <a:t>Shaphan</a:t>
            </a:r>
            <a:r>
              <a:rPr lang="en-US" sz="3200" dirty="0"/>
              <a:t> the scribe showed the king, saying, ‘Hilkiah the priest has given me a book.’ And </a:t>
            </a:r>
            <a:r>
              <a:rPr lang="en-US" sz="3200" dirty="0" err="1"/>
              <a:t>Shaphan</a:t>
            </a:r>
            <a:r>
              <a:rPr lang="en-US" sz="3200" dirty="0"/>
              <a:t> read it before the king. Now it happened, when the king heard the words of the Book of the Law, that he tore his clothes.”                         (2 Kings 22:8-11)</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b="1" dirty="0">
                <a:solidFill>
                  <a:srgbClr val="FFFF99"/>
                </a:solidFill>
              </a:rPr>
              <a:t>Remember</a:t>
            </a:r>
          </a:p>
          <a:p>
            <a:pPr marL="457200" indent="-457200">
              <a:buFont typeface="Wingdings" panose="05000000000000000000" pitchFamily="2" charset="2"/>
              <a:buChar char="ü"/>
            </a:pPr>
            <a:endParaRPr lang="en-US" sz="4000" dirty="0"/>
          </a:p>
        </p:txBody>
      </p:sp>
    </p:spTree>
    <p:extLst>
      <p:ext uri="{BB962C8B-B14F-4D97-AF65-F5344CB8AC3E}">
        <p14:creationId xmlns:p14="http://schemas.microsoft.com/office/powerpoint/2010/main" val="315650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r>
              <a:rPr lang="en-US" sz="3200" dirty="0"/>
              <a:t>“And Moses said to the people: "Remember this day in which you went out of Egypt, out of the house of bondage; for by strength of hand the LORD brought you out of this place. No leavened bread shall be eaten.”     (Exodus 13:3)</a:t>
            </a:r>
          </a:p>
          <a:p>
            <a:pPr marL="0" indent="0" algn="ctr">
              <a:buNone/>
            </a:pPr>
            <a:endParaRPr lang="en-US" sz="3200" dirty="0"/>
          </a:p>
          <a:p>
            <a:pPr marL="0" indent="0" algn="ctr">
              <a:buNone/>
            </a:pPr>
            <a:r>
              <a:rPr lang="en-US" sz="3200" dirty="0"/>
              <a:t>“Remember therefore how you have received and heard; hold fast and repent. Therefore if you will not watch, I will come upon you as a thief, and you will not know what hour I will come upon you.” (Revelation 3:3)</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b="1" dirty="0">
                <a:solidFill>
                  <a:srgbClr val="FFFF99"/>
                </a:solidFill>
              </a:rPr>
              <a:t>Remember</a:t>
            </a:r>
          </a:p>
          <a:p>
            <a:pPr marL="457200" indent="-457200">
              <a:buFont typeface="Wingdings" panose="05000000000000000000" pitchFamily="2" charset="2"/>
              <a:buChar char="ü"/>
            </a:pPr>
            <a:endParaRPr lang="en-US" sz="4000" dirty="0"/>
          </a:p>
        </p:txBody>
      </p:sp>
    </p:spTree>
    <p:extLst>
      <p:ext uri="{BB962C8B-B14F-4D97-AF65-F5344CB8AC3E}">
        <p14:creationId xmlns:p14="http://schemas.microsoft.com/office/powerpoint/2010/main" val="291599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endParaRPr lang="en-US" sz="3200" dirty="0"/>
          </a:p>
          <a:p>
            <a:pPr marL="0" indent="0" algn="ctr">
              <a:buNone/>
            </a:pPr>
            <a:r>
              <a:rPr lang="en-US" sz="3200" dirty="0"/>
              <a:t>“Remember therefore from where you have fallen; repent and do the first works, or else I will come to you quickly and remove your lampstand from its place—unless you repent.”         (Revelation 2:5)</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b="1" dirty="0">
                <a:solidFill>
                  <a:srgbClr val="FFFF99"/>
                </a:solidFill>
              </a:rPr>
              <a:t>Remember</a:t>
            </a:r>
          </a:p>
          <a:p>
            <a:pPr marL="457200" indent="-457200">
              <a:buFont typeface="Wingdings" panose="05000000000000000000" pitchFamily="2" charset="2"/>
              <a:buChar char="ü"/>
            </a:pPr>
            <a:endParaRPr lang="en-US" sz="4000" dirty="0"/>
          </a:p>
        </p:txBody>
      </p:sp>
    </p:spTree>
    <p:extLst>
      <p:ext uri="{BB962C8B-B14F-4D97-AF65-F5344CB8AC3E}">
        <p14:creationId xmlns:p14="http://schemas.microsoft.com/office/powerpoint/2010/main" val="84825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endParaRPr lang="en-US" sz="3200" dirty="0"/>
          </a:p>
          <a:p>
            <a:pPr marL="0" indent="0" algn="ctr">
              <a:buNone/>
            </a:pPr>
            <a:r>
              <a:rPr lang="en-US" sz="3200" dirty="0"/>
              <a:t>“Then the king commanded Hilkiah the priest, </a:t>
            </a:r>
            <a:r>
              <a:rPr lang="en-US" sz="3200" dirty="0" err="1"/>
              <a:t>Ahikam</a:t>
            </a:r>
            <a:r>
              <a:rPr lang="en-US" sz="3200" dirty="0"/>
              <a:t> the son of </a:t>
            </a:r>
            <a:r>
              <a:rPr lang="en-US" sz="3200" dirty="0" err="1"/>
              <a:t>Shaphan</a:t>
            </a:r>
            <a:r>
              <a:rPr lang="en-US" sz="3200" dirty="0"/>
              <a:t>, </a:t>
            </a:r>
            <a:r>
              <a:rPr lang="en-US" sz="3200" dirty="0" err="1"/>
              <a:t>Achbor</a:t>
            </a:r>
            <a:r>
              <a:rPr lang="en-US" sz="3200" dirty="0"/>
              <a:t> the son of </a:t>
            </a:r>
            <a:r>
              <a:rPr lang="en-US" sz="3200" dirty="0" err="1"/>
              <a:t>Michaiah</a:t>
            </a:r>
            <a:r>
              <a:rPr lang="en-US" sz="3200" dirty="0"/>
              <a:t>, </a:t>
            </a:r>
            <a:r>
              <a:rPr lang="en-US" sz="3200" dirty="0" err="1"/>
              <a:t>Shaphan</a:t>
            </a:r>
            <a:r>
              <a:rPr lang="en-US" sz="3200" dirty="0"/>
              <a:t> the scribe, and </a:t>
            </a:r>
            <a:r>
              <a:rPr lang="en-US" sz="3200" dirty="0" err="1"/>
              <a:t>Asaiah</a:t>
            </a:r>
            <a:r>
              <a:rPr lang="en-US" sz="3200" dirty="0"/>
              <a:t> a servant of the king, saying, ‘Go, inquire of the LORD for me, for the people and for all Judah, concerning the words of this book that has been found; for great is the wrath of the LORD that is aroused against us, because our fathers have not obeyed the words of this book, to do according to all that is written concerning us.’”      (2 Kings 22:12-13)</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t>Remember</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b="1" dirty="0">
                <a:solidFill>
                  <a:srgbClr val="FFFF99"/>
                </a:solidFill>
              </a:rPr>
              <a:t>Rededicate</a:t>
            </a:r>
          </a:p>
          <a:p>
            <a:pPr marL="457200" indent="-457200">
              <a:buFont typeface="Wingdings" panose="05000000000000000000" pitchFamily="2" charset="2"/>
              <a:buChar char="ü"/>
            </a:pPr>
            <a:endParaRPr lang="en-US" sz="4000" dirty="0"/>
          </a:p>
        </p:txBody>
      </p:sp>
    </p:spTree>
    <p:extLst>
      <p:ext uri="{BB962C8B-B14F-4D97-AF65-F5344CB8AC3E}">
        <p14:creationId xmlns:p14="http://schemas.microsoft.com/office/powerpoint/2010/main" val="186439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endParaRPr lang="en-US" sz="3200" dirty="0"/>
          </a:p>
          <a:p>
            <a:pPr marL="0" indent="0" algn="ctr">
              <a:buNone/>
            </a:pPr>
            <a:r>
              <a:rPr lang="en-US" sz="3200" dirty="0"/>
              <a:t>“The entirety of Your word is truth, And every one of Your righteous judgments endures forever. Princes persecute me without a cause, But my heart stands in awe of Your word. I rejoice at Your word As one who finds great treasure. (Psalms 119:160-162)</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t>Remember</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b="1" dirty="0">
                <a:solidFill>
                  <a:srgbClr val="FFFF99"/>
                </a:solidFill>
              </a:rPr>
              <a:t>Rededicate</a:t>
            </a:r>
          </a:p>
          <a:p>
            <a:pPr marL="457200" indent="-457200">
              <a:buFont typeface="Wingdings" panose="05000000000000000000" pitchFamily="2" charset="2"/>
              <a:buChar char="ü"/>
            </a:pPr>
            <a:endParaRPr lang="en-US" sz="4000" dirty="0"/>
          </a:p>
        </p:txBody>
      </p:sp>
    </p:spTree>
    <p:extLst>
      <p:ext uri="{BB962C8B-B14F-4D97-AF65-F5344CB8AC3E}">
        <p14:creationId xmlns:p14="http://schemas.microsoft.com/office/powerpoint/2010/main" val="128969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86264"/>
            <a:ext cx="4666891" cy="1535502"/>
          </a:xfrm>
        </p:spPr>
        <p:txBody>
          <a:bodyPr/>
          <a:lstStyle/>
          <a:p>
            <a:pPr algn="ctr"/>
            <a:r>
              <a:rPr lang="en-US" sz="5400" dirty="0"/>
              <a:t>Restoring the Lord’s Work</a:t>
            </a:r>
          </a:p>
        </p:txBody>
      </p:sp>
      <p:sp>
        <p:nvSpPr>
          <p:cNvPr id="3" name="Content Placeholder 2"/>
          <p:cNvSpPr>
            <a:spLocks noGrp="1"/>
          </p:cNvSpPr>
          <p:nvPr>
            <p:ph idx="1"/>
          </p:nvPr>
        </p:nvSpPr>
        <p:spPr>
          <a:xfrm>
            <a:off x="4917057" y="86264"/>
            <a:ext cx="7194430" cy="6694097"/>
          </a:xfrm>
        </p:spPr>
        <p:txBody>
          <a:bodyPr>
            <a:normAutofit/>
          </a:bodyPr>
          <a:lstStyle/>
          <a:p>
            <a:pPr marL="0" indent="0" algn="ctr">
              <a:buNone/>
            </a:pPr>
            <a:endParaRPr lang="en-US" sz="3200" dirty="0"/>
          </a:p>
          <a:p>
            <a:pPr marL="0" indent="0" algn="ctr">
              <a:buNone/>
            </a:pPr>
            <a:r>
              <a:rPr lang="en-US" sz="3200" dirty="0"/>
              <a:t>“For all those things My hand has made, And all those things exist," Says the LORD. "But on this one will I look: On him who is poor and of a contrite spirit, And who trembles at My word.”     (Isaiah 66:2)</a:t>
            </a:r>
          </a:p>
        </p:txBody>
      </p:sp>
      <p:sp>
        <p:nvSpPr>
          <p:cNvPr id="4" name="Text Placeholder 3"/>
          <p:cNvSpPr>
            <a:spLocks noGrp="1"/>
          </p:cNvSpPr>
          <p:nvPr>
            <p:ph type="body" sz="half" idx="2"/>
          </p:nvPr>
        </p:nvSpPr>
        <p:spPr>
          <a:xfrm>
            <a:off x="1026543" y="1751161"/>
            <a:ext cx="3648973" cy="4873925"/>
          </a:xfrm>
        </p:spPr>
        <p:txBody>
          <a:bodyPr>
            <a:normAutofit/>
          </a:bodyPr>
          <a:lstStyle/>
          <a:p>
            <a:pPr marL="457200" indent="-457200">
              <a:buFont typeface="Wingdings" panose="05000000000000000000" pitchFamily="2" charset="2"/>
              <a:buChar char="ü"/>
            </a:pPr>
            <a:r>
              <a:rPr lang="en-US" sz="4000" dirty="0"/>
              <a:t>Remember</a:t>
            </a:r>
          </a:p>
          <a:p>
            <a:pPr marL="457200" indent="-457200">
              <a:buFont typeface="Wingdings" panose="05000000000000000000" pitchFamily="2" charset="2"/>
              <a:buChar char="ü"/>
            </a:pPr>
            <a:endParaRPr lang="en-US" sz="4000" dirty="0"/>
          </a:p>
          <a:p>
            <a:pPr marL="457200" indent="-457200">
              <a:buFont typeface="Wingdings" panose="05000000000000000000" pitchFamily="2" charset="2"/>
              <a:buChar char="ü"/>
            </a:pPr>
            <a:r>
              <a:rPr lang="en-US" sz="4000" b="1" dirty="0">
                <a:solidFill>
                  <a:srgbClr val="FFFF99"/>
                </a:solidFill>
              </a:rPr>
              <a:t>Rededicate</a:t>
            </a:r>
          </a:p>
          <a:p>
            <a:pPr marL="457200" indent="-457200">
              <a:buFont typeface="Wingdings" panose="05000000000000000000" pitchFamily="2" charset="2"/>
              <a:buChar char="ü"/>
            </a:pPr>
            <a:endParaRPr lang="en-US" sz="4000" dirty="0"/>
          </a:p>
        </p:txBody>
      </p:sp>
    </p:spTree>
    <p:extLst>
      <p:ext uri="{BB962C8B-B14F-4D97-AF65-F5344CB8AC3E}">
        <p14:creationId xmlns:p14="http://schemas.microsoft.com/office/powerpoint/2010/main" val="10922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Blue-Tan Gradient presentation (widescreen)</Template>
  <TotalTime>0</TotalTime>
  <Words>1670</Words>
  <Application>Microsoft Office PowerPoint</Application>
  <PresentationFormat>Widescreen</PresentationFormat>
  <Paragraphs>120</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Franklin Gothic Medium</vt:lpstr>
      <vt:lpstr>Wingdings</vt:lpstr>
      <vt:lpstr>Blue Tan Gradient 16x9</vt:lpstr>
      <vt:lpstr>Scripture Reading – 2 Kings 22:1-7</vt:lpstr>
      <vt:lpstr>Restoring the Lord’s Work</vt:lpstr>
      <vt:lpstr>Scripture Reading – 2 Kings 22:1-7</vt:lpstr>
      <vt:lpstr>Restoring the Lord’s Work</vt:lpstr>
      <vt:lpstr>Restoring the Lord’s Work</vt:lpstr>
      <vt:lpstr>Restoring the Lord’s Work</vt:lpstr>
      <vt:lpstr>Restoring the Lord’s Work</vt:lpstr>
      <vt:lpstr>Restoring the Lord’s Work</vt:lpstr>
      <vt:lpstr>Restoring the Lord’s Work</vt:lpstr>
      <vt:lpstr>Restoring the Lord’s Work</vt:lpstr>
      <vt:lpstr>Restoring the Lord’s Work</vt:lpstr>
      <vt:lpstr>Restoring the Lord’s Work</vt:lpstr>
      <vt:lpstr>Restoring the Lord’s Work</vt:lpstr>
      <vt:lpstr>Restoring the Lord’s Work</vt:lpstr>
      <vt:lpstr>Restoring the Lord’s Work</vt:lpstr>
      <vt:lpstr>Restoring the Lord’s Work</vt:lpstr>
      <vt:lpstr>Restoring the Lord’s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2017-10-27T14:41:50Z</dcterms:created>
  <dcterms:modified xsi:type="dcterms:W3CDTF">2017-10-29T01:36:00Z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