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7" r:id="rId3"/>
    <p:sldId id="258" r:id="rId4"/>
    <p:sldId id="263" r:id="rId5"/>
    <p:sldId id="262"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0E3FDE45-AF77-4B5C-9715-49D594BDF05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4" d="100"/>
          <a:sy n="84" d="100"/>
        </p:scale>
        <p:origin x="139" y="125"/>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l">
              <a:defRPr sz="6000">
                <a:solidFill>
                  <a:schemeClr val="tx2"/>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l">
              <a:buNone/>
              <a:defRPr sz="2400">
                <a:solidFill>
                  <a:schemeClr val="accent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665E195-C89C-4871-8AE9-903FDB8B6D9D}" type="datetimeFigureOut">
              <a:rPr lang="en-US" smtClean="0"/>
              <a:t>12/9/2017</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483261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65E195-C89C-4871-8AE9-903FDB8B6D9D}" type="datetimeFigureOut">
              <a:rPr lang="en-US" smtClean="0"/>
              <a:t>12/9/2017</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63179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65E195-C89C-4871-8AE9-903FDB8B6D9D}" type="datetimeFigureOut">
              <a:rPr lang="en-US" smtClean="0"/>
              <a:t>12/9/2017</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446235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65E195-C89C-4871-8AE9-903FDB8B6D9D}" type="datetimeFigureOut">
              <a:rPr lang="en-US" smtClean="0"/>
              <a:t>12/9/2017</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170246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p>
            <a:fld id="{4665E195-C89C-4871-8AE9-903FDB8B6D9D}" type="datetimeFigureOut">
              <a:rPr lang="en-US" smtClean="0"/>
              <a:t>12/9/2017</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123361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65E195-C89C-4871-8AE9-903FDB8B6D9D}" type="datetimeFigureOut">
              <a:rPr lang="en-US" smtClean="0"/>
              <a:t>12/9/2017</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1521872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1850" y="274638"/>
            <a:ext cx="10515600" cy="1143000"/>
          </a:xfrm>
        </p:spPr>
        <p:txBody>
          <a:bodyPr/>
          <a:lstStyle/>
          <a:p>
            <a:r>
              <a:rPr lang="en-US"/>
              <a:t>Click to edit Master title style</a:t>
            </a:r>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65E195-C89C-4871-8AE9-903FDB8B6D9D}" type="datetimeFigureOut">
              <a:rPr lang="en-US" smtClean="0"/>
              <a:t>12/9/2017</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1100924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65E195-C89C-4871-8AE9-903FDB8B6D9D}" type="datetimeFigureOut">
              <a:rPr lang="en-US" smtClean="0"/>
              <a:t>12/9/2017</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918406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5E195-C89C-4871-8AE9-903FDB8B6D9D}" type="datetimeFigureOut">
              <a:rPr lang="en-US" smtClean="0"/>
              <a:t>12/9/2017</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497625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65E195-C89C-4871-8AE9-903FDB8B6D9D}" type="datetimeFigureOut">
              <a:rPr lang="en-US" smtClean="0"/>
              <a:t>12/9/2017</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943659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65E195-C89C-4871-8AE9-903FDB8B6D9D}" type="datetimeFigureOut">
              <a:rPr lang="en-US" smtClean="0"/>
              <a:t>12/9/2017</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522290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lumMod val="75000"/>
                    <a:lumOff val="25000"/>
                  </a:schemeClr>
                </a:solidFill>
              </a:defRPr>
            </a:lvl1pPr>
          </a:lstStyle>
          <a:p>
            <a:fld id="{4665E195-C89C-4871-8AE9-903FDB8B6D9D}" type="datetimeFigureOut">
              <a:rPr lang="en-US" smtClean="0"/>
              <a:pPr/>
              <a:t>12/9/2017</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75000"/>
                    <a:lumOff val="2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75000"/>
                    <a:lumOff val="25000"/>
                  </a:schemeClr>
                </a:solidFill>
              </a:defRPr>
            </a:lvl1pPr>
          </a:lstStyle>
          <a:p>
            <a:fld id="{062D6987-FB6D-4DB8-81B8-AD0F35E3BB5F}" type="slidenum">
              <a:rPr lang="en-US" smtClean="0"/>
              <a:pPr/>
              <a:t>‹#›</a:t>
            </a:fld>
            <a:endParaRPr lang="en-US"/>
          </a:p>
        </p:txBody>
      </p:sp>
    </p:spTree>
    <p:extLst>
      <p:ext uri="{BB962C8B-B14F-4D97-AF65-F5344CB8AC3E}">
        <p14:creationId xmlns:p14="http://schemas.microsoft.com/office/powerpoint/2010/main" val="981562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598" y="107674"/>
            <a:ext cx="11954522" cy="1002036"/>
          </a:xfrm>
        </p:spPr>
        <p:txBody>
          <a:bodyPr>
            <a:noAutofit/>
          </a:bodyPr>
          <a:lstStyle/>
          <a:p>
            <a:r>
              <a:rPr lang="en-US" b="1" dirty="0"/>
              <a:t>Scripture Reading - 1 Thessalonians 4:13-18</a:t>
            </a:r>
          </a:p>
        </p:txBody>
      </p:sp>
      <p:sp>
        <p:nvSpPr>
          <p:cNvPr id="14" name="Content Placeholder 13"/>
          <p:cNvSpPr>
            <a:spLocks noGrp="1"/>
          </p:cNvSpPr>
          <p:nvPr>
            <p:ph idx="1"/>
          </p:nvPr>
        </p:nvSpPr>
        <p:spPr>
          <a:xfrm>
            <a:off x="153880" y="1109710"/>
            <a:ext cx="11511378" cy="5640616"/>
          </a:xfrm>
        </p:spPr>
        <p:txBody>
          <a:bodyPr>
            <a:normAutofit lnSpcReduction="10000"/>
          </a:bodyPr>
          <a:lstStyle/>
          <a:p>
            <a:pPr marL="0" lvl="0" indent="0">
              <a:buNone/>
            </a:pPr>
            <a:r>
              <a:rPr lang="en-US" sz="3200" b="1" dirty="0"/>
              <a:t>“But I do not want you to be ignorant, brethren, concerning those who have fallen asleep, lest you sorrow as others who have no hope. For if we believe that Jesus died and rose again, even so God will bring with Him those who sleep in Jesus. For this we say to you by the word of the Lord, that we who are alive and remain until the coming of the Lord will by no means precede those who are asleep. For the Lord Himself will descend from heaven with a shout, with the voice of an archangel, and with the trumpet of God. And the dead in Christ will rise first. Then we who are alive and remain shall be caught up together with them in the clouds to meet the Lord in the air. And thus we shall always be with the Lord. Therefore comfort one another with these words.”</a:t>
            </a:r>
          </a:p>
        </p:txBody>
      </p:sp>
    </p:spTree>
    <p:extLst>
      <p:ext uri="{BB962C8B-B14F-4D97-AF65-F5344CB8AC3E}">
        <p14:creationId xmlns:p14="http://schemas.microsoft.com/office/powerpoint/2010/main" val="33211091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285" y="4084298"/>
            <a:ext cx="10209321" cy="1444348"/>
          </a:xfrm>
        </p:spPr>
        <p:txBody>
          <a:bodyPr>
            <a:normAutofit/>
          </a:bodyPr>
          <a:lstStyle/>
          <a:p>
            <a:r>
              <a:rPr lang="en-US" sz="7200" b="1" dirty="0"/>
              <a:t>Comfort One Another</a:t>
            </a:r>
          </a:p>
        </p:txBody>
      </p:sp>
      <p:pic>
        <p:nvPicPr>
          <p:cNvPr id="6" name="Picture 5">
            <a:extLst>
              <a:ext uri="{FF2B5EF4-FFF2-40B4-BE49-F238E27FC236}">
                <a16:creationId xmlns:a16="http://schemas.microsoft.com/office/drawing/2014/main" id="{F588B804-D1B3-4D51-902C-3DE90935D0E7}"/>
              </a:ext>
            </a:extLst>
          </p:cNvPr>
          <p:cNvPicPr>
            <a:picLocks noChangeAspect="1"/>
          </p:cNvPicPr>
          <p:nvPr/>
        </p:nvPicPr>
        <p:blipFill>
          <a:blip r:embed="rId2"/>
          <a:stretch>
            <a:fillRect/>
          </a:stretch>
        </p:blipFill>
        <p:spPr>
          <a:xfrm>
            <a:off x="-242379" y="-175196"/>
            <a:ext cx="7477680" cy="3738840"/>
          </a:xfrm>
          <a:prstGeom prst="rect">
            <a:avLst/>
          </a:prstGeom>
          <a:effectLst>
            <a:softEdge rad="317500"/>
          </a:effectLst>
        </p:spPr>
      </p:pic>
    </p:spTree>
    <p:extLst>
      <p:ext uri="{BB962C8B-B14F-4D97-AF65-F5344CB8AC3E}">
        <p14:creationId xmlns:p14="http://schemas.microsoft.com/office/powerpoint/2010/main" val="17561361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598" y="107674"/>
            <a:ext cx="10515600" cy="1002036"/>
          </a:xfrm>
        </p:spPr>
        <p:txBody>
          <a:bodyPr>
            <a:noAutofit/>
          </a:bodyPr>
          <a:lstStyle/>
          <a:p>
            <a:r>
              <a:rPr lang="en-US" sz="6600" b="1" dirty="0"/>
              <a:t>Comfort One Another</a:t>
            </a:r>
          </a:p>
        </p:txBody>
      </p:sp>
      <p:sp>
        <p:nvSpPr>
          <p:cNvPr id="14" name="Content Placeholder 13"/>
          <p:cNvSpPr>
            <a:spLocks noGrp="1"/>
          </p:cNvSpPr>
          <p:nvPr>
            <p:ph idx="1"/>
          </p:nvPr>
        </p:nvSpPr>
        <p:spPr>
          <a:xfrm>
            <a:off x="372862" y="1109710"/>
            <a:ext cx="11665258" cy="5640616"/>
          </a:xfrm>
        </p:spPr>
        <p:txBody>
          <a:bodyPr>
            <a:normAutofit lnSpcReduction="10000"/>
          </a:bodyPr>
          <a:lstStyle/>
          <a:p>
            <a:pPr marL="0" lvl="0" indent="0">
              <a:buNone/>
            </a:pPr>
            <a:r>
              <a:rPr lang="en-US" sz="3200" b="1" dirty="0"/>
              <a:t>“Yea, though I walk through the valley of the shadow of death, I will fear no evil; For You are with me; Your rod and Your staff, they comfort me.”  (Psalms 23:4)</a:t>
            </a:r>
          </a:p>
          <a:p>
            <a:pPr marL="0" lvl="0" indent="0">
              <a:buNone/>
            </a:pPr>
            <a:endParaRPr lang="en-US" sz="3200" b="1" dirty="0"/>
          </a:p>
          <a:p>
            <a:pPr marL="0" lvl="0" indent="0">
              <a:buNone/>
            </a:pPr>
            <a:r>
              <a:rPr lang="en-US" sz="3200" b="1" dirty="0"/>
              <a:t>“Blessed are those who mourn, For they shall be comforted.” (Matthew 5:4)</a:t>
            </a:r>
          </a:p>
          <a:p>
            <a:pPr marL="0" lvl="0" indent="0">
              <a:buNone/>
            </a:pPr>
            <a:endParaRPr lang="en-US" sz="3200" b="1" dirty="0"/>
          </a:p>
          <a:p>
            <a:pPr marL="0" lvl="0" indent="0">
              <a:buNone/>
            </a:pPr>
            <a:r>
              <a:rPr lang="en-US" sz="3200" b="1" dirty="0"/>
              <a:t>“Now may the God of patience and comfort grant you to be like-minded toward one another, according to Christ Jesus, that you may with one mind and one mouth glorify the God and Father of our Lord Jesus Christ.”                               (Romans 15:5-6)</a:t>
            </a:r>
          </a:p>
        </p:txBody>
      </p:sp>
    </p:spTree>
    <p:extLst>
      <p:ext uri="{BB962C8B-B14F-4D97-AF65-F5344CB8AC3E}">
        <p14:creationId xmlns:p14="http://schemas.microsoft.com/office/powerpoint/2010/main" val="34324163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fade">
                                      <p:cBhvr>
                                        <p:cTn id="12" dur="500"/>
                                        <p:tgtEl>
                                          <p:spTgt spid="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4" end="4"/>
                                            </p:txEl>
                                          </p:spTgt>
                                        </p:tgtEl>
                                        <p:attrNameLst>
                                          <p:attrName>style.visibility</p:attrName>
                                        </p:attrNameLst>
                                      </p:cBhvr>
                                      <p:to>
                                        <p:strVal val="visible"/>
                                      </p:to>
                                    </p:set>
                                    <p:animEffect transition="in" filter="fade">
                                      <p:cBhvr>
                                        <p:cTn id="1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598" y="107674"/>
            <a:ext cx="10515600" cy="1002036"/>
          </a:xfrm>
        </p:spPr>
        <p:txBody>
          <a:bodyPr>
            <a:noAutofit/>
          </a:bodyPr>
          <a:lstStyle/>
          <a:p>
            <a:r>
              <a:rPr lang="en-US" sz="6600" b="1" dirty="0"/>
              <a:t>Comfort One Another</a:t>
            </a:r>
          </a:p>
        </p:txBody>
      </p:sp>
      <p:sp>
        <p:nvSpPr>
          <p:cNvPr id="14" name="Content Placeholder 13"/>
          <p:cNvSpPr>
            <a:spLocks noGrp="1"/>
          </p:cNvSpPr>
          <p:nvPr>
            <p:ph idx="1"/>
          </p:nvPr>
        </p:nvSpPr>
        <p:spPr>
          <a:xfrm>
            <a:off x="372862" y="1109710"/>
            <a:ext cx="11665258" cy="5640616"/>
          </a:xfrm>
        </p:spPr>
        <p:txBody>
          <a:bodyPr>
            <a:normAutofit/>
          </a:bodyPr>
          <a:lstStyle/>
          <a:p>
            <a:pPr marL="0" lvl="0" indent="0">
              <a:buNone/>
            </a:pPr>
            <a:r>
              <a:rPr lang="en-US" sz="3200" b="1" dirty="0"/>
              <a:t>“Now we exhort you, brethren, warn those who are unruly, comfort the fainthearted, uphold the weak, be patient with all.”  (1 Thessalonians 5:14)</a:t>
            </a:r>
          </a:p>
          <a:p>
            <a:pPr marL="0" lvl="0" indent="0">
              <a:buNone/>
            </a:pPr>
            <a:endParaRPr lang="en-US" sz="3200" b="1" dirty="0"/>
          </a:p>
          <a:p>
            <a:pPr marL="0" lvl="0" indent="0">
              <a:buNone/>
            </a:pPr>
            <a:r>
              <a:rPr lang="en-US" sz="3200" b="1" dirty="0"/>
              <a:t>“Blessed be the God and Father of our Lord Jesus Christ, the Father of mercies and God of all comfort, who comforts us in all our tribulation, that we may be able to comfort those who are in any trouble, with the comfort with which we ourselves are comforted by God. For as the sufferings of Christ abound in us, so our consolation also abounds through Christ.” (2 Corinthians 1:3-5)</a:t>
            </a:r>
          </a:p>
        </p:txBody>
      </p:sp>
    </p:spTree>
    <p:extLst>
      <p:ext uri="{BB962C8B-B14F-4D97-AF65-F5344CB8AC3E}">
        <p14:creationId xmlns:p14="http://schemas.microsoft.com/office/powerpoint/2010/main" val="23919023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598" y="107674"/>
            <a:ext cx="10515600" cy="1002036"/>
          </a:xfrm>
        </p:spPr>
        <p:txBody>
          <a:bodyPr>
            <a:noAutofit/>
          </a:bodyPr>
          <a:lstStyle/>
          <a:p>
            <a:r>
              <a:rPr lang="en-US" sz="6600" b="1" dirty="0"/>
              <a:t>Comfort One Another</a:t>
            </a:r>
          </a:p>
        </p:txBody>
      </p:sp>
      <p:sp>
        <p:nvSpPr>
          <p:cNvPr id="14" name="Content Placeholder 13"/>
          <p:cNvSpPr>
            <a:spLocks noGrp="1"/>
          </p:cNvSpPr>
          <p:nvPr>
            <p:ph idx="1"/>
          </p:nvPr>
        </p:nvSpPr>
        <p:spPr>
          <a:xfrm>
            <a:off x="372862" y="1109710"/>
            <a:ext cx="11665258" cy="5748290"/>
          </a:xfrm>
        </p:spPr>
        <p:txBody>
          <a:bodyPr>
            <a:normAutofit/>
          </a:bodyPr>
          <a:lstStyle/>
          <a:p>
            <a:pPr lvl="0"/>
            <a:r>
              <a:rPr lang="en-US" sz="3200" b="1" dirty="0"/>
              <a:t>When A Loved One Is Sick (Luke 7:1-10)</a:t>
            </a:r>
          </a:p>
          <a:p>
            <a:pPr lvl="0"/>
            <a:endParaRPr lang="en-US" sz="3200" b="1" dirty="0"/>
          </a:p>
          <a:p>
            <a:pPr lvl="0"/>
            <a:r>
              <a:rPr lang="en-US" sz="3200" b="1" dirty="0"/>
              <a:t>When Bereaved (Luke 7:11-17)</a:t>
            </a:r>
          </a:p>
          <a:p>
            <a:pPr lvl="0"/>
            <a:endParaRPr lang="en-US" sz="3200" b="1" dirty="0"/>
          </a:p>
          <a:p>
            <a:pPr lvl="0"/>
            <a:r>
              <a:rPr lang="en-US" sz="3200" b="1" dirty="0"/>
              <a:t>When More Faith Is Needed (Luke 7:18-23)</a:t>
            </a:r>
          </a:p>
          <a:p>
            <a:pPr lvl="0"/>
            <a:endParaRPr lang="en-US" sz="3200" b="1" dirty="0"/>
          </a:p>
          <a:p>
            <a:pPr lvl="0"/>
            <a:r>
              <a:rPr lang="en-US" sz="3200" b="1" dirty="0"/>
              <a:t>When Frustrated (Luke 7:24-35)</a:t>
            </a:r>
          </a:p>
          <a:p>
            <a:pPr lvl="0"/>
            <a:endParaRPr lang="en-US" sz="3200" b="1" dirty="0"/>
          </a:p>
          <a:p>
            <a:pPr lvl="0"/>
            <a:r>
              <a:rPr lang="en-US" sz="3200" b="1" dirty="0"/>
              <a:t>When Sin Has Wrecked A Life (Luke 7:36-50)</a:t>
            </a:r>
          </a:p>
        </p:txBody>
      </p:sp>
    </p:spTree>
    <p:extLst>
      <p:ext uri="{BB962C8B-B14F-4D97-AF65-F5344CB8AC3E}">
        <p14:creationId xmlns:p14="http://schemas.microsoft.com/office/powerpoint/2010/main" val="15455995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
                                            <p:txEl>
                                              <p:pRg st="2" end="2"/>
                                            </p:txEl>
                                          </p:spTgt>
                                        </p:tgtEl>
                                        <p:attrNameLst>
                                          <p:attrName>style.visibility</p:attrName>
                                        </p:attrNameLst>
                                      </p:cBhvr>
                                      <p:to>
                                        <p:strVal val="visible"/>
                                      </p:to>
                                    </p:set>
                                    <p:animEffect transition="in" filter="fade">
                                      <p:cBhvr>
                                        <p:cTn id="14" dur="1000"/>
                                        <p:tgtEl>
                                          <p:spTgt spid="14">
                                            <p:txEl>
                                              <p:pRg st="2" end="2"/>
                                            </p:txEl>
                                          </p:spTgt>
                                        </p:tgtEl>
                                      </p:cBhvr>
                                    </p:animEffect>
                                    <p:anim calcmode="lin" valueType="num">
                                      <p:cBhvr>
                                        <p:cTn id="15"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4">
                                            <p:txEl>
                                              <p:pRg st="4" end="4"/>
                                            </p:txEl>
                                          </p:spTgt>
                                        </p:tgtEl>
                                        <p:attrNameLst>
                                          <p:attrName>style.visibility</p:attrName>
                                        </p:attrNameLst>
                                      </p:cBhvr>
                                      <p:to>
                                        <p:strVal val="visible"/>
                                      </p:to>
                                    </p:set>
                                    <p:animEffect transition="in" filter="fade">
                                      <p:cBhvr>
                                        <p:cTn id="21" dur="1000"/>
                                        <p:tgtEl>
                                          <p:spTgt spid="14">
                                            <p:txEl>
                                              <p:pRg st="4" end="4"/>
                                            </p:txEl>
                                          </p:spTgt>
                                        </p:tgtEl>
                                      </p:cBhvr>
                                    </p:animEffect>
                                    <p:anim calcmode="lin" valueType="num">
                                      <p:cBhvr>
                                        <p:cTn id="22" dur="1000" fill="hold"/>
                                        <p:tgtEl>
                                          <p:spTgt spid="1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4">
                                            <p:txEl>
                                              <p:pRg st="6" end="6"/>
                                            </p:txEl>
                                          </p:spTgt>
                                        </p:tgtEl>
                                        <p:attrNameLst>
                                          <p:attrName>style.visibility</p:attrName>
                                        </p:attrNameLst>
                                      </p:cBhvr>
                                      <p:to>
                                        <p:strVal val="visible"/>
                                      </p:to>
                                    </p:set>
                                    <p:animEffect transition="in" filter="fade">
                                      <p:cBhvr>
                                        <p:cTn id="28" dur="1000"/>
                                        <p:tgtEl>
                                          <p:spTgt spid="14">
                                            <p:txEl>
                                              <p:pRg st="6" end="6"/>
                                            </p:txEl>
                                          </p:spTgt>
                                        </p:tgtEl>
                                      </p:cBhvr>
                                    </p:animEffect>
                                    <p:anim calcmode="lin" valueType="num">
                                      <p:cBhvr>
                                        <p:cTn id="29" dur="1000" fill="hold"/>
                                        <p:tgtEl>
                                          <p:spTgt spid="14">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1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4">
                                            <p:txEl>
                                              <p:pRg st="8" end="8"/>
                                            </p:txEl>
                                          </p:spTgt>
                                        </p:tgtEl>
                                        <p:attrNameLst>
                                          <p:attrName>style.visibility</p:attrName>
                                        </p:attrNameLst>
                                      </p:cBhvr>
                                      <p:to>
                                        <p:strVal val="visible"/>
                                      </p:to>
                                    </p:set>
                                    <p:animEffect transition="in" filter="fade">
                                      <p:cBhvr>
                                        <p:cTn id="35" dur="1000"/>
                                        <p:tgtEl>
                                          <p:spTgt spid="14">
                                            <p:txEl>
                                              <p:pRg st="8" end="8"/>
                                            </p:txEl>
                                          </p:spTgt>
                                        </p:tgtEl>
                                      </p:cBhvr>
                                    </p:animEffect>
                                    <p:anim calcmode="lin" valueType="num">
                                      <p:cBhvr>
                                        <p:cTn id="36" dur="1000" fill="hold"/>
                                        <p:tgtEl>
                                          <p:spTgt spid="14">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1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598" y="107674"/>
            <a:ext cx="10515600" cy="1002036"/>
          </a:xfrm>
        </p:spPr>
        <p:txBody>
          <a:bodyPr>
            <a:noAutofit/>
          </a:bodyPr>
          <a:lstStyle/>
          <a:p>
            <a:r>
              <a:rPr lang="en-US" sz="6600" b="1" dirty="0"/>
              <a:t>Comfort One Another</a:t>
            </a:r>
          </a:p>
        </p:txBody>
      </p:sp>
      <p:sp>
        <p:nvSpPr>
          <p:cNvPr id="14" name="Content Placeholder 13"/>
          <p:cNvSpPr>
            <a:spLocks noGrp="1"/>
          </p:cNvSpPr>
          <p:nvPr>
            <p:ph idx="1"/>
          </p:nvPr>
        </p:nvSpPr>
        <p:spPr>
          <a:xfrm>
            <a:off x="372862" y="1109710"/>
            <a:ext cx="11665258" cy="1180729"/>
          </a:xfrm>
        </p:spPr>
        <p:txBody>
          <a:bodyPr>
            <a:normAutofit/>
          </a:bodyPr>
          <a:lstStyle/>
          <a:p>
            <a:pPr lvl="0"/>
            <a:r>
              <a:rPr lang="en-US" sz="3200" b="1" dirty="0"/>
              <a:t>Have You Never Obeyed the Gospel?</a:t>
            </a:r>
          </a:p>
          <a:p>
            <a:pPr lvl="0"/>
            <a:r>
              <a:rPr lang="en-US" sz="3200" b="1" dirty="0"/>
              <a:t>Have You Become Unfaithful?</a:t>
            </a:r>
          </a:p>
        </p:txBody>
      </p:sp>
      <p:sp>
        <p:nvSpPr>
          <p:cNvPr id="2" name="TextBox 1">
            <a:extLst>
              <a:ext uri="{FF2B5EF4-FFF2-40B4-BE49-F238E27FC236}">
                <a16:creationId xmlns:a16="http://schemas.microsoft.com/office/drawing/2014/main" id="{2998555B-D757-4D38-B839-F946AB524F12}"/>
              </a:ext>
            </a:extLst>
          </p:cNvPr>
          <p:cNvSpPr txBox="1"/>
          <p:nvPr/>
        </p:nvSpPr>
        <p:spPr>
          <a:xfrm>
            <a:off x="2362939" y="2628253"/>
            <a:ext cx="7466121" cy="923330"/>
          </a:xfrm>
          <a:prstGeom prst="rect">
            <a:avLst/>
          </a:prstGeom>
          <a:solidFill>
            <a:schemeClr val="accent2">
              <a:lumMod val="75000"/>
            </a:schemeClr>
          </a:solidFill>
          <a:effectLst>
            <a:softEdge rad="63500"/>
          </a:effectLst>
        </p:spPr>
        <p:txBody>
          <a:bodyPr wrap="square" rtlCol="0">
            <a:spAutoFit/>
          </a:bodyPr>
          <a:lstStyle/>
          <a:p>
            <a:pPr algn="ctr"/>
            <a:r>
              <a:rPr lang="en-US" sz="5400" b="1" dirty="0"/>
              <a:t>There is Comfort!</a:t>
            </a:r>
          </a:p>
        </p:txBody>
      </p:sp>
      <p:sp>
        <p:nvSpPr>
          <p:cNvPr id="5" name="TextBox 4">
            <a:extLst>
              <a:ext uri="{FF2B5EF4-FFF2-40B4-BE49-F238E27FC236}">
                <a16:creationId xmlns:a16="http://schemas.microsoft.com/office/drawing/2014/main" id="{A6B26C3E-43D6-4993-8652-17CEEC554A79}"/>
              </a:ext>
            </a:extLst>
          </p:cNvPr>
          <p:cNvSpPr txBox="1"/>
          <p:nvPr/>
        </p:nvSpPr>
        <p:spPr>
          <a:xfrm>
            <a:off x="83598" y="4110362"/>
            <a:ext cx="11665257" cy="2554545"/>
          </a:xfrm>
          <a:prstGeom prst="rect">
            <a:avLst/>
          </a:prstGeom>
          <a:solidFill>
            <a:schemeClr val="accent3">
              <a:lumMod val="75000"/>
            </a:schemeClr>
          </a:solidFill>
          <a:effectLst>
            <a:softEdge rad="63500"/>
          </a:effectLst>
        </p:spPr>
        <p:txBody>
          <a:bodyPr wrap="square" rtlCol="0">
            <a:spAutoFit/>
          </a:bodyPr>
          <a:lstStyle/>
          <a:p>
            <a:pPr algn="ctr"/>
            <a:r>
              <a:rPr lang="en-US" sz="3200" b="1" dirty="0"/>
              <a:t>Come to Me, all you who labor and are heavy laden, and I will give you rest. Take My yoke upon you and learn from Me, for I am gentle and lowly in heart, and you will find rest for your souls. For My yoke is easy and My burden is light."(Matthew 11:28-30)</a:t>
            </a:r>
          </a:p>
        </p:txBody>
      </p:sp>
    </p:spTree>
    <p:extLst>
      <p:ext uri="{BB962C8B-B14F-4D97-AF65-F5344CB8AC3E}">
        <p14:creationId xmlns:p14="http://schemas.microsoft.com/office/powerpoint/2010/main" val="42446688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1000"/>
                                        <p:tgtEl>
                                          <p:spTgt spid="14">
                                            <p:txEl>
                                              <p:pRg st="1" end="1"/>
                                            </p:txEl>
                                          </p:spTgt>
                                        </p:tgtEl>
                                      </p:cBhvr>
                                    </p:animEffect>
                                    <p:anim calcmode="lin" valueType="num">
                                      <p:cBhvr>
                                        <p:cTn id="15"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1000" fill="hold"/>
                                        <p:tgtEl>
                                          <p:spTgt spid="2"/>
                                        </p:tgtEl>
                                        <p:attrNameLst>
                                          <p:attrName>ppt_w</p:attrName>
                                        </p:attrNameLst>
                                      </p:cBhvr>
                                      <p:tavLst>
                                        <p:tav tm="0">
                                          <p:val>
                                            <p:fltVal val="0"/>
                                          </p:val>
                                        </p:tav>
                                        <p:tav tm="100000">
                                          <p:val>
                                            <p:strVal val="#ppt_w"/>
                                          </p:val>
                                        </p:tav>
                                      </p:tavLst>
                                    </p:anim>
                                    <p:anim calcmode="lin" valueType="num">
                                      <p:cBhvr>
                                        <p:cTn id="22" dur="1000" fill="hold"/>
                                        <p:tgtEl>
                                          <p:spTgt spid="2"/>
                                        </p:tgtEl>
                                        <p:attrNameLst>
                                          <p:attrName>ppt_h</p:attrName>
                                        </p:attrNameLst>
                                      </p:cBhvr>
                                      <p:tavLst>
                                        <p:tav tm="0">
                                          <p:val>
                                            <p:fltVal val="0"/>
                                          </p:val>
                                        </p:tav>
                                        <p:tav tm="100000">
                                          <p:val>
                                            <p:strVal val="#ppt_h"/>
                                          </p:val>
                                        </p:tav>
                                      </p:tavLst>
                                    </p:anim>
                                    <p:anim calcmode="lin" valueType="num">
                                      <p:cBhvr>
                                        <p:cTn id="23" dur="1000" fill="hold"/>
                                        <p:tgtEl>
                                          <p:spTgt spid="2"/>
                                        </p:tgtEl>
                                        <p:attrNameLst>
                                          <p:attrName>style.rotation</p:attrName>
                                        </p:attrNameLst>
                                      </p:cBhvr>
                                      <p:tavLst>
                                        <p:tav tm="0">
                                          <p:val>
                                            <p:fltVal val="90"/>
                                          </p:val>
                                        </p:tav>
                                        <p:tav tm="100000">
                                          <p:val>
                                            <p:fltVal val="0"/>
                                          </p:val>
                                        </p:tav>
                                      </p:tavLst>
                                    </p:anim>
                                    <p:animEffect transition="in" filter="fade">
                                      <p:cBhvr>
                                        <p:cTn id="24" dur="10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theme/theme1.xml><?xml version="1.0" encoding="utf-8"?>
<a:theme xmlns:a="http://schemas.openxmlformats.org/drawingml/2006/main" name="Melancholy abstract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lancholy abstract design slides.potx" id="{0C631111-0761-4095-80FF-907E1270642A}" vid="{4C722CC6-EA24-4B9B-A48E-3EC5DC6964FB}"/>
    </a:ext>
  </a:extLst>
</a:theme>
</file>

<file path=docProps/app.xml><?xml version="1.0" encoding="utf-8"?>
<Properties xmlns="http://schemas.openxmlformats.org/officeDocument/2006/extended-properties" xmlns:vt="http://schemas.openxmlformats.org/officeDocument/2006/docPropsVTypes">
  <Template>Melancholy abstract design slides</Template>
  <TotalTime>33</TotalTime>
  <Words>525</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Century Gothic</vt:lpstr>
      <vt:lpstr>Melancholy abstract design template</vt:lpstr>
      <vt:lpstr>Scripture Reading - 1 Thessalonians 4:13-18</vt:lpstr>
      <vt:lpstr>Comfort One Another</vt:lpstr>
      <vt:lpstr>Comfort One Another</vt:lpstr>
      <vt:lpstr>Comfort One Another</vt:lpstr>
      <vt:lpstr>Comfort One Another</vt:lpstr>
      <vt:lpstr>Comfort One Another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Comfort One Another</dc:title>
  <dc:creator>Paul Adams</dc:creator>
  <cp:lastModifiedBy>Paul Adams</cp:lastModifiedBy>
  <cp:revision>4</cp:revision>
  <dcterms:created xsi:type="dcterms:W3CDTF">2017-12-10T02:40:40Z</dcterms:created>
  <dcterms:modified xsi:type="dcterms:W3CDTF">2017-12-10T03:14:11Z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74064600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