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67" r:id="rId5"/>
    <p:sldId id="278" r:id="rId6"/>
    <p:sldId id="283" r:id="rId7"/>
    <p:sldId id="279" r:id="rId8"/>
    <p:sldId id="285" r:id="rId9"/>
    <p:sldId id="286" r:id="rId10"/>
    <p:sldId id="280" r:id="rId11"/>
    <p:sldId id="287" r:id="rId12"/>
    <p:sldId id="281" r:id="rId13"/>
    <p:sldId id="289" r:id="rId14"/>
    <p:sldId id="290" r:id="rId15"/>
    <p:sldId id="282"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78" d="100"/>
          <a:sy n="78" d="100"/>
        </p:scale>
        <p:origin x="77" y="18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4/13/2018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4/13/2018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4/13/2018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4/13/2018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4/13/2018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4/13/2018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4/13/2018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4/13/2018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4/13/2018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4/13/2018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4/13/2018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4/13/2018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4/13/2018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4/13/2018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1" y="2209800"/>
            <a:ext cx="9435241" cy="1625599"/>
          </a:xfrm>
        </p:spPr>
        <p:txBody>
          <a:bodyPr>
            <a:normAutofit/>
          </a:bodyPr>
          <a:lstStyle/>
          <a:p>
            <a:r>
              <a:rPr lang="en-US" sz="6600" dirty="0"/>
              <a:t>We Are Known By Our …</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r>
              <a:rPr lang="en-US" sz="3200" dirty="0"/>
              <a:t>“By faith Abraham obeyed when he was called to go out to the place which he would receive as an inheritance. And he went out, not knowing where he was going. By faith he dwelt in the land of promise as in a foreign country, dwelling in tents with Isaac and Jacob, the heirs with him of the same promise; for he waited for the city which has foundations, whose builder and maker is God.”  (Hebrews 11:8-10)</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Light</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Loyalty</a:t>
            </a:r>
          </a:p>
          <a:p>
            <a:pPr algn="ctr"/>
            <a:endParaRPr lang="en-US" sz="4000" dirty="0">
              <a:solidFill>
                <a:schemeClr val="tx1">
                  <a:lumMod val="20000"/>
                  <a:lumOff val="80000"/>
                </a:schemeClr>
              </a:solidFill>
            </a:endParaRPr>
          </a:p>
          <a:p>
            <a:pPr algn="ctr"/>
            <a:r>
              <a:rPr lang="en-US" sz="4000" dirty="0">
                <a:solidFill>
                  <a:srgbClr val="FFC000"/>
                </a:solidFill>
              </a:rPr>
              <a:t>Longing</a:t>
            </a:r>
          </a:p>
        </p:txBody>
      </p:sp>
    </p:spTree>
    <p:extLst>
      <p:ext uri="{BB962C8B-B14F-4D97-AF65-F5344CB8AC3E}">
        <p14:creationId xmlns:p14="http://schemas.microsoft.com/office/powerpoint/2010/main" val="276915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endParaRPr lang="en-US" sz="3200" dirty="0"/>
          </a:p>
          <a:p>
            <a:pPr marL="0" indent="0">
              <a:buNone/>
            </a:pPr>
            <a:r>
              <a:rPr lang="en-US" sz="3200" dirty="0"/>
              <a:t>“For to me, to live is Christ, and to die is gain. But if I live on in the flesh, this will mean fruit from my labor; yet what I shall choose I cannot tell. For I am hard-pressed between the two, having a desire to depart and be with Christ, which is far better.”  (Philippians 1:21-23)</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Light</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Loyalty</a:t>
            </a:r>
          </a:p>
          <a:p>
            <a:pPr algn="ctr"/>
            <a:endParaRPr lang="en-US" sz="4000" dirty="0">
              <a:solidFill>
                <a:schemeClr val="tx1">
                  <a:lumMod val="20000"/>
                  <a:lumOff val="80000"/>
                </a:schemeClr>
              </a:solidFill>
            </a:endParaRPr>
          </a:p>
          <a:p>
            <a:pPr algn="ctr"/>
            <a:r>
              <a:rPr lang="en-US" sz="4000" dirty="0">
                <a:solidFill>
                  <a:srgbClr val="FFC000"/>
                </a:solidFill>
              </a:rPr>
              <a:t>Longing</a:t>
            </a:r>
          </a:p>
        </p:txBody>
      </p:sp>
    </p:spTree>
    <p:extLst>
      <p:ext uri="{BB962C8B-B14F-4D97-AF65-F5344CB8AC3E}">
        <p14:creationId xmlns:p14="http://schemas.microsoft.com/office/powerpoint/2010/main" val="1692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endParaRPr lang="en-US" sz="3200" dirty="0"/>
          </a:p>
          <a:p>
            <a:pPr marL="0" indent="0">
              <a:buNone/>
            </a:pPr>
            <a:r>
              <a:rPr lang="en-US" sz="3200" dirty="0"/>
              <a:t>“O LORD, You have searched me and known me. You know my sitting down and my rising up; You understand my thought afar off. You comprehend my path and my lying down, And are acquainted with all my ways. For there is not a word on my tongue, But behold, O LORD, You know it altogether.”  (Psalms 139:1-4)</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rgbClr val="FFC000"/>
                </a:solidFill>
              </a:rPr>
              <a:t>Love</a:t>
            </a:r>
          </a:p>
          <a:p>
            <a:pPr algn="ctr"/>
            <a:endParaRPr lang="en-US" sz="4000" dirty="0">
              <a:solidFill>
                <a:srgbClr val="FFC000"/>
              </a:solidFill>
            </a:endParaRPr>
          </a:p>
          <a:p>
            <a:pPr algn="ctr"/>
            <a:r>
              <a:rPr lang="en-US" sz="4000" dirty="0">
                <a:solidFill>
                  <a:srgbClr val="FFC000"/>
                </a:solidFill>
              </a:rPr>
              <a:t>Light</a:t>
            </a:r>
          </a:p>
          <a:p>
            <a:pPr algn="ctr"/>
            <a:endParaRPr lang="en-US" sz="4000" dirty="0">
              <a:solidFill>
                <a:srgbClr val="FFC000"/>
              </a:solidFill>
            </a:endParaRPr>
          </a:p>
          <a:p>
            <a:pPr algn="ctr"/>
            <a:r>
              <a:rPr lang="en-US" sz="4000" dirty="0">
                <a:solidFill>
                  <a:srgbClr val="FFC000"/>
                </a:solidFill>
              </a:rPr>
              <a:t>Loyalty</a:t>
            </a:r>
          </a:p>
          <a:p>
            <a:pPr algn="ctr"/>
            <a:endParaRPr lang="en-US" sz="4000" dirty="0">
              <a:solidFill>
                <a:srgbClr val="FFC000"/>
              </a:solidFill>
            </a:endParaRPr>
          </a:p>
          <a:p>
            <a:pPr algn="ctr"/>
            <a:r>
              <a:rPr lang="en-US" sz="4000" dirty="0">
                <a:solidFill>
                  <a:srgbClr val="FFC000"/>
                </a:solidFill>
              </a:rPr>
              <a:t>Longing</a:t>
            </a:r>
          </a:p>
        </p:txBody>
      </p:sp>
    </p:spTree>
    <p:extLst>
      <p:ext uri="{BB962C8B-B14F-4D97-AF65-F5344CB8AC3E}">
        <p14:creationId xmlns:p14="http://schemas.microsoft.com/office/powerpoint/2010/main" val="65709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r>
              <a:rPr lang="en-US" sz="3200" dirty="0"/>
              <a:t>“A new commandment I give to you, that you love one another; as I have loved you, that you also love one another. By this all will know that you are My disciples, if you have love for one another.”              (John 13:34-35)</a:t>
            </a:r>
          </a:p>
          <a:p>
            <a:pPr marL="0" indent="0">
              <a:buNone/>
            </a:pPr>
            <a:endParaRPr lang="en-US" sz="3200" dirty="0"/>
          </a:p>
          <a:p>
            <a:pPr marL="0" indent="0">
              <a:buNone/>
            </a:pPr>
            <a:r>
              <a:rPr lang="en-US" sz="3200" dirty="0"/>
              <a:t>“But the fruit of the Spirit is love, joy, peace, longsuffering, kindness, goodness, faithfulness, gentleness, self-control. Against such there is no law.” (Galatians 5:22-23)</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rgbClr val="FFC000"/>
                </a:solidFill>
              </a:rPr>
              <a:t>Love</a:t>
            </a: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r>
              <a:rPr lang="en-US" sz="3200" dirty="0"/>
              <a:t>“But concerning brotherly love you have no need that I should write to you, for you yourselves are taught by God to love one another; and indeed you do so toward all the brethren who are in all Macedonia. But we urge you, brethren, that you increase more and more; that you also aspire to lead a quiet life, to mind your own business, and to work with your own hands, as we commanded you, that you may walk properly toward those who are outside, and that you may lack nothing.”                      (1 Thessalonians 4:9-12)</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rgbClr val="FFC000"/>
                </a:solidFill>
              </a:rPr>
              <a:t>Love</a:t>
            </a: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18363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endParaRPr lang="en-US" sz="3200" dirty="0"/>
          </a:p>
          <a:p>
            <a:pPr marL="0" indent="0">
              <a:buNone/>
            </a:pPr>
            <a:r>
              <a:rPr lang="en-US" sz="3200" dirty="0"/>
              <a:t>“You are the light of the world. A city that is set on a hill cannot be hidden. Nor do they light a lamp and put it under a basket, but on a lampstand, and it gives light to all who are in the house. Let your light so shine before men, that they may see your good works and glorify your Father in heaven.” (Matthew 5:14-16)</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rgbClr val="FFC000"/>
                </a:solidFill>
              </a:rPr>
              <a:t>Light</a:t>
            </a:r>
          </a:p>
          <a:p>
            <a:pPr algn="ctr"/>
            <a:endParaRPr lang="en-US" sz="4000" dirty="0">
              <a:solidFill>
                <a:schemeClr val="tx1">
                  <a:lumMod val="20000"/>
                  <a:lumOff val="80000"/>
                </a:schemeClr>
              </a:solidFill>
            </a:endParaRP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16156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endParaRPr lang="en-US" sz="3200" dirty="0"/>
          </a:p>
          <a:p>
            <a:pPr marL="0" indent="0">
              <a:buNone/>
            </a:pPr>
            <a:r>
              <a:rPr lang="en-US" sz="3200" dirty="0"/>
              <a:t>“For you were once darkness, but now you are light in the Lord. Walk as children of light (for the fruit of the Spirit is in all goodness, righteousness, and truth), finding out what is acceptable to the Lord. And have no fellowship with the unfruitful works of darkness, but rather expose them.”      (Ephesians 5:8-11)</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rgbClr val="FFC000"/>
                </a:solidFill>
              </a:rPr>
              <a:t>Light</a:t>
            </a:r>
          </a:p>
          <a:p>
            <a:pPr algn="ctr"/>
            <a:endParaRPr lang="en-US" sz="4000" dirty="0">
              <a:solidFill>
                <a:schemeClr val="tx1">
                  <a:lumMod val="20000"/>
                  <a:lumOff val="80000"/>
                </a:schemeClr>
              </a:solidFill>
            </a:endParaRP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30307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r>
              <a:rPr lang="en-US" sz="3200" dirty="0"/>
              <a:t>“For it is shameful even to speak of those things which are done by them in secret. But all things that are exposed are made manifest by the light, for whatever makes manifest is light. Therefore He says: "Awake, you who sleep, Arise from the dead, And Christ will give you light." See then that you walk circumspectly, not as fools but as wise, redeeming the time, because the days are evil.”  (Ephesians 5:12-16)</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rgbClr val="FFC000"/>
                </a:solidFill>
              </a:rPr>
              <a:t>Light</a:t>
            </a:r>
          </a:p>
          <a:p>
            <a:pPr algn="ctr"/>
            <a:endParaRPr lang="en-US" sz="4000" dirty="0">
              <a:solidFill>
                <a:schemeClr val="tx1">
                  <a:lumMod val="20000"/>
                  <a:lumOff val="80000"/>
                </a:schemeClr>
              </a:solidFill>
            </a:endParaRP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15718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fontScale="85000" lnSpcReduction="10000"/>
          </a:bodyPr>
          <a:lstStyle/>
          <a:p>
            <a:pPr marL="0" indent="0">
              <a:buNone/>
            </a:pPr>
            <a:r>
              <a:rPr lang="en-US" sz="3200" dirty="0"/>
              <a:t>“But He, knowing their thoughts, said to them: "Every kingdom divided against itself is brought to desolation, and a house divided against a house falls. If Satan also is divided against himself, how will his kingdom stand? Because you say I cast out demons by Beelzebub. And if I cast out demons by Beelzebub, by whom do your sons cast them out? Therefore they will be your judges. But if I cast out demons with the finger of God, surely the kingdom of God has come upon you. When a strong man, fully armed, guards his own palace, his goods are in peace. But when a stronger than he comes upon him and overcomes him, he takes from him all his armor in which he trusted, and divides his spoils. He who is not with Me is against Me, and he who does not gather with Me scatters.”  (Luke 11:17-23)</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Light</a:t>
            </a:r>
          </a:p>
          <a:p>
            <a:pPr algn="ctr"/>
            <a:endParaRPr lang="en-US" sz="4000" dirty="0">
              <a:solidFill>
                <a:schemeClr val="tx1">
                  <a:lumMod val="20000"/>
                  <a:lumOff val="80000"/>
                </a:schemeClr>
              </a:solidFill>
            </a:endParaRPr>
          </a:p>
          <a:p>
            <a:pPr algn="ctr"/>
            <a:r>
              <a:rPr lang="en-US" sz="4000" dirty="0">
                <a:solidFill>
                  <a:srgbClr val="FFC000"/>
                </a:solidFill>
              </a:rPr>
              <a:t>Loyalty</a:t>
            </a:r>
          </a:p>
          <a:p>
            <a:pPr algn="ctr"/>
            <a:endParaRPr lang="en-US" sz="4000" dirty="0">
              <a:solidFill>
                <a:schemeClr val="tx1">
                  <a:lumMod val="20000"/>
                  <a:lumOff val="80000"/>
                </a:schemeClr>
              </a:solidFill>
            </a:endParaRP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340187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r>
              <a:rPr lang="en-US" sz="3200" dirty="0"/>
              <a:t>“From now on let no one trouble me, for I bear in my body the marks of the Lord Jesus.”           (Galatians 6:17)</a:t>
            </a:r>
          </a:p>
          <a:p>
            <a:pPr marL="0" indent="0">
              <a:buNone/>
            </a:pPr>
            <a:endParaRPr lang="en-US" sz="3200" dirty="0"/>
          </a:p>
          <a:p>
            <a:pPr marL="0" indent="0">
              <a:buNone/>
            </a:pPr>
            <a:r>
              <a:rPr lang="en-US" sz="3200" dirty="0"/>
              <a:t>“Jesus said to him, ‘Assuredly, I say to you that this night, before the rooster crows, you will deny Me three times.’ Peter said to Him, ‘Even if I have to die with You, I will not deny You!’ And so said all the disciples.”  (Matthew 26:34-35)</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Light</a:t>
            </a:r>
          </a:p>
          <a:p>
            <a:pPr algn="ctr"/>
            <a:endParaRPr lang="en-US" sz="4000" dirty="0">
              <a:solidFill>
                <a:schemeClr val="tx1">
                  <a:lumMod val="20000"/>
                  <a:lumOff val="80000"/>
                </a:schemeClr>
              </a:solidFill>
            </a:endParaRPr>
          </a:p>
          <a:p>
            <a:pPr algn="ctr"/>
            <a:r>
              <a:rPr lang="en-US" sz="4000" dirty="0">
                <a:solidFill>
                  <a:srgbClr val="FFC000"/>
                </a:solidFill>
              </a:rPr>
              <a:t>Loyalty</a:t>
            </a:r>
          </a:p>
          <a:p>
            <a:pPr algn="ctr"/>
            <a:endParaRPr lang="en-US" sz="4000" dirty="0">
              <a:solidFill>
                <a:schemeClr val="tx1">
                  <a:lumMod val="20000"/>
                  <a:lumOff val="80000"/>
                </a:schemeClr>
              </a:solidFill>
            </a:endParaRPr>
          </a:p>
          <a:p>
            <a:pPr algn="ctr"/>
            <a:endParaRPr lang="en-US" sz="4000" dirty="0">
              <a:solidFill>
                <a:schemeClr val="tx1">
                  <a:lumMod val="20000"/>
                  <a:lumOff val="80000"/>
                </a:schemeClr>
              </a:solidFill>
            </a:endParaRPr>
          </a:p>
        </p:txBody>
      </p:sp>
    </p:spTree>
    <p:extLst>
      <p:ext uri="{BB962C8B-B14F-4D97-AF65-F5344CB8AC3E}">
        <p14:creationId xmlns:p14="http://schemas.microsoft.com/office/powerpoint/2010/main" val="30202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0"/>
            <a:ext cx="11430000" cy="1219200"/>
          </a:xfrm>
        </p:spPr>
        <p:txBody>
          <a:bodyPr>
            <a:normAutofit/>
          </a:bodyPr>
          <a:lstStyle/>
          <a:p>
            <a:pPr algn="ctr"/>
            <a:r>
              <a:rPr lang="en-US" sz="6600" dirty="0"/>
              <a:t>We Are Known By Our …</a:t>
            </a:r>
          </a:p>
        </p:txBody>
      </p:sp>
      <p:sp>
        <p:nvSpPr>
          <p:cNvPr id="14" name="Content Placeholder 13"/>
          <p:cNvSpPr>
            <a:spLocks noGrp="1"/>
          </p:cNvSpPr>
          <p:nvPr>
            <p:ph idx="1"/>
          </p:nvPr>
        </p:nvSpPr>
        <p:spPr>
          <a:xfrm>
            <a:off x="2817812" y="1524000"/>
            <a:ext cx="9067800" cy="5029200"/>
          </a:xfrm>
        </p:spPr>
        <p:txBody>
          <a:bodyPr>
            <a:normAutofit/>
          </a:bodyPr>
          <a:lstStyle/>
          <a:p>
            <a:pPr marL="0" indent="0">
              <a:buNone/>
            </a:pPr>
            <a:endParaRPr lang="en-US" sz="3200" dirty="0"/>
          </a:p>
          <a:p>
            <a:pPr marL="0" indent="0">
              <a:buNone/>
            </a:pPr>
            <a:r>
              <a:rPr lang="en-US" sz="3200" dirty="0"/>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  (Matthew 6:19-21)</a:t>
            </a:r>
          </a:p>
        </p:txBody>
      </p:sp>
      <p:sp>
        <p:nvSpPr>
          <p:cNvPr id="2" name="TextBox 1">
            <a:extLst>
              <a:ext uri="{FF2B5EF4-FFF2-40B4-BE49-F238E27FC236}">
                <a16:creationId xmlns:a16="http://schemas.microsoft.com/office/drawing/2014/main" id="{55D2B010-B06B-4176-956A-745B22597334}"/>
              </a:ext>
            </a:extLst>
          </p:cNvPr>
          <p:cNvSpPr txBox="1"/>
          <p:nvPr/>
        </p:nvSpPr>
        <p:spPr>
          <a:xfrm>
            <a:off x="531812" y="1524000"/>
            <a:ext cx="2057400" cy="4876800"/>
          </a:xfrm>
          <a:prstGeom prst="rect">
            <a:avLst/>
          </a:prstGeom>
          <a:solidFill>
            <a:srgbClr val="482508"/>
          </a:solidFill>
        </p:spPr>
        <p:txBody>
          <a:bodyPr wrap="square" rtlCol="0">
            <a:noAutofit/>
          </a:bodyPr>
          <a:lstStyle/>
          <a:p>
            <a:pPr algn="ctr"/>
            <a:r>
              <a:rPr lang="en-US" sz="4000" dirty="0">
                <a:solidFill>
                  <a:schemeClr val="tx1">
                    <a:lumMod val="20000"/>
                    <a:lumOff val="80000"/>
                  </a:schemeClr>
                </a:solidFill>
              </a:rPr>
              <a:t>Love</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Light</a:t>
            </a:r>
          </a:p>
          <a:p>
            <a:pPr algn="ctr"/>
            <a:endParaRPr lang="en-US" sz="4000" dirty="0">
              <a:solidFill>
                <a:schemeClr val="tx1">
                  <a:lumMod val="20000"/>
                  <a:lumOff val="80000"/>
                </a:schemeClr>
              </a:solidFill>
            </a:endParaRPr>
          </a:p>
          <a:p>
            <a:pPr algn="ctr"/>
            <a:r>
              <a:rPr lang="en-US" sz="4000" dirty="0">
                <a:solidFill>
                  <a:schemeClr val="tx1">
                    <a:lumMod val="20000"/>
                    <a:lumOff val="80000"/>
                  </a:schemeClr>
                </a:solidFill>
              </a:rPr>
              <a:t>Loyalty</a:t>
            </a:r>
          </a:p>
          <a:p>
            <a:pPr algn="ctr"/>
            <a:endParaRPr lang="en-US" sz="4000" dirty="0">
              <a:solidFill>
                <a:schemeClr val="tx1">
                  <a:lumMod val="20000"/>
                  <a:lumOff val="80000"/>
                </a:schemeClr>
              </a:solidFill>
            </a:endParaRPr>
          </a:p>
          <a:p>
            <a:pPr algn="ctr"/>
            <a:r>
              <a:rPr lang="en-US" sz="4000" dirty="0">
                <a:solidFill>
                  <a:srgbClr val="FFC000"/>
                </a:solidFill>
              </a:rPr>
              <a:t>Longing</a:t>
            </a:r>
          </a:p>
        </p:txBody>
      </p:sp>
    </p:spTree>
    <p:extLst>
      <p:ext uri="{BB962C8B-B14F-4D97-AF65-F5344CB8AC3E}">
        <p14:creationId xmlns:p14="http://schemas.microsoft.com/office/powerpoint/2010/main" val="39721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34</TotalTime>
  <Words>1091</Words>
  <Application>Microsoft Office PowerPoint</Application>
  <PresentationFormat>Custom</PresentationFormat>
  <Paragraphs>81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Constantia</vt:lpstr>
      <vt:lpstr>Books Classic 16x9</vt:lpstr>
      <vt:lpstr>We Are Known By Our …</vt:lpstr>
      <vt:lpstr>We Are Known By Our …</vt:lpstr>
      <vt:lpstr>We Are Known By Our …</vt:lpstr>
      <vt:lpstr>We Are Known By Our …</vt:lpstr>
      <vt:lpstr>We Are Known By Our …</vt:lpstr>
      <vt:lpstr>We Are Known By Our …</vt:lpstr>
      <vt:lpstr>We Are Known By Our …</vt:lpstr>
      <vt:lpstr>We Are Known By Our …</vt:lpstr>
      <vt:lpstr>We Are Known By Our …</vt:lpstr>
      <vt:lpstr>We Are Known By Our …</vt:lpstr>
      <vt:lpstr>We Are Known By Our …</vt:lpstr>
      <vt:lpstr>We Are Known By Our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Known By Our …</dc:title>
  <dc:creator>Paul Adams</dc:creator>
  <cp:lastModifiedBy>Paul Adams</cp:lastModifiedBy>
  <cp:revision>4</cp:revision>
  <dcterms:created xsi:type="dcterms:W3CDTF">2018-04-13T20:50:04Z</dcterms:created>
  <dcterms:modified xsi:type="dcterms:W3CDTF">2018-04-13T21:24:37Z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